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6"/>
  </p:notesMasterIdLst>
  <p:sldIdLst>
    <p:sldId id="256" r:id="rId2"/>
    <p:sldId id="289" r:id="rId3"/>
    <p:sldId id="474" r:id="rId4"/>
    <p:sldId id="566" r:id="rId5"/>
    <p:sldId id="705" r:id="rId6"/>
    <p:sldId id="706" r:id="rId7"/>
    <p:sldId id="707" r:id="rId8"/>
    <p:sldId id="694" r:id="rId9"/>
    <p:sldId id="695" r:id="rId10"/>
    <p:sldId id="696" r:id="rId11"/>
    <p:sldId id="697" r:id="rId12"/>
    <p:sldId id="698" r:id="rId13"/>
    <p:sldId id="699" r:id="rId14"/>
    <p:sldId id="700" r:id="rId15"/>
    <p:sldId id="701" r:id="rId16"/>
    <p:sldId id="702" r:id="rId17"/>
    <p:sldId id="703" r:id="rId18"/>
    <p:sldId id="704" r:id="rId19"/>
    <p:sldId id="567" r:id="rId20"/>
    <p:sldId id="583" r:id="rId21"/>
    <p:sldId id="584" r:id="rId22"/>
    <p:sldId id="585" r:id="rId23"/>
    <p:sldId id="586" r:id="rId24"/>
    <p:sldId id="587" r:id="rId25"/>
    <p:sldId id="588" r:id="rId26"/>
    <p:sldId id="589" r:id="rId27"/>
    <p:sldId id="590" r:id="rId28"/>
    <p:sldId id="591" r:id="rId29"/>
    <p:sldId id="592" r:id="rId30"/>
    <p:sldId id="593" r:id="rId31"/>
    <p:sldId id="594" r:id="rId32"/>
    <p:sldId id="595" r:id="rId33"/>
    <p:sldId id="596" r:id="rId34"/>
    <p:sldId id="597" r:id="rId35"/>
    <p:sldId id="598" r:id="rId36"/>
    <p:sldId id="599" r:id="rId37"/>
    <p:sldId id="600" r:id="rId38"/>
    <p:sldId id="601" r:id="rId39"/>
    <p:sldId id="602" r:id="rId40"/>
    <p:sldId id="603" r:id="rId41"/>
    <p:sldId id="604" r:id="rId42"/>
    <p:sldId id="605" r:id="rId43"/>
    <p:sldId id="606" r:id="rId44"/>
    <p:sldId id="607" r:id="rId45"/>
    <p:sldId id="608" r:id="rId46"/>
    <p:sldId id="609" r:id="rId47"/>
    <p:sldId id="610" r:id="rId48"/>
    <p:sldId id="611" r:id="rId49"/>
    <p:sldId id="612" r:id="rId50"/>
    <p:sldId id="613" r:id="rId51"/>
    <p:sldId id="614" r:id="rId52"/>
    <p:sldId id="615" r:id="rId53"/>
    <p:sldId id="616" r:id="rId54"/>
    <p:sldId id="617" r:id="rId55"/>
    <p:sldId id="618" r:id="rId56"/>
    <p:sldId id="619" r:id="rId57"/>
    <p:sldId id="620" r:id="rId58"/>
    <p:sldId id="621" r:id="rId59"/>
    <p:sldId id="622" r:id="rId60"/>
    <p:sldId id="623" r:id="rId61"/>
    <p:sldId id="624" r:id="rId62"/>
    <p:sldId id="691" r:id="rId63"/>
    <p:sldId id="626" r:id="rId64"/>
    <p:sldId id="627" r:id="rId65"/>
    <p:sldId id="628" r:id="rId66"/>
    <p:sldId id="629" r:id="rId67"/>
    <p:sldId id="630" r:id="rId68"/>
    <p:sldId id="631" r:id="rId69"/>
    <p:sldId id="632" r:id="rId70"/>
    <p:sldId id="633" r:id="rId71"/>
    <p:sldId id="634" r:id="rId72"/>
    <p:sldId id="635" r:id="rId73"/>
    <p:sldId id="636" r:id="rId74"/>
    <p:sldId id="637" r:id="rId75"/>
    <p:sldId id="638" r:id="rId76"/>
    <p:sldId id="639" r:id="rId77"/>
    <p:sldId id="693" r:id="rId78"/>
    <p:sldId id="652" r:id="rId79"/>
    <p:sldId id="653" r:id="rId80"/>
    <p:sldId id="654" r:id="rId81"/>
    <p:sldId id="655" r:id="rId82"/>
    <p:sldId id="656" r:id="rId83"/>
    <p:sldId id="657" r:id="rId84"/>
    <p:sldId id="658" r:id="rId85"/>
    <p:sldId id="659" r:id="rId86"/>
    <p:sldId id="660" r:id="rId87"/>
    <p:sldId id="661" r:id="rId88"/>
    <p:sldId id="662" r:id="rId89"/>
    <p:sldId id="663" r:id="rId90"/>
    <p:sldId id="664" r:id="rId91"/>
    <p:sldId id="665" r:id="rId92"/>
    <p:sldId id="666" r:id="rId93"/>
    <p:sldId id="667" r:id="rId94"/>
    <p:sldId id="668" r:id="rId95"/>
    <p:sldId id="669" r:id="rId96"/>
    <p:sldId id="671" r:id="rId97"/>
    <p:sldId id="672" r:id="rId98"/>
    <p:sldId id="673" r:id="rId99"/>
    <p:sldId id="674" r:id="rId100"/>
    <p:sldId id="708" r:id="rId101"/>
    <p:sldId id="709" r:id="rId102"/>
    <p:sldId id="677" r:id="rId103"/>
    <p:sldId id="678" r:id="rId104"/>
    <p:sldId id="679" r:id="rId105"/>
    <p:sldId id="680" r:id="rId106"/>
    <p:sldId id="681" r:id="rId107"/>
    <p:sldId id="682" r:id="rId108"/>
    <p:sldId id="683" r:id="rId109"/>
    <p:sldId id="684" r:id="rId110"/>
    <p:sldId id="685" r:id="rId111"/>
    <p:sldId id="686" r:id="rId112"/>
    <p:sldId id="687" r:id="rId113"/>
    <p:sldId id="688" r:id="rId114"/>
    <p:sldId id="689" r:id="rId1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804"/>
    <a:srgbClr val="FF9999"/>
    <a:srgbClr val="0C5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F7F7F"/>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57" autoAdjust="0"/>
  </p:normalViewPr>
  <p:slideViewPr>
    <p:cSldViewPr>
      <p:cViewPr varScale="1">
        <p:scale>
          <a:sx n="61" d="100"/>
          <a:sy n="61" d="100"/>
        </p:scale>
        <p:origin x="-60" y="-1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64085163"/>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宋体" charset="-122"/>
              </a:defRPr>
            </a:lvl1pPr>
            <a:lvl2pPr marL="742950" indent="-285750" eaLnBrk="0" hangingPunct="0">
              <a:defRPr i="1">
                <a:solidFill>
                  <a:schemeClr val="tx1"/>
                </a:solidFill>
                <a:latin typeface="Arial" charset="0"/>
                <a:ea typeface="宋体" charset="-122"/>
              </a:defRPr>
            </a:lvl2pPr>
            <a:lvl3pPr marL="1143000" indent="-228600" eaLnBrk="0" hangingPunct="0">
              <a:defRPr i="1">
                <a:solidFill>
                  <a:schemeClr val="tx1"/>
                </a:solidFill>
                <a:latin typeface="Arial" charset="0"/>
                <a:ea typeface="宋体" charset="-122"/>
              </a:defRPr>
            </a:lvl3pPr>
            <a:lvl4pPr marL="1600200" indent="-228600" eaLnBrk="0" hangingPunct="0">
              <a:defRPr i="1">
                <a:solidFill>
                  <a:schemeClr val="tx1"/>
                </a:solidFill>
                <a:latin typeface="Arial" charset="0"/>
                <a:ea typeface="宋体" charset="-122"/>
              </a:defRPr>
            </a:lvl4pPr>
            <a:lvl5pPr marL="2057400" indent="-228600" eaLnBrk="0" hangingPunct="0">
              <a:defRPr i="1">
                <a:solidFill>
                  <a:schemeClr val="tx1"/>
                </a:solidFill>
                <a:latin typeface="Arial" charset="0"/>
                <a:ea typeface="宋体" charset="-122"/>
              </a:defRPr>
            </a:lvl5pPr>
            <a:lvl6pPr marL="2514600" indent="-228600" algn="ctr" eaLnBrk="0" fontAlgn="base" hangingPunct="0">
              <a:spcBef>
                <a:spcPct val="0"/>
              </a:spcBef>
              <a:spcAft>
                <a:spcPct val="0"/>
              </a:spcAft>
              <a:defRPr i="1">
                <a:solidFill>
                  <a:schemeClr val="tx1"/>
                </a:solidFill>
                <a:latin typeface="Arial" charset="0"/>
                <a:ea typeface="宋体" charset="-122"/>
              </a:defRPr>
            </a:lvl6pPr>
            <a:lvl7pPr marL="2971800" indent="-228600" algn="ctr" eaLnBrk="0" fontAlgn="base" hangingPunct="0">
              <a:spcBef>
                <a:spcPct val="0"/>
              </a:spcBef>
              <a:spcAft>
                <a:spcPct val="0"/>
              </a:spcAft>
              <a:defRPr i="1">
                <a:solidFill>
                  <a:schemeClr val="tx1"/>
                </a:solidFill>
                <a:latin typeface="Arial" charset="0"/>
                <a:ea typeface="宋体" charset="-122"/>
              </a:defRPr>
            </a:lvl7pPr>
            <a:lvl8pPr marL="3429000" indent="-228600" algn="ctr" eaLnBrk="0" fontAlgn="base" hangingPunct="0">
              <a:spcBef>
                <a:spcPct val="0"/>
              </a:spcBef>
              <a:spcAft>
                <a:spcPct val="0"/>
              </a:spcAft>
              <a:defRPr i="1">
                <a:solidFill>
                  <a:schemeClr val="tx1"/>
                </a:solidFill>
                <a:latin typeface="Arial" charset="0"/>
                <a:ea typeface="宋体" charset="-122"/>
              </a:defRPr>
            </a:lvl8pPr>
            <a:lvl9pPr marL="3886200" indent="-228600" algn="ctr" eaLnBrk="0" fontAlgn="base" hangingPunct="0">
              <a:spcBef>
                <a:spcPct val="0"/>
              </a:spcBef>
              <a:spcAft>
                <a:spcPct val="0"/>
              </a:spcAft>
              <a:defRPr i="1">
                <a:solidFill>
                  <a:schemeClr val="tx1"/>
                </a:solidFill>
                <a:latin typeface="Arial" charset="0"/>
                <a:ea typeface="宋体" charset="-122"/>
              </a:defRPr>
            </a:lvl9pPr>
          </a:lstStyle>
          <a:p>
            <a:pPr eaLnBrk="1" hangingPunct="1"/>
            <a:fld id="{F010E8B3-AE30-40DF-86C4-29C5F455ACCA}" type="slidenum">
              <a:rPr lang="zh-CN" altLang="en-US" i="0" smtClean="0">
                <a:latin typeface="Times New Roman" pitchFamily="18" charset="0"/>
              </a:rPr>
              <a:pPr eaLnBrk="1" hangingPunct="1"/>
              <a:t>2</a:t>
            </a:fld>
            <a:endParaRPr lang="en-US" altLang="zh-CN" i="0" smtClean="0">
              <a:latin typeface="Times New Roman" pitchFamily="18" charset="0"/>
            </a:endParaRPr>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3B16DC4E-7D3F-42DE-B239-B41198F0D342}" type="slidenum">
              <a:rPr lang="en-US" altLang="zh-CN" smtClean="0">
                <a:latin typeface="Arial" charset="0"/>
              </a:rPr>
              <a:pPr eaLnBrk="1" hangingPunct="1"/>
              <a:t>29</a:t>
            </a:fld>
            <a:endParaRPr lang="en-US" altLang="zh-CN" smtClean="0">
              <a:latin typeface="Arial" charset="0"/>
            </a:endParaRPr>
          </a:p>
        </p:txBody>
      </p:sp>
      <p:sp>
        <p:nvSpPr>
          <p:cNvPr id="145411" name="Rectangle 2"/>
          <p:cNvSpPr>
            <a:spLocks noGrp="1" noRot="1" noChangeAspect="1" noChangeArrowheads="1" noTextEdit="1"/>
          </p:cNvSpPr>
          <p:nvPr>
            <p:ph type="sldImg"/>
          </p:nvPr>
        </p:nvSpPr>
        <p:spPr>
          <a:xfrm>
            <a:off x="381000" y="685800"/>
            <a:ext cx="6096000" cy="3429000"/>
          </a:xfrm>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图中是一个贴有</a:t>
            </a:r>
            <a:r>
              <a:rPr lang="zh-CN" altLang="en-US" b="1" smtClean="0"/>
              <a:t>“</a:t>
            </a:r>
            <a:r>
              <a:rPr lang="en-US" altLang="zh-CN" b="1" smtClean="0"/>
              <a:t>R”</a:t>
            </a:r>
            <a:r>
              <a:rPr lang="zh-CN" altLang="en-US" smtClean="0"/>
              <a:t>字母纹理的扭曲四边形，右上图为不同的三角剖分，第二行为第一行的旋转</a:t>
            </a:r>
          </a:p>
          <a:p>
            <a:pPr eaLnBrk="1" hangingPunct="1"/>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7AC992B1-621E-4249-A14E-9328F86CB879}" type="slidenum">
              <a:rPr lang="en-US" altLang="zh-CN" smtClean="0">
                <a:latin typeface="Arial" charset="0"/>
              </a:rPr>
              <a:pPr eaLnBrk="1" hangingPunct="1"/>
              <a:t>33</a:t>
            </a:fld>
            <a:endParaRPr lang="en-US" altLang="zh-CN" smtClean="0">
              <a:latin typeface="Arial" charset="0"/>
            </a:endParaRPr>
          </a:p>
        </p:txBody>
      </p:sp>
      <p:sp>
        <p:nvSpPr>
          <p:cNvPr id="146435" name="Rectangle 2"/>
          <p:cNvSpPr>
            <a:spLocks noGrp="1" noRot="1" noChangeAspect="1" noChangeArrowheads="1" noTextEdit="1"/>
          </p:cNvSpPr>
          <p:nvPr>
            <p:ph type="sldImg"/>
          </p:nvPr>
        </p:nvSpPr>
        <p:spPr>
          <a:xfrm>
            <a:off x="381000" y="685800"/>
            <a:ext cx="6096000" cy="3429000"/>
          </a:xfrm>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初始值计算完成后，只有加法运算．</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A63FF9EC-E714-4409-8E4F-86B2DB6C1C15}" type="slidenum">
              <a:rPr lang="en-US" altLang="zh-CN" smtClean="0">
                <a:latin typeface="Arial" charset="0"/>
              </a:rPr>
              <a:pPr eaLnBrk="1" hangingPunct="1"/>
              <a:t>34</a:t>
            </a:fld>
            <a:endParaRPr lang="en-US" altLang="zh-CN" smtClean="0">
              <a:latin typeface="Arial" charset="0"/>
            </a:endParaRPr>
          </a:p>
        </p:txBody>
      </p:sp>
      <p:sp>
        <p:nvSpPr>
          <p:cNvPr id="147459" name="Rectangle 2"/>
          <p:cNvSpPr>
            <a:spLocks noGrp="1" noRot="1" noChangeAspect="1" noChangeArrowheads="1" noTextEdit="1"/>
          </p:cNvSpPr>
          <p:nvPr>
            <p:ph type="sldImg"/>
          </p:nvPr>
        </p:nvSpPr>
        <p:spPr>
          <a:xfrm>
            <a:off x="381000" y="685800"/>
            <a:ext cx="6096000" cy="342900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F(k)(x0)</a:t>
            </a:r>
            <a:r>
              <a:rPr lang="zh-CN" altLang="en-US" smtClean="0"/>
              <a:t>为函数</a:t>
            </a:r>
            <a:r>
              <a:rPr lang="en-US" altLang="zh-CN" smtClean="0"/>
              <a:t>f</a:t>
            </a:r>
            <a:r>
              <a:rPr lang="zh-CN" altLang="en-US" smtClean="0"/>
              <a:t>的</a:t>
            </a:r>
            <a:r>
              <a:rPr lang="en-US" altLang="zh-CN" smtClean="0"/>
              <a:t>k</a:t>
            </a:r>
            <a:r>
              <a:rPr lang="zh-CN" altLang="en-US" smtClean="0"/>
              <a:t>阶导</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4B1C7AB4-6106-42EB-AD77-59C8357C1113}" type="slidenum">
              <a:rPr lang="en-US" altLang="zh-CN" smtClean="0">
                <a:latin typeface="Arial" charset="0"/>
              </a:rPr>
              <a:pPr eaLnBrk="1" hangingPunct="1"/>
              <a:t>35</a:t>
            </a:fld>
            <a:endParaRPr lang="en-US" altLang="zh-CN" smtClean="0">
              <a:latin typeface="Arial" charset="0"/>
            </a:endParaRPr>
          </a:p>
        </p:txBody>
      </p:sp>
      <p:sp>
        <p:nvSpPr>
          <p:cNvPr id="148483" name="Rectangle 2"/>
          <p:cNvSpPr>
            <a:spLocks noGrp="1" noRot="1" noChangeAspect="1" noChangeArrowheads="1" noTextEdit="1"/>
          </p:cNvSpPr>
          <p:nvPr>
            <p:ph type="sldImg"/>
          </p:nvPr>
        </p:nvSpPr>
        <p:spPr>
          <a:xfrm>
            <a:off x="381000" y="685800"/>
            <a:ext cx="6096000" cy="3429000"/>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9902FAF9-674A-4992-A6D0-7553D88168D0}" type="slidenum">
              <a:rPr lang="en-US" altLang="zh-CN" smtClean="0">
                <a:latin typeface="Arial" charset="0"/>
              </a:rPr>
              <a:pPr eaLnBrk="1" hangingPunct="1"/>
              <a:t>36</a:t>
            </a:fld>
            <a:endParaRPr lang="en-US" altLang="zh-CN" smtClean="0">
              <a:latin typeface="Arial" charset="0"/>
            </a:endParaRPr>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C2AC85F2-34A0-42F4-8B75-00B1DF2C6410}" type="slidenum">
              <a:rPr lang="en-US" altLang="zh-CN" smtClean="0">
                <a:latin typeface="Arial" charset="0"/>
              </a:rPr>
              <a:pPr eaLnBrk="1" hangingPunct="1"/>
              <a:t>37</a:t>
            </a:fld>
            <a:endParaRPr lang="en-US" altLang="zh-CN" smtClean="0">
              <a:latin typeface="Arial" charset="0"/>
            </a:endParaRPr>
          </a:p>
        </p:txBody>
      </p:sp>
      <p:sp>
        <p:nvSpPr>
          <p:cNvPr id="150531" name="Rectangle 2"/>
          <p:cNvSpPr>
            <a:spLocks noGrp="1" noRot="1" noChangeAspect="1" noChangeArrowheads="1" noTextEdit="1"/>
          </p:cNvSpPr>
          <p:nvPr>
            <p:ph type="sldImg"/>
          </p:nvPr>
        </p:nvSpPr>
        <p:spPr>
          <a:xfrm>
            <a:off x="381000" y="685800"/>
            <a:ext cx="6096000" cy="3429000"/>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57C5C895-F4E9-4A10-B58C-EC6E8199D620}" type="slidenum">
              <a:rPr lang="en-US" altLang="zh-CN" smtClean="0">
                <a:latin typeface="Arial" charset="0"/>
              </a:rPr>
              <a:pPr eaLnBrk="1" hangingPunct="1"/>
              <a:t>38</a:t>
            </a:fld>
            <a:endParaRPr lang="en-US" altLang="zh-CN" smtClean="0">
              <a:latin typeface="Arial" charset="0"/>
            </a:endParaRPr>
          </a:p>
        </p:txBody>
      </p:sp>
      <p:sp>
        <p:nvSpPr>
          <p:cNvPr id="151555" name="Rectangle 2"/>
          <p:cNvSpPr>
            <a:spLocks noGrp="1" noRot="1" noChangeAspect="1" noChangeArrowheads="1" noTextEdit="1"/>
          </p:cNvSpPr>
          <p:nvPr>
            <p:ph type="sldImg"/>
          </p:nvPr>
        </p:nvSpPr>
        <p:spPr>
          <a:xfrm>
            <a:off x="381000" y="685800"/>
            <a:ext cx="6096000" cy="3429000"/>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1C8C0668-5808-4368-88F5-986E43050192}" type="slidenum">
              <a:rPr lang="en-US" altLang="zh-CN" smtClean="0">
                <a:latin typeface="Arial" charset="0"/>
              </a:rPr>
              <a:pPr eaLnBrk="1" hangingPunct="1"/>
              <a:t>39</a:t>
            </a:fld>
            <a:endParaRPr lang="en-US" altLang="zh-CN" smtClean="0">
              <a:latin typeface="Arial" charset="0"/>
            </a:endParaRPr>
          </a:p>
        </p:txBody>
      </p:sp>
      <p:sp>
        <p:nvSpPr>
          <p:cNvPr id="152579" name="Rectangle 2"/>
          <p:cNvSpPr>
            <a:spLocks noGrp="1" noRot="1" noChangeAspect="1" noChangeArrowheads="1" noTextEdit="1"/>
          </p:cNvSpPr>
          <p:nvPr>
            <p:ph type="sldImg"/>
          </p:nvPr>
        </p:nvSpPr>
        <p:spPr>
          <a:xfrm>
            <a:off x="381000" y="685800"/>
            <a:ext cx="6096000" cy="3429000"/>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A1CC882F-2FD9-429D-9CDF-825A0DE968F1}" type="slidenum">
              <a:rPr lang="en-US" altLang="zh-CN" smtClean="0">
                <a:latin typeface="Arial" charset="0"/>
              </a:rPr>
              <a:pPr eaLnBrk="1" hangingPunct="1"/>
              <a:t>40</a:t>
            </a:fld>
            <a:endParaRPr lang="en-US" altLang="zh-CN" smtClean="0">
              <a:latin typeface="Arial" charset="0"/>
            </a:endParaRPr>
          </a:p>
        </p:txBody>
      </p:sp>
      <p:sp>
        <p:nvSpPr>
          <p:cNvPr id="153603" name="Rectangle 2"/>
          <p:cNvSpPr>
            <a:spLocks noGrp="1" noRot="1" noChangeAspect="1" noChangeArrowheads="1" noTextEdit="1"/>
          </p:cNvSpPr>
          <p:nvPr>
            <p:ph type="sldImg"/>
          </p:nvPr>
        </p:nvSpPr>
        <p:spPr>
          <a:xfrm>
            <a:off x="381000" y="685800"/>
            <a:ext cx="6096000" cy="3429000"/>
          </a:xfrm>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68DACCC2-A031-4D81-A28D-1A64099B6388}" type="slidenum">
              <a:rPr lang="en-US" altLang="zh-CN" smtClean="0">
                <a:latin typeface="Arial" charset="0"/>
              </a:rPr>
              <a:pPr eaLnBrk="1" hangingPunct="1"/>
              <a:t>41</a:t>
            </a:fld>
            <a:endParaRPr lang="en-US" altLang="zh-CN" smtClean="0">
              <a:latin typeface="Arial" charset="0"/>
            </a:endParaRPr>
          </a:p>
        </p:txBody>
      </p:sp>
      <p:sp>
        <p:nvSpPr>
          <p:cNvPr id="154627" name="Rectangle 2"/>
          <p:cNvSpPr>
            <a:spLocks noGrp="1" noRot="1" noChangeAspect="1" noChangeArrowheads="1" noTextEdit="1"/>
          </p:cNvSpPr>
          <p:nvPr>
            <p:ph type="sldImg"/>
          </p:nvPr>
        </p:nvSpPr>
        <p:spPr>
          <a:xfrm>
            <a:off x="381000" y="685800"/>
            <a:ext cx="6096000" cy="3429000"/>
          </a:xfrm>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3B691487-F30E-4C92-85EA-45C85878A6FA}" type="slidenum">
              <a:rPr lang="en-US" altLang="zh-CN" smtClean="0">
                <a:latin typeface="Arial" charset="0"/>
              </a:rPr>
              <a:pPr eaLnBrk="1" hangingPunct="1"/>
              <a:t>4</a:t>
            </a:fld>
            <a:endParaRPr lang="en-US" altLang="zh-CN" smtClean="0">
              <a:latin typeface="Arial" charset="0"/>
            </a:endParaRPr>
          </a:p>
        </p:txBody>
      </p:sp>
      <p:sp>
        <p:nvSpPr>
          <p:cNvPr id="139267" name="Rectangle 2"/>
          <p:cNvSpPr>
            <a:spLocks noGrp="1" noRot="1" noChangeAspect="1" noChangeArrowheads="1" noTextEdit="1"/>
          </p:cNvSpPr>
          <p:nvPr>
            <p:ph type="sldImg"/>
          </p:nvPr>
        </p:nvSpPr>
        <p:spPr>
          <a:xfrm>
            <a:off x="381000" y="685800"/>
            <a:ext cx="6096000" cy="3429000"/>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t>均匀多边形化是一种最简单的多边形化方式。</a:t>
            </a:r>
          </a:p>
          <a:p>
            <a:pPr eaLnBrk="1" hangingPunct="1"/>
            <a:r>
              <a:rPr lang="en-US" altLang="zh-CN" smtClean="0"/>
              <a:t>Example</a:t>
            </a:r>
          </a:p>
          <a:p>
            <a:pPr lvl="1" eaLnBrk="1" hangingPunct="1"/>
            <a:r>
              <a:rPr lang="zh-CN" altLang="en-US" b="1" smtClean="0"/>
              <a:t>假设</a:t>
            </a:r>
            <a:r>
              <a:rPr lang="en-US" altLang="zh-CN" smtClean="0"/>
              <a:t>Bézier</a:t>
            </a:r>
            <a:r>
              <a:rPr lang="zh-CN" altLang="en-US" b="1" smtClean="0"/>
              <a:t>参数曲面片</a:t>
            </a:r>
            <a:r>
              <a:rPr lang="en-US" altLang="zh-CN" smtClean="0"/>
              <a:t>p(</a:t>
            </a:r>
            <a:r>
              <a:rPr lang="en-US" altLang="zh-CN" i="1" smtClean="0"/>
              <a:t>u,v</a:t>
            </a:r>
            <a:r>
              <a:rPr lang="en-US" altLang="zh-CN" smtClean="0"/>
              <a:t>)</a:t>
            </a:r>
            <a:r>
              <a:rPr lang="zh-CN" altLang="en-US" b="1" smtClean="0"/>
              <a:t>，我们想通过对曲面片的每边计算</a:t>
            </a:r>
            <a:r>
              <a:rPr lang="en-US" altLang="zh-CN" smtClean="0"/>
              <a:t>11</a:t>
            </a:r>
            <a:r>
              <a:rPr lang="zh-CN" altLang="en-US" b="1" smtClean="0"/>
              <a:t>个点来对曲面片进行多边形化，这样可以得到</a:t>
            </a:r>
            <a:r>
              <a:rPr lang="en-US" altLang="zh-CN" smtClean="0"/>
              <a:t>10</a:t>
            </a:r>
            <a:r>
              <a:rPr lang="en-US" altLang="zh-CN" b="1" smtClean="0"/>
              <a:t>×</a:t>
            </a:r>
            <a:r>
              <a:rPr lang="en-US" altLang="zh-CN" smtClean="0"/>
              <a:t>10</a:t>
            </a:r>
            <a:r>
              <a:rPr lang="en-US" altLang="zh-CN" b="1" smtClean="0"/>
              <a:t>×</a:t>
            </a:r>
            <a:r>
              <a:rPr lang="en-US" altLang="zh-CN" smtClean="0"/>
              <a:t>2</a:t>
            </a:r>
            <a:r>
              <a:rPr lang="zh-CN" altLang="en-US" b="1" smtClean="0"/>
              <a:t>＝</a:t>
            </a:r>
            <a:r>
              <a:rPr lang="en-US" altLang="zh-CN" smtClean="0"/>
              <a:t>200</a:t>
            </a:r>
            <a:r>
              <a:rPr lang="zh-CN" altLang="en-US" b="1" smtClean="0"/>
              <a:t>个三角形</a:t>
            </a:r>
          </a:p>
          <a:p>
            <a:pPr lvl="1" eaLnBrk="1" hangingPunct="1"/>
            <a:r>
              <a:rPr lang="zh-CN" altLang="en-US" b="1" smtClean="0"/>
              <a:t>最简单的办法是在参数空间</a:t>
            </a:r>
            <a:r>
              <a:rPr lang="en-US" altLang="zh-CN" smtClean="0"/>
              <a:t>uv</a:t>
            </a:r>
            <a:r>
              <a:rPr lang="zh-CN" altLang="en-US" b="1" smtClean="0"/>
              <a:t>平面进行均匀采样。对所有</a:t>
            </a:r>
            <a:r>
              <a:rPr lang="en-US" altLang="zh-CN" smtClean="0"/>
              <a:t>(</a:t>
            </a:r>
            <a:r>
              <a:rPr lang="en-US" altLang="zh-CN" i="1" smtClean="0"/>
              <a:t>uk</a:t>
            </a:r>
            <a:r>
              <a:rPr lang="zh-CN" altLang="en-US" b="1" smtClean="0"/>
              <a:t>，</a:t>
            </a:r>
            <a:r>
              <a:rPr lang="en-US" altLang="zh-CN" i="1" smtClean="0"/>
              <a:t>vl</a:t>
            </a:r>
            <a:r>
              <a:rPr lang="en-US" altLang="zh-CN" smtClean="0"/>
              <a:t>)= (0.1</a:t>
            </a:r>
            <a:r>
              <a:rPr lang="en-US" altLang="zh-CN" i="1" smtClean="0"/>
              <a:t>k</a:t>
            </a:r>
            <a:r>
              <a:rPr lang="en-US" altLang="zh-CN" smtClean="0"/>
              <a:t>,0.1</a:t>
            </a:r>
            <a:r>
              <a:rPr lang="en-US" altLang="zh-CN" i="1" smtClean="0"/>
              <a:t>l</a:t>
            </a:r>
            <a:r>
              <a:rPr lang="en-US" altLang="zh-CN" smtClean="0"/>
              <a:t>)</a:t>
            </a:r>
            <a:r>
              <a:rPr lang="zh-CN" altLang="en-US" b="1" smtClean="0"/>
              <a:t>计算函数值</a:t>
            </a:r>
            <a:r>
              <a:rPr lang="en-US" altLang="zh-CN" smtClean="0"/>
              <a:t>p(</a:t>
            </a:r>
            <a:r>
              <a:rPr lang="en-US" altLang="zh-CN" i="1" smtClean="0"/>
              <a:t>u,v</a:t>
            </a:r>
            <a:r>
              <a:rPr lang="en-US" altLang="zh-CN" smtClean="0"/>
              <a:t>)</a:t>
            </a:r>
            <a:r>
              <a:rPr lang="zh-CN" altLang="en-US" b="1" smtClean="0"/>
              <a:t>，这里</a:t>
            </a:r>
            <a:r>
              <a:rPr lang="en-US" altLang="zh-CN" i="1" smtClean="0"/>
              <a:t>k</a:t>
            </a:r>
            <a:r>
              <a:rPr lang="zh-CN" altLang="en-US" b="1" smtClean="0"/>
              <a:t>和</a:t>
            </a:r>
            <a:r>
              <a:rPr lang="en-US" altLang="zh-CN" i="1" smtClean="0"/>
              <a:t>l</a:t>
            </a:r>
            <a:r>
              <a:rPr lang="zh-CN" altLang="en-US" b="1" smtClean="0"/>
              <a:t>是</a:t>
            </a:r>
            <a:r>
              <a:rPr lang="en-US" altLang="zh-CN" smtClean="0"/>
              <a:t>0</a:t>
            </a:r>
            <a:r>
              <a:rPr lang="zh-CN" altLang="en-US" b="1" smtClean="0"/>
              <a:t>到</a:t>
            </a:r>
            <a:r>
              <a:rPr lang="en-US" altLang="zh-CN" smtClean="0"/>
              <a:t>10</a:t>
            </a:r>
            <a:r>
              <a:rPr lang="zh-CN" altLang="en-US" b="1" smtClean="0"/>
              <a:t>之间的任意整数。曲面上的四个点</a:t>
            </a:r>
            <a:r>
              <a:rPr lang="en-US" altLang="zh-CN" smtClean="0"/>
              <a:t>p(</a:t>
            </a:r>
            <a:r>
              <a:rPr lang="en-US" altLang="zh-CN" i="1" smtClean="0"/>
              <a:t>uk,vl</a:t>
            </a:r>
            <a:r>
              <a:rPr lang="en-US" altLang="zh-CN" smtClean="0"/>
              <a:t>),p(</a:t>
            </a:r>
            <a:r>
              <a:rPr lang="en-US" altLang="zh-CN" i="1" smtClean="0"/>
              <a:t>uk+1,vl</a:t>
            </a:r>
            <a:r>
              <a:rPr lang="en-US" altLang="zh-CN" smtClean="0"/>
              <a:t>),p(</a:t>
            </a:r>
            <a:r>
              <a:rPr lang="en-US" altLang="zh-CN" i="1" smtClean="0"/>
              <a:t>uk+1,vl+1</a:t>
            </a:r>
            <a:r>
              <a:rPr lang="en-US" altLang="zh-CN" smtClean="0"/>
              <a:t>), p(</a:t>
            </a:r>
            <a:r>
              <a:rPr lang="en-US" altLang="zh-CN" i="1" smtClean="0"/>
              <a:t>uk,vl+1</a:t>
            </a:r>
            <a:r>
              <a:rPr lang="en-US" altLang="zh-CN" smtClean="0"/>
              <a:t>)</a:t>
            </a:r>
            <a:r>
              <a:rPr lang="zh-CN" altLang="en-US" b="1" smtClean="0"/>
              <a:t>可以构成两个三角形。</a:t>
            </a:r>
          </a:p>
          <a:p>
            <a:pPr eaLnBrk="1" hangingPunct="1"/>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2C03C33-7A88-4020-893B-17146DE2D54B}" type="slidenum">
              <a:rPr lang="en-US" altLang="zh-CN" smtClean="0">
                <a:latin typeface="Arial" charset="0"/>
              </a:rPr>
              <a:pPr eaLnBrk="1" hangingPunct="1"/>
              <a:t>42</a:t>
            </a:fld>
            <a:endParaRPr lang="en-US" altLang="zh-CN" smtClean="0">
              <a:latin typeface="Arial" charset="0"/>
            </a:endParaRPr>
          </a:p>
        </p:txBody>
      </p:sp>
      <p:sp>
        <p:nvSpPr>
          <p:cNvPr id="155651" name="Rectangle 2"/>
          <p:cNvSpPr>
            <a:spLocks noGrp="1" noRot="1" noChangeAspect="1" noChangeArrowheads="1" noTextEdit="1"/>
          </p:cNvSpPr>
          <p:nvPr>
            <p:ph type="sldImg"/>
          </p:nvPr>
        </p:nvSpPr>
        <p:spPr>
          <a:xfrm>
            <a:off x="381000" y="685800"/>
            <a:ext cx="6096000" cy="34290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F4443378-B40C-4DC1-BAE2-66D327FACA22}" type="slidenum">
              <a:rPr lang="en-US" altLang="zh-CN" smtClean="0">
                <a:latin typeface="Arial" charset="0"/>
              </a:rPr>
              <a:pPr eaLnBrk="1" hangingPunct="1"/>
              <a:t>43</a:t>
            </a:fld>
            <a:endParaRPr lang="en-US" altLang="zh-CN" smtClean="0">
              <a:latin typeface="Arial" charset="0"/>
            </a:endParaRPr>
          </a:p>
        </p:txBody>
      </p:sp>
      <p:sp>
        <p:nvSpPr>
          <p:cNvPr id="156675" name="Rectangle 2"/>
          <p:cNvSpPr>
            <a:spLocks noGrp="1" noRot="1" noChangeAspect="1" noChangeArrowheads="1" noTextEdit="1"/>
          </p:cNvSpPr>
          <p:nvPr>
            <p:ph type="sldImg"/>
          </p:nvPr>
        </p:nvSpPr>
        <p:spPr>
          <a:xfrm>
            <a:off x="381000" y="685800"/>
            <a:ext cx="6096000" cy="3429000"/>
          </a:xfrm>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880C43A6-C2A2-4330-B8FA-D10E0299E187}" type="slidenum">
              <a:rPr lang="en-US" altLang="zh-CN" smtClean="0">
                <a:latin typeface="Arial" charset="0"/>
              </a:rPr>
              <a:pPr eaLnBrk="1" hangingPunct="1"/>
              <a:t>44</a:t>
            </a:fld>
            <a:endParaRPr lang="en-US" altLang="zh-CN" smtClean="0">
              <a:latin typeface="Arial" charset="0"/>
            </a:endParaRPr>
          </a:p>
        </p:txBody>
      </p:sp>
      <p:sp>
        <p:nvSpPr>
          <p:cNvPr id="157699" name="Rectangle 2"/>
          <p:cNvSpPr>
            <a:spLocks noGrp="1" noRot="1" noChangeAspect="1" noChangeArrowheads="1" noTextEdit="1"/>
          </p:cNvSpPr>
          <p:nvPr>
            <p:ph type="sldImg"/>
          </p:nvPr>
        </p:nvSpPr>
        <p:spPr>
          <a:xfrm>
            <a:off x="381000" y="685800"/>
            <a:ext cx="6096000" cy="3429000"/>
          </a:xfrm>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C9B665DA-5D37-4028-AA04-62B0E097A517}" type="slidenum">
              <a:rPr lang="en-US" altLang="zh-CN" smtClean="0">
                <a:latin typeface="Arial" charset="0"/>
              </a:rPr>
              <a:pPr eaLnBrk="1" hangingPunct="1"/>
              <a:t>45</a:t>
            </a:fld>
            <a:endParaRPr lang="en-US" altLang="zh-CN" smtClean="0">
              <a:latin typeface="Arial" charset="0"/>
            </a:endParaRPr>
          </a:p>
        </p:txBody>
      </p:sp>
      <p:sp>
        <p:nvSpPr>
          <p:cNvPr id="158723" name="Rectangle 2"/>
          <p:cNvSpPr>
            <a:spLocks noGrp="1" noRot="1" noChangeAspect="1" noChangeArrowheads="1" noTextEdit="1"/>
          </p:cNvSpPr>
          <p:nvPr>
            <p:ph type="sldImg"/>
          </p:nvPr>
        </p:nvSpPr>
        <p:spPr>
          <a:xfrm>
            <a:off x="381000" y="685800"/>
            <a:ext cx="6096000" cy="3429000"/>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C284EB6-1D53-4A3E-973F-CA7D8354A0E5}" type="slidenum">
              <a:rPr lang="en-US" altLang="zh-CN" smtClean="0">
                <a:latin typeface="Arial" charset="0"/>
              </a:rPr>
              <a:pPr eaLnBrk="1" hangingPunct="1"/>
              <a:t>46</a:t>
            </a:fld>
            <a:endParaRPr lang="en-US" altLang="zh-CN" smtClean="0">
              <a:latin typeface="Arial" charset="0"/>
            </a:endParaRPr>
          </a:p>
        </p:txBody>
      </p:sp>
      <p:sp>
        <p:nvSpPr>
          <p:cNvPr id="159747" name="Rectangle 2"/>
          <p:cNvSpPr>
            <a:spLocks noGrp="1" noRot="1" noChangeAspect="1" noChangeArrowheads="1" noTextEdit="1"/>
          </p:cNvSpPr>
          <p:nvPr>
            <p:ph type="sldImg"/>
          </p:nvPr>
        </p:nvSpPr>
        <p:spPr>
          <a:xfrm>
            <a:off x="381000" y="685800"/>
            <a:ext cx="6096000" cy="3429000"/>
          </a:xfrm>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031AF63B-D1B1-4E20-AF96-749213B17FF2}" type="slidenum">
              <a:rPr lang="en-US" altLang="zh-CN" smtClean="0">
                <a:latin typeface="Arial" charset="0"/>
              </a:rPr>
              <a:pPr eaLnBrk="1" hangingPunct="1"/>
              <a:t>47</a:t>
            </a:fld>
            <a:endParaRPr lang="en-US" altLang="zh-CN" smtClean="0">
              <a:latin typeface="Arial" charset="0"/>
            </a:endParaRPr>
          </a:p>
        </p:txBody>
      </p:sp>
      <p:sp>
        <p:nvSpPr>
          <p:cNvPr id="160771" name="Rectangle 2"/>
          <p:cNvSpPr>
            <a:spLocks noGrp="1" noRot="1" noChangeAspect="1" noChangeArrowheads="1" noTextEdit="1"/>
          </p:cNvSpPr>
          <p:nvPr>
            <p:ph type="sldImg"/>
          </p:nvPr>
        </p:nvSpPr>
        <p:spPr>
          <a:xfrm>
            <a:off x="381000" y="685800"/>
            <a:ext cx="6096000" cy="3429000"/>
          </a:xfrm>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D707631E-BF9A-463C-96AB-6A92DBEB0698}" type="slidenum">
              <a:rPr lang="en-US" altLang="zh-CN" smtClean="0">
                <a:latin typeface="Arial" charset="0"/>
              </a:rPr>
              <a:pPr eaLnBrk="1" hangingPunct="1"/>
              <a:t>48</a:t>
            </a:fld>
            <a:endParaRPr lang="en-US" altLang="zh-CN" smtClean="0">
              <a:latin typeface="Arial" charset="0"/>
            </a:endParaRPr>
          </a:p>
        </p:txBody>
      </p:sp>
      <p:sp>
        <p:nvSpPr>
          <p:cNvPr id="161795" name="Rectangle 2"/>
          <p:cNvSpPr>
            <a:spLocks noGrp="1" noRot="1" noChangeAspect="1" noChangeArrowheads="1" noTextEdit="1"/>
          </p:cNvSpPr>
          <p:nvPr>
            <p:ph type="sldImg"/>
          </p:nvPr>
        </p:nvSpPr>
        <p:spPr>
          <a:xfrm>
            <a:off x="381000" y="685800"/>
            <a:ext cx="6096000" cy="3429000"/>
          </a:xfrm>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304AAAAE-A614-4B06-97BA-8D0811CAAA56}" type="slidenum">
              <a:rPr lang="en-US" altLang="zh-CN" smtClean="0">
                <a:latin typeface="Arial" charset="0"/>
              </a:rPr>
              <a:pPr eaLnBrk="1" hangingPunct="1"/>
              <a:t>49</a:t>
            </a:fld>
            <a:endParaRPr lang="en-US" altLang="zh-CN" smtClean="0">
              <a:latin typeface="Arial" charset="0"/>
            </a:endParaRPr>
          </a:p>
        </p:txBody>
      </p:sp>
      <p:sp>
        <p:nvSpPr>
          <p:cNvPr id="162819" name="Rectangle 2"/>
          <p:cNvSpPr>
            <a:spLocks noGrp="1" noRot="1" noChangeAspect="1" noChangeArrowheads="1" noTextEdit="1"/>
          </p:cNvSpPr>
          <p:nvPr>
            <p:ph type="sldImg"/>
          </p:nvPr>
        </p:nvSpPr>
        <p:spPr>
          <a:xfrm>
            <a:off x="381000" y="685800"/>
            <a:ext cx="6096000" cy="3429000"/>
          </a:xfrm>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851EBA69-769B-429C-A5DA-8663FF4EA4ED}" type="slidenum">
              <a:rPr lang="en-US" altLang="zh-CN" smtClean="0">
                <a:latin typeface="Arial" charset="0"/>
              </a:rPr>
              <a:pPr eaLnBrk="1" hangingPunct="1"/>
              <a:t>50</a:t>
            </a:fld>
            <a:endParaRPr lang="en-US" altLang="zh-CN" smtClean="0">
              <a:latin typeface="Arial" charset="0"/>
            </a:endParaRPr>
          </a:p>
        </p:txBody>
      </p:sp>
      <p:sp>
        <p:nvSpPr>
          <p:cNvPr id="163843" name="Rectangle 2"/>
          <p:cNvSpPr>
            <a:spLocks noGrp="1" noRot="1" noChangeAspect="1" noChangeArrowheads="1" noTextEdit="1"/>
          </p:cNvSpPr>
          <p:nvPr>
            <p:ph type="sldImg"/>
          </p:nvPr>
        </p:nvSpPr>
        <p:spPr>
          <a:xfrm>
            <a:off x="381000" y="685800"/>
            <a:ext cx="6096000" cy="3429000"/>
          </a:xfrm>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mtClean="0">
                <a:latin typeface="Times New Roman" pitchFamily="18" charset="0"/>
              </a:rPr>
              <a:t>一个解决办法是把完成的测试信息保存在一个哈希表中，只要在哈希表中发现一个元素，这个元素就可以被删除。</a:t>
            </a:r>
            <a:endParaRPr lang="zh-CN" altLang="en-US"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2B158885-E41F-4FD3-80A4-2B6639647BE1}" type="slidenum">
              <a:rPr lang="en-US" altLang="zh-CN" smtClean="0">
                <a:latin typeface="Arial" charset="0"/>
              </a:rPr>
              <a:pPr eaLnBrk="1" hangingPunct="1"/>
              <a:t>51</a:t>
            </a:fld>
            <a:endParaRPr lang="en-US" altLang="zh-CN" smtClean="0">
              <a:latin typeface="Arial" charset="0"/>
            </a:endParaRPr>
          </a:p>
        </p:txBody>
      </p:sp>
      <p:sp>
        <p:nvSpPr>
          <p:cNvPr id="164867" name="Rectangle 2"/>
          <p:cNvSpPr>
            <a:spLocks noGrp="1" noRot="1" noChangeAspect="1" noChangeArrowheads="1" noTextEdit="1"/>
          </p:cNvSpPr>
          <p:nvPr>
            <p:ph type="sldImg"/>
          </p:nvPr>
        </p:nvSpPr>
        <p:spPr>
          <a:xfrm>
            <a:off x="381000" y="685800"/>
            <a:ext cx="6096000" cy="3429000"/>
          </a:xfrm>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3B691487-F30E-4C92-85EA-45C85878A6FA}" type="slidenum">
              <a:rPr lang="en-US" altLang="zh-CN" smtClean="0">
                <a:latin typeface="Arial" charset="0"/>
              </a:rPr>
              <a:pPr eaLnBrk="1" hangingPunct="1"/>
              <a:t>5</a:t>
            </a:fld>
            <a:endParaRPr lang="en-US" altLang="zh-CN" smtClean="0">
              <a:latin typeface="Arial" charset="0"/>
            </a:endParaRPr>
          </a:p>
        </p:txBody>
      </p:sp>
      <p:sp>
        <p:nvSpPr>
          <p:cNvPr id="139267" name="Rectangle 2"/>
          <p:cNvSpPr>
            <a:spLocks noGrp="1" noRot="1" noChangeAspect="1" noChangeArrowheads="1" noTextEdit="1"/>
          </p:cNvSpPr>
          <p:nvPr>
            <p:ph type="sldImg"/>
          </p:nvPr>
        </p:nvSpPr>
        <p:spPr>
          <a:xfrm>
            <a:off x="381000" y="685800"/>
            <a:ext cx="6096000" cy="3429000"/>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t>均匀多边形化是一种最简单的多边形化方式。</a:t>
            </a:r>
          </a:p>
          <a:p>
            <a:pPr eaLnBrk="1" hangingPunct="1"/>
            <a:r>
              <a:rPr lang="en-US" altLang="zh-CN" smtClean="0"/>
              <a:t>Example</a:t>
            </a:r>
          </a:p>
          <a:p>
            <a:pPr lvl="1" eaLnBrk="1" hangingPunct="1"/>
            <a:r>
              <a:rPr lang="zh-CN" altLang="en-US" b="1" smtClean="0"/>
              <a:t>假设</a:t>
            </a:r>
            <a:r>
              <a:rPr lang="en-US" altLang="zh-CN" smtClean="0"/>
              <a:t>Bézier</a:t>
            </a:r>
            <a:r>
              <a:rPr lang="zh-CN" altLang="en-US" b="1" smtClean="0"/>
              <a:t>参数曲面片</a:t>
            </a:r>
            <a:r>
              <a:rPr lang="en-US" altLang="zh-CN" smtClean="0"/>
              <a:t>p(</a:t>
            </a:r>
            <a:r>
              <a:rPr lang="en-US" altLang="zh-CN" i="1" smtClean="0"/>
              <a:t>u,v</a:t>
            </a:r>
            <a:r>
              <a:rPr lang="en-US" altLang="zh-CN" smtClean="0"/>
              <a:t>)</a:t>
            </a:r>
            <a:r>
              <a:rPr lang="zh-CN" altLang="en-US" b="1" smtClean="0"/>
              <a:t>，我们想通过对曲面片的每边计算</a:t>
            </a:r>
            <a:r>
              <a:rPr lang="en-US" altLang="zh-CN" smtClean="0"/>
              <a:t>11</a:t>
            </a:r>
            <a:r>
              <a:rPr lang="zh-CN" altLang="en-US" b="1" smtClean="0"/>
              <a:t>个点来对曲面片进行多边形化，这样可以得到</a:t>
            </a:r>
            <a:r>
              <a:rPr lang="en-US" altLang="zh-CN" smtClean="0"/>
              <a:t>10</a:t>
            </a:r>
            <a:r>
              <a:rPr lang="en-US" altLang="zh-CN" b="1" smtClean="0"/>
              <a:t>×</a:t>
            </a:r>
            <a:r>
              <a:rPr lang="en-US" altLang="zh-CN" smtClean="0"/>
              <a:t>10</a:t>
            </a:r>
            <a:r>
              <a:rPr lang="en-US" altLang="zh-CN" b="1" smtClean="0"/>
              <a:t>×</a:t>
            </a:r>
            <a:r>
              <a:rPr lang="en-US" altLang="zh-CN" smtClean="0"/>
              <a:t>2</a:t>
            </a:r>
            <a:r>
              <a:rPr lang="zh-CN" altLang="en-US" b="1" smtClean="0"/>
              <a:t>＝</a:t>
            </a:r>
            <a:r>
              <a:rPr lang="en-US" altLang="zh-CN" smtClean="0"/>
              <a:t>200</a:t>
            </a:r>
            <a:r>
              <a:rPr lang="zh-CN" altLang="en-US" b="1" smtClean="0"/>
              <a:t>个三角形</a:t>
            </a:r>
          </a:p>
          <a:p>
            <a:pPr lvl="1" eaLnBrk="1" hangingPunct="1"/>
            <a:r>
              <a:rPr lang="zh-CN" altLang="en-US" b="1" smtClean="0"/>
              <a:t>最简单的办法是在参数空间</a:t>
            </a:r>
            <a:r>
              <a:rPr lang="en-US" altLang="zh-CN" smtClean="0"/>
              <a:t>uv</a:t>
            </a:r>
            <a:r>
              <a:rPr lang="zh-CN" altLang="en-US" b="1" smtClean="0"/>
              <a:t>平面进行均匀采样。对所有</a:t>
            </a:r>
            <a:r>
              <a:rPr lang="en-US" altLang="zh-CN" smtClean="0"/>
              <a:t>(</a:t>
            </a:r>
            <a:r>
              <a:rPr lang="en-US" altLang="zh-CN" i="1" smtClean="0"/>
              <a:t>uk</a:t>
            </a:r>
            <a:r>
              <a:rPr lang="zh-CN" altLang="en-US" b="1" smtClean="0"/>
              <a:t>，</a:t>
            </a:r>
            <a:r>
              <a:rPr lang="en-US" altLang="zh-CN" i="1" smtClean="0"/>
              <a:t>vl</a:t>
            </a:r>
            <a:r>
              <a:rPr lang="en-US" altLang="zh-CN" smtClean="0"/>
              <a:t>)= (0.1</a:t>
            </a:r>
            <a:r>
              <a:rPr lang="en-US" altLang="zh-CN" i="1" smtClean="0"/>
              <a:t>k</a:t>
            </a:r>
            <a:r>
              <a:rPr lang="en-US" altLang="zh-CN" smtClean="0"/>
              <a:t>,0.1</a:t>
            </a:r>
            <a:r>
              <a:rPr lang="en-US" altLang="zh-CN" i="1" smtClean="0"/>
              <a:t>l</a:t>
            </a:r>
            <a:r>
              <a:rPr lang="en-US" altLang="zh-CN" smtClean="0"/>
              <a:t>)</a:t>
            </a:r>
            <a:r>
              <a:rPr lang="zh-CN" altLang="en-US" b="1" smtClean="0"/>
              <a:t>计算函数值</a:t>
            </a:r>
            <a:r>
              <a:rPr lang="en-US" altLang="zh-CN" smtClean="0"/>
              <a:t>p(</a:t>
            </a:r>
            <a:r>
              <a:rPr lang="en-US" altLang="zh-CN" i="1" smtClean="0"/>
              <a:t>u,v</a:t>
            </a:r>
            <a:r>
              <a:rPr lang="en-US" altLang="zh-CN" smtClean="0"/>
              <a:t>)</a:t>
            </a:r>
            <a:r>
              <a:rPr lang="zh-CN" altLang="en-US" b="1" smtClean="0"/>
              <a:t>，这里</a:t>
            </a:r>
            <a:r>
              <a:rPr lang="en-US" altLang="zh-CN" i="1" smtClean="0"/>
              <a:t>k</a:t>
            </a:r>
            <a:r>
              <a:rPr lang="zh-CN" altLang="en-US" b="1" smtClean="0"/>
              <a:t>和</a:t>
            </a:r>
            <a:r>
              <a:rPr lang="en-US" altLang="zh-CN" i="1" smtClean="0"/>
              <a:t>l</a:t>
            </a:r>
            <a:r>
              <a:rPr lang="zh-CN" altLang="en-US" b="1" smtClean="0"/>
              <a:t>是</a:t>
            </a:r>
            <a:r>
              <a:rPr lang="en-US" altLang="zh-CN" smtClean="0"/>
              <a:t>0</a:t>
            </a:r>
            <a:r>
              <a:rPr lang="zh-CN" altLang="en-US" b="1" smtClean="0"/>
              <a:t>到</a:t>
            </a:r>
            <a:r>
              <a:rPr lang="en-US" altLang="zh-CN" smtClean="0"/>
              <a:t>10</a:t>
            </a:r>
            <a:r>
              <a:rPr lang="zh-CN" altLang="en-US" b="1" smtClean="0"/>
              <a:t>之间的任意整数。曲面上的四个点</a:t>
            </a:r>
            <a:r>
              <a:rPr lang="en-US" altLang="zh-CN" smtClean="0"/>
              <a:t>p(</a:t>
            </a:r>
            <a:r>
              <a:rPr lang="en-US" altLang="zh-CN" i="1" smtClean="0"/>
              <a:t>uk,vl</a:t>
            </a:r>
            <a:r>
              <a:rPr lang="en-US" altLang="zh-CN" smtClean="0"/>
              <a:t>),p(</a:t>
            </a:r>
            <a:r>
              <a:rPr lang="en-US" altLang="zh-CN" i="1" smtClean="0"/>
              <a:t>uk+1,vl</a:t>
            </a:r>
            <a:r>
              <a:rPr lang="en-US" altLang="zh-CN" smtClean="0"/>
              <a:t>),p(</a:t>
            </a:r>
            <a:r>
              <a:rPr lang="en-US" altLang="zh-CN" i="1" smtClean="0"/>
              <a:t>uk+1,vl+1</a:t>
            </a:r>
            <a:r>
              <a:rPr lang="en-US" altLang="zh-CN" smtClean="0"/>
              <a:t>), p(</a:t>
            </a:r>
            <a:r>
              <a:rPr lang="en-US" altLang="zh-CN" i="1" smtClean="0"/>
              <a:t>uk,vl+1</a:t>
            </a:r>
            <a:r>
              <a:rPr lang="en-US" altLang="zh-CN" smtClean="0"/>
              <a:t>)</a:t>
            </a:r>
            <a:r>
              <a:rPr lang="zh-CN" altLang="en-US" b="1" smtClean="0"/>
              <a:t>可以构成两个三角形。</a:t>
            </a:r>
          </a:p>
          <a:p>
            <a:pPr eaLnBrk="1" hangingPunct="1"/>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5C8C59D2-AD7A-438C-8C4E-AC180BCB4A8B}" type="slidenum">
              <a:rPr lang="en-US" altLang="zh-CN" smtClean="0">
                <a:latin typeface="Arial" charset="0"/>
              </a:rPr>
              <a:pPr eaLnBrk="1" hangingPunct="1"/>
              <a:t>52</a:t>
            </a:fld>
            <a:endParaRPr lang="en-US" altLang="zh-CN" smtClean="0">
              <a:latin typeface="Arial" charset="0"/>
            </a:endParaRPr>
          </a:p>
        </p:txBody>
      </p:sp>
      <p:sp>
        <p:nvSpPr>
          <p:cNvPr id="165891" name="Rectangle 2"/>
          <p:cNvSpPr>
            <a:spLocks noGrp="1" noRot="1" noChangeAspect="1" noChangeArrowheads="1" noTextEdit="1"/>
          </p:cNvSpPr>
          <p:nvPr>
            <p:ph type="sldImg"/>
          </p:nvPr>
        </p:nvSpPr>
        <p:spPr>
          <a:xfrm>
            <a:off x="381000" y="685800"/>
            <a:ext cx="6096000" cy="3429000"/>
          </a:xfrm>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28DA3E3E-6741-40A2-A537-7C5C356B13AF}" type="slidenum">
              <a:rPr lang="en-US" altLang="zh-CN" smtClean="0">
                <a:latin typeface="Arial" charset="0"/>
              </a:rPr>
              <a:pPr eaLnBrk="1" hangingPunct="1"/>
              <a:t>53</a:t>
            </a:fld>
            <a:endParaRPr lang="en-US" altLang="zh-CN" smtClean="0">
              <a:latin typeface="Arial" charset="0"/>
            </a:endParaRPr>
          </a:p>
        </p:txBody>
      </p:sp>
      <p:sp>
        <p:nvSpPr>
          <p:cNvPr id="166915" name="Rectangle 2"/>
          <p:cNvSpPr>
            <a:spLocks noGrp="1" noRot="1" noChangeAspect="1" noChangeArrowheads="1" noTextEdit="1"/>
          </p:cNvSpPr>
          <p:nvPr>
            <p:ph type="sldImg"/>
          </p:nvPr>
        </p:nvSpPr>
        <p:spPr>
          <a:xfrm>
            <a:off x="381000" y="685800"/>
            <a:ext cx="6096000" cy="3429000"/>
          </a:xfrm>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4B78DD1-2B7C-40BD-A7A6-66B4E5095FAF}" type="slidenum">
              <a:rPr lang="en-US" altLang="zh-CN" smtClean="0">
                <a:latin typeface="Arial" charset="0"/>
              </a:rPr>
              <a:pPr eaLnBrk="1" hangingPunct="1"/>
              <a:t>54</a:t>
            </a:fld>
            <a:endParaRPr lang="en-US" altLang="zh-CN" smtClean="0">
              <a:latin typeface="Arial" charset="0"/>
            </a:endParaRPr>
          </a:p>
        </p:txBody>
      </p:sp>
      <p:sp>
        <p:nvSpPr>
          <p:cNvPr id="167939" name="Rectangle 2"/>
          <p:cNvSpPr>
            <a:spLocks noGrp="1" noRot="1" noChangeAspect="1" noChangeArrowheads="1" noTextEdit="1"/>
          </p:cNvSpPr>
          <p:nvPr>
            <p:ph type="sldImg"/>
          </p:nvPr>
        </p:nvSpPr>
        <p:spPr>
          <a:xfrm>
            <a:off x="381000" y="685800"/>
            <a:ext cx="6096000" cy="3429000"/>
          </a:xfrm>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在一个矩形域上对一个面片进行非整型细化</a:t>
            </a:r>
          </a:p>
          <a:p>
            <a:pPr eaLnBrk="1" hangingPunct="1"/>
            <a:endParaRPr lang="zh-CN" altLang="en-US" smtClean="0"/>
          </a:p>
          <a:p>
            <a:pPr eaLnBrk="1" hangingPunct="1"/>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846C8EBF-CDB0-4392-8849-D285CB9DF27F}" type="slidenum">
              <a:rPr lang="en-US" altLang="zh-CN" smtClean="0">
                <a:latin typeface="Arial" charset="0"/>
              </a:rPr>
              <a:pPr eaLnBrk="1" hangingPunct="1"/>
              <a:t>55</a:t>
            </a:fld>
            <a:endParaRPr lang="en-US" altLang="zh-CN" smtClean="0">
              <a:latin typeface="Arial" charset="0"/>
            </a:endParaRPr>
          </a:p>
        </p:txBody>
      </p:sp>
      <p:sp>
        <p:nvSpPr>
          <p:cNvPr id="168963" name="Rectangle 2"/>
          <p:cNvSpPr>
            <a:spLocks noGrp="1" noRot="1" noChangeAspect="1" noChangeArrowheads="1" noTextEdit="1"/>
          </p:cNvSpPr>
          <p:nvPr>
            <p:ph type="sldImg"/>
          </p:nvPr>
        </p:nvSpPr>
        <p:spPr>
          <a:xfrm>
            <a:off x="381000" y="685800"/>
            <a:ext cx="6096000" cy="3429000"/>
          </a:xfrm>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795601FE-B89B-4CA5-B9DE-2E487249DDB1}" type="slidenum">
              <a:rPr lang="en-US" altLang="zh-CN" smtClean="0">
                <a:latin typeface="Arial" charset="0"/>
              </a:rPr>
              <a:pPr eaLnBrk="1" hangingPunct="1"/>
              <a:t>56</a:t>
            </a:fld>
            <a:endParaRPr lang="en-US" altLang="zh-CN" smtClean="0">
              <a:latin typeface="Arial"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在初始三角形的任意一个顶点处生成一个新的点，然后将它移动到三角形的中心（见上图）。􀂾</a:t>
            </a:r>
          </a:p>
          <a:p>
            <a:pPr eaLnBrk="1" hangingPunct="1"/>
            <a:r>
              <a:rPr lang="zh-CN" altLang="en-US" smtClean="0"/>
              <a:t>在三角形的每条边上各生成一个新的点。然后沿着三角形的边移动，最后停留在边的中点位置。我们称这些点为边中点点。􀂾</a:t>
            </a:r>
          </a:p>
          <a:p>
            <a:pPr eaLnBrk="1" hangingPunct="1"/>
            <a:r>
              <a:rPr lang="zh-CN" altLang="en-US" smtClean="0"/>
              <a:t>对于每个边中点点，生成两个新的点，同时三角形的中心点转化成如上图所示的三个点。</a:t>
            </a:r>
          </a:p>
          <a:p>
            <a:pPr eaLnBrk="1" hangingPunct="1"/>
            <a:r>
              <a:rPr lang="zh-CN" altLang="en-US" smtClean="0"/>
              <a:t>然后移动新生成的点。最后我们可以得到均匀的内点。􀂾</a:t>
            </a:r>
          </a:p>
          <a:p>
            <a:pPr eaLnBrk="1" hangingPunct="1"/>
            <a:r>
              <a:rPr lang="zh-CN" altLang="en-US" smtClean="0"/>
              <a:t>每个边中点点分裂成两个，而且原先三角形中心分裂的三个点分别分裂成两个。然后进行移动，最终可以得到均匀的内点。而且这个阶段可以重复使用，最后依然能保初始的结构。</a:t>
            </a:r>
          </a:p>
          <a:p>
            <a:pPr eaLnBrk="1" hangingPunct="1"/>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DA3BA34D-92C2-4505-A7D8-7FD5B5FAF762}" type="slidenum">
              <a:rPr lang="en-US" altLang="zh-CN" smtClean="0">
                <a:latin typeface="Arial" charset="0"/>
              </a:rPr>
              <a:pPr eaLnBrk="1" hangingPunct="1"/>
              <a:t>57</a:t>
            </a:fld>
            <a:endParaRPr lang="en-US" altLang="zh-CN" smtClean="0">
              <a:latin typeface="Arial" charset="0"/>
            </a:endParaRPr>
          </a:p>
        </p:txBody>
      </p:sp>
      <p:sp>
        <p:nvSpPr>
          <p:cNvPr id="171011" name="Rectangle 2"/>
          <p:cNvSpPr>
            <a:spLocks noGrp="1" noRot="1" noChangeAspect="1" noChangeArrowheads="1" noTextEdit="1"/>
          </p:cNvSpPr>
          <p:nvPr>
            <p:ph type="sldImg"/>
          </p:nvPr>
        </p:nvSpPr>
        <p:spPr>
          <a:xfrm>
            <a:off x="381000" y="685800"/>
            <a:ext cx="6096000" cy="3429000"/>
          </a:xfrm>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2712687-B014-40FB-BF75-1690FA9803A5}" type="slidenum">
              <a:rPr lang="en-US" altLang="zh-CN" smtClean="0">
                <a:latin typeface="Arial" charset="0"/>
              </a:rPr>
              <a:pPr eaLnBrk="1" hangingPunct="1"/>
              <a:t>58</a:t>
            </a:fld>
            <a:endParaRPr lang="en-US" altLang="zh-CN" smtClean="0">
              <a:latin typeface="Arial" charset="0"/>
            </a:endParaRPr>
          </a:p>
        </p:txBody>
      </p:sp>
      <p:sp>
        <p:nvSpPr>
          <p:cNvPr id="172035" name="Rectangle 2"/>
          <p:cNvSpPr>
            <a:spLocks noGrp="1" noRot="1" noChangeAspect="1" noChangeArrowheads="1" noTextEdit="1"/>
          </p:cNvSpPr>
          <p:nvPr>
            <p:ph type="sldImg"/>
          </p:nvPr>
        </p:nvSpPr>
        <p:spPr>
          <a:xfrm>
            <a:off x="381000" y="685800"/>
            <a:ext cx="6096000" cy="3429000"/>
          </a:xfrm>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3EAC18D3-7462-429B-AEC4-70DD6151CF28}" type="slidenum">
              <a:rPr lang="en-US" altLang="zh-CN" smtClean="0">
                <a:latin typeface="Arial" charset="0"/>
              </a:rPr>
              <a:pPr eaLnBrk="1" hangingPunct="1"/>
              <a:t>59</a:t>
            </a:fld>
            <a:endParaRPr lang="en-US" altLang="zh-CN" smtClean="0">
              <a:latin typeface="Arial" charset="0"/>
            </a:endParaRPr>
          </a:p>
        </p:txBody>
      </p:sp>
      <p:sp>
        <p:nvSpPr>
          <p:cNvPr id="173059" name="Rectangle 2"/>
          <p:cNvSpPr>
            <a:spLocks noGrp="1" noRot="1" noChangeAspect="1" noChangeArrowheads="1" noTextEdit="1"/>
          </p:cNvSpPr>
          <p:nvPr>
            <p:ph type="sldImg"/>
          </p:nvPr>
        </p:nvSpPr>
        <p:spPr>
          <a:xfrm>
            <a:off x="381000" y="685800"/>
            <a:ext cx="6096000" cy="3429000"/>
          </a:xfrm>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485C75D-7B08-4B96-AB62-D3965DB978E6}" type="slidenum">
              <a:rPr lang="en-US" altLang="zh-CN" smtClean="0">
                <a:latin typeface="Arial" charset="0"/>
              </a:rPr>
              <a:pPr eaLnBrk="1" hangingPunct="1"/>
              <a:t>60</a:t>
            </a:fld>
            <a:endParaRPr lang="en-US" altLang="zh-CN" smtClean="0">
              <a:latin typeface="Arial" charset="0"/>
            </a:endParaRPr>
          </a:p>
        </p:txBody>
      </p:sp>
      <p:sp>
        <p:nvSpPr>
          <p:cNvPr id="174083" name="Rectangle 2"/>
          <p:cNvSpPr>
            <a:spLocks noGrp="1" noRot="1" noChangeAspect="1" noChangeArrowheads="1" noTextEdit="1"/>
          </p:cNvSpPr>
          <p:nvPr>
            <p:ph type="sldImg"/>
          </p:nvPr>
        </p:nvSpPr>
        <p:spPr>
          <a:xfrm>
            <a:off x="381000" y="685800"/>
            <a:ext cx="6096000" cy="3429000"/>
          </a:xfrm>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BCA2DD79-0B4B-4CCD-8879-F273B636C752}" type="slidenum">
              <a:rPr lang="en-US" altLang="zh-CN" smtClean="0">
                <a:latin typeface="Arial" charset="0"/>
              </a:rPr>
              <a:pPr eaLnBrk="1" hangingPunct="1"/>
              <a:t>61</a:t>
            </a:fld>
            <a:endParaRPr lang="en-US" altLang="zh-CN" smtClean="0">
              <a:latin typeface="Arial" charset="0"/>
            </a:endParaRPr>
          </a:p>
        </p:txBody>
      </p:sp>
      <p:sp>
        <p:nvSpPr>
          <p:cNvPr id="175107" name="Rectangle 2"/>
          <p:cNvSpPr>
            <a:spLocks noGrp="1" noRot="1" noChangeAspect="1" noChangeArrowheads="1" noTextEdit="1"/>
          </p:cNvSpPr>
          <p:nvPr>
            <p:ph type="sldImg"/>
          </p:nvPr>
        </p:nvSpPr>
        <p:spPr>
          <a:xfrm>
            <a:off x="381000" y="685800"/>
            <a:ext cx="6096000" cy="3429000"/>
          </a:xfrm>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3B691487-F30E-4C92-85EA-45C85878A6FA}" type="slidenum">
              <a:rPr lang="en-US" altLang="zh-CN" smtClean="0">
                <a:latin typeface="Arial" charset="0"/>
              </a:rPr>
              <a:pPr eaLnBrk="1" hangingPunct="1"/>
              <a:t>8</a:t>
            </a:fld>
            <a:endParaRPr lang="en-US" altLang="zh-CN" smtClean="0">
              <a:latin typeface="Arial" charset="0"/>
            </a:endParaRPr>
          </a:p>
        </p:txBody>
      </p:sp>
      <p:sp>
        <p:nvSpPr>
          <p:cNvPr id="139267" name="Rectangle 2"/>
          <p:cNvSpPr>
            <a:spLocks noGrp="1" noRot="1" noChangeAspect="1" noChangeArrowheads="1" noTextEdit="1"/>
          </p:cNvSpPr>
          <p:nvPr>
            <p:ph type="sldImg"/>
          </p:nvPr>
        </p:nvSpPr>
        <p:spPr>
          <a:xfrm>
            <a:off x="381000" y="685800"/>
            <a:ext cx="6096000" cy="3429000"/>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t>均匀多边形化是一种最简单的多边形化方式。</a:t>
            </a:r>
          </a:p>
          <a:p>
            <a:pPr eaLnBrk="1" hangingPunct="1"/>
            <a:r>
              <a:rPr lang="en-US" altLang="zh-CN" smtClean="0"/>
              <a:t>Example</a:t>
            </a:r>
          </a:p>
          <a:p>
            <a:pPr lvl="1" eaLnBrk="1" hangingPunct="1"/>
            <a:r>
              <a:rPr lang="zh-CN" altLang="en-US" b="1" smtClean="0"/>
              <a:t>假设</a:t>
            </a:r>
            <a:r>
              <a:rPr lang="en-US" altLang="zh-CN" smtClean="0"/>
              <a:t>Bézier</a:t>
            </a:r>
            <a:r>
              <a:rPr lang="zh-CN" altLang="en-US" b="1" smtClean="0"/>
              <a:t>参数曲面片</a:t>
            </a:r>
            <a:r>
              <a:rPr lang="en-US" altLang="zh-CN" smtClean="0"/>
              <a:t>p(</a:t>
            </a:r>
            <a:r>
              <a:rPr lang="en-US" altLang="zh-CN" i="1" smtClean="0"/>
              <a:t>u,v</a:t>
            </a:r>
            <a:r>
              <a:rPr lang="en-US" altLang="zh-CN" smtClean="0"/>
              <a:t>)</a:t>
            </a:r>
            <a:r>
              <a:rPr lang="zh-CN" altLang="en-US" b="1" smtClean="0"/>
              <a:t>，我们想通过对曲面片的每边计算</a:t>
            </a:r>
            <a:r>
              <a:rPr lang="en-US" altLang="zh-CN" smtClean="0"/>
              <a:t>11</a:t>
            </a:r>
            <a:r>
              <a:rPr lang="zh-CN" altLang="en-US" b="1" smtClean="0"/>
              <a:t>个点来对曲面片进行多边形化，这样可以得到</a:t>
            </a:r>
            <a:r>
              <a:rPr lang="en-US" altLang="zh-CN" smtClean="0"/>
              <a:t>10</a:t>
            </a:r>
            <a:r>
              <a:rPr lang="en-US" altLang="zh-CN" b="1" smtClean="0"/>
              <a:t>×</a:t>
            </a:r>
            <a:r>
              <a:rPr lang="en-US" altLang="zh-CN" smtClean="0"/>
              <a:t>10</a:t>
            </a:r>
            <a:r>
              <a:rPr lang="en-US" altLang="zh-CN" b="1" smtClean="0"/>
              <a:t>×</a:t>
            </a:r>
            <a:r>
              <a:rPr lang="en-US" altLang="zh-CN" smtClean="0"/>
              <a:t>2</a:t>
            </a:r>
            <a:r>
              <a:rPr lang="zh-CN" altLang="en-US" b="1" smtClean="0"/>
              <a:t>＝</a:t>
            </a:r>
            <a:r>
              <a:rPr lang="en-US" altLang="zh-CN" smtClean="0"/>
              <a:t>200</a:t>
            </a:r>
            <a:r>
              <a:rPr lang="zh-CN" altLang="en-US" b="1" smtClean="0"/>
              <a:t>个三角形</a:t>
            </a:r>
          </a:p>
          <a:p>
            <a:pPr lvl="1" eaLnBrk="1" hangingPunct="1"/>
            <a:r>
              <a:rPr lang="zh-CN" altLang="en-US" b="1" smtClean="0"/>
              <a:t>最简单的办法是在参数空间</a:t>
            </a:r>
            <a:r>
              <a:rPr lang="en-US" altLang="zh-CN" smtClean="0"/>
              <a:t>uv</a:t>
            </a:r>
            <a:r>
              <a:rPr lang="zh-CN" altLang="en-US" b="1" smtClean="0"/>
              <a:t>平面进行均匀采样。对所有</a:t>
            </a:r>
            <a:r>
              <a:rPr lang="en-US" altLang="zh-CN" smtClean="0"/>
              <a:t>(</a:t>
            </a:r>
            <a:r>
              <a:rPr lang="en-US" altLang="zh-CN" i="1" smtClean="0"/>
              <a:t>uk</a:t>
            </a:r>
            <a:r>
              <a:rPr lang="zh-CN" altLang="en-US" b="1" smtClean="0"/>
              <a:t>，</a:t>
            </a:r>
            <a:r>
              <a:rPr lang="en-US" altLang="zh-CN" i="1" smtClean="0"/>
              <a:t>vl</a:t>
            </a:r>
            <a:r>
              <a:rPr lang="en-US" altLang="zh-CN" smtClean="0"/>
              <a:t>)= (0.1</a:t>
            </a:r>
            <a:r>
              <a:rPr lang="en-US" altLang="zh-CN" i="1" smtClean="0"/>
              <a:t>k</a:t>
            </a:r>
            <a:r>
              <a:rPr lang="en-US" altLang="zh-CN" smtClean="0"/>
              <a:t>,0.1</a:t>
            </a:r>
            <a:r>
              <a:rPr lang="en-US" altLang="zh-CN" i="1" smtClean="0"/>
              <a:t>l</a:t>
            </a:r>
            <a:r>
              <a:rPr lang="en-US" altLang="zh-CN" smtClean="0"/>
              <a:t>)</a:t>
            </a:r>
            <a:r>
              <a:rPr lang="zh-CN" altLang="en-US" b="1" smtClean="0"/>
              <a:t>计算函数值</a:t>
            </a:r>
            <a:r>
              <a:rPr lang="en-US" altLang="zh-CN" smtClean="0"/>
              <a:t>p(</a:t>
            </a:r>
            <a:r>
              <a:rPr lang="en-US" altLang="zh-CN" i="1" smtClean="0"/>
              <a:t>u,v</a:t>
            </a:r>
            <a:r>
              <a:rPr lang="en-US" altLang="zh-CN" smtClean="0"/>
              <a:t>)</a:t>
            </a:r>
            <a:r>
              <a:rPr lang="zh-CN" altLang="en-US" b="1" smtClean="0"/>
              <a:t>，这里</a:t>
            </a:r>
            <a:r>
              <a:rPr lang="en-US" altLang="zh-CN" i="1" smtClean="0"/>
              <a:t>k</a:t>
            </a:r>
            <a:r>
              <a:rPr lang="zh-CN" altLang="en-US" b="1" smtClean="0"/>
              <a:t>和</a:t>
            </a:r>
            <a:r>
              <a:rPr lang="en-US" altLang="zh-CN" i="1" smtClean="0"/>
              <a:t>l</a:t>
            </a:r>
            <a:r>
              <a:rPr lang="zh-CN" altLang="en-US" b="1" smtClean="0"/>
              <a:t>是</a:t>
            </a:r>
            <a:r>
              <a:rPr lang="en-US" altLang="zh-CN" smtClean="0"/>
              <a:t>0</a:t>
            </a:r>
            <a:r>
              <a:rPr lang="zh-CN" altLang="en-US" b="1" smtClean="0"/>
              <a:t>到</a:t>
            </a:r>
            <a:r>
              <a:rPr lang="en-US" altLang="zh-CN" smtClean="0"/>
              <a:t>10</a:t>
            </a:r>
            <a:r>
              <a:rPr lang="zh-CN" altLang="en-US" b="1" smtClean="0"/>
              <a:t>之间的任意整数。曲面上的四个点</a:t>
            </a:r>
            <a:r>
              <a:rPr lang="en-US" altLang="zh-CN" smtClean="0"/>
              <a:t>p(</a:t>
            </a:r>
            <a:r>
              <a:rPr lang="en-US" altLang="zh-CN" i="1" smtClean="0"/>
              <a:t>uk,vl</a:t>
            </a:r>
            <a:r>
              <a:rPr lang="en-US" altLang="zh-CN" smtClean="0"/>
              <a:t>),p(</a:t>
            </a:r>
            <a:r>
              <a:rPr lang="en-US" altLang="zh-CN" i="1" smtClean="0"/>
              <a:t>uk+1,vl</a:t>
            </a:r>
            <a:r>
              <a:rPr lang="en-US" altLang="zh-CN" smtClean="0"/>
              <a:t>),p(</a:t>
            </a:r>
            <a:r>
              <a:rPr lang="en-US" altLang="zh-CN" i="1" smtClean="0"/>
              <a:t>uk+1,vl+1</a:t>
            </a:r>
            <a:r>
              <a:rPr lang="en-US" altLang="zh-CN" smtClean="0"/>
              <a:t>), p(</a:t>
            </a:r>
            <a:r>
              <a:rPr lang="en-US" altLang="zh-CN" i="1" smtClean="0"/>
              <a:t>uk,vl+1</a:t>
            </a:r>
            <a:r>
              <a:rPr lang="en-US" altLang="zh-CN" smtClean="0"/>
              <a:t>)</a:t>
            </a:r>
            <a:r>
              <a:rPr lang="zh-CN" altLang="en-US" b="1" smtClean="0"/>
              <a:t>可以构成两个三角形。</a:t>
            </a:r>
          </a:p>
          <a:p>
            <a:pPr eaLnBrk="1" hangingPunct="1"/>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xfrm>
            <a:off x="381000" y="685800"/>
            <a:ext cx="6096000" cy="3429000"/>
          </a:xfrm>
          <a:ln/>
        </p:spPr>
      </p:sp>
      <p:sp>
        <p:nvSpPr>
          <p:cNvPr id="177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Jun ,Hiromasa Suzuki. Making Papercraft Toys from Meshes using Strip-based Approximate Unfolding.SIGGRAPH,1997</a:t>
            </a:r>
            <a:endParaRPr lang="zh-CN" altLang="en-US" smtClean="0"/>
          </a:p>
        </p:txBody>
      </p:sp>
      <p:sp>
        <p:nvSpPr>
          <p:cNvPr id="177156"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B4FAFD31-9AA8-46A8-B79C-F011181AA201}" type="slidenum">
              <a:rPr lang="en-US" altLang="zh-CN" smtClean="0">
                <a:latin typeface="Arial" charset="0"/>
              </a:rPr>
              <a:pPr eaLnBrk="1" hangingPunct="1"/>
              <a:t>73</a:t>
            </a:fld>
            <a:endParaRPr lang="en-US" altLang="zh-CN" smtClean="0">
              <a:latin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776ED499-C6B3-4840-94EA-8ED137E6356E}" type="slidenum">
              <a:rPr lang="en-US" altLang="zh-CN" smtClean="0">
                <a:latin typeface="Arial" charset="0"/>
              </a:rPr>
              <a:pPr eaLnBrk="1" hangingPunct="1"/>
              <a:t>84</a:t>
            </a:fld>
            <a:endParaRPr lang="en-US" altLang="zh-CN" smtClean="0">
              <a:latin typeface="Arial" charset="0"/>
            </a:endParaRPr>
          </a:p>
        </p:txBody>
      </p:sp>
      <p:sp>
        <p:nvSpPr>
          <p:cNvPr id="184323" name="Rectangle 2"/>
          <p:cNvSpPr>
            <a:spLocks noGrp="1" noRot="1" noChangeAspect="1" noChangeArrowheads="1" noTextEdit="1"/>
          </p:cNvSpPr>
          <p:nvPr>
            <p:ph type="sldImg"/>
          </p:nvPr>
        </p:nvSpPr>
        <p:spPr>
          <a:xfrm>
            <a:off x="381000" y="685800"/>
            <a:ext cx="6096000" cy="3429000"/>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mtClean="0"/>
              <a:t>Integrates VFC with LOD search</a:t>
            </a:r>
          </a:p>
          <a:p>
            <a:pPr eaLnBrk="1" hangingPunct="1">
              <a:lnSpc>
                <a:spcPct val="90000"/>
              </a:lnSpc>
            </a:pPr>
            <a:r>
              <a:rPr lang="en-US" altLang="zh-CN" smtClean="0"/>
              <a:t>Supports out-of-core rendering</a:t>
            </a:r>
          </a:p>
          <a:p>
            <a:pPr eaLnBrk="1" hangingPunct="1">
              <a:lnSpc>
                <a:spcPct val="90000"/>
              </a:lnSpc>
            </a:pPr>
            <a:r>
              <a:rPr lang="en-US" altLang="zh-CN" smtClean="0"/>
              <a:t>Most LOD systems today are based on this basic concept</a:t>
            </a:r>
          </a:p>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2977328A-4C5E-4A38-97C7-A0C47AC1B48F}" type="slidenum">
              <a:rPr lang="en-US" altLang="zh-CN" smtClean="0">
                <a:latin typeface="Arial" charset="0"/>
              </a:rPr>
              <a:pPr eaLnBrk="1" hangingPunct="1"/>
              <a:t>85</a:t>
            </a:fld>
            <a:endParaRPr lang="en-US" altLang="zh-CN" smtClean="0">
              <a:latin typeface="Arial" charset="0"/>
            </a:endParaRPr>
          </a:p>
        </p:txBody>
      </p:sp>
      <p:sp>
        <p:nvSpPr>
          <p:cNvPr id="185347" name="Rectangle 2"/>
          <p:cNvSpPr>
            <a:spLocks noGrp="1" noRot="1" noChangeAspect="1" noChangeArrowheads="1" noTextEdit="1"/>
          </p:cNvSpPr>
          <p:nvPr>
            <p:ph type="sldImg"/>
          </p:nvPr>
        </p:nvSpPr>
        <p:spPr>
          <a:xfrm>
            <a:off x="381000" y="685800"/>
            <a:ext cx="6096000" cy="3429000"/>
          </a:xfrm>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96B2BD92-7657-47C9-B1AF-AF502ED0C05B}" type="slidenum">
              <a:rPr lang="en-US" altLang="zh-CN" smtClean="0">
                <a:latin typeface="Arial" charset="0"/>
              </a:rPr>
              <a:pPr eaLnBrk="1" hangingPunct="1"/>
              <a:t>86</a:t>
            </a:fld>
            <a:endParaRPr lang="en-US" altLang="zh-CN" smtClean="0">
              <a:latin typeface="Arial" charset="0"/>
            </a:endParaRPr>
          </a:p>
        </p:txBody>
      </p:sp>
      <p:sp>
        <p:nvSpPr>
          <p:cNvPr id="186371" name="Rectangle 2"/>
          <p:cNvSpPr>
            <a:spLocks noGrp="1" noRot="1" noChangeAspect="1" noChangeArrowheads="1" noTextEdit="1"/>
          </p:cNvSpPr>
          <p:nvPr>
            <p:ph type="sldImg"/>
          </p:nvPr>
        </p:nvSpPr>
        <p:spPr>
          <a:xfrm>
            <a:off x="381000" y="685800"/>
            <a:ext cx="6096000" cy="3429000"/>
          </a:xfrm>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8392A44-C6EB-49E3-958C-8BF89D0A1D9C}" type="slidenum">
              <a:rPr lang="en-US" altLang="zh-CN" smtClean="0">
                <a:latin typeface="Arial" charset="0"/>
              </a:rPr>
              <a:pPr eaLnBrk="1" hangingPunct="1"/>
              <a:t>88</a:t>
            </a:fld>
            <a:endParaRPr lang="en-US" altLang="zh-CN" smtClean="0">
              <a:latin typeface="Arial" charset="0"/>
            </a:endParaRPr>
          </a:p>
        </p:txBody>
      </p:sp>
      <p:sp>
        <p:nvSpPr>
          <p:cNvPr id="187395" name="Rectangle 2"/>
          <p:cNvSpPr>
            <a:spLocks noGrp="1" noRot="1" noChangeAspect="1" noChangeArrowheads="1" noTextEdit="1"/>
          </p:cNvSpPr>
          <p:nvPr>
            <p:ph type="sldImg"/>
          </p:nvPr>
        </p:nvSpPr>
        <p:spPr>
          <a:xfrm>
            <a:off x="381000" y="685800"/>
            <a:ext cx="6096000" cy="3429000"/>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1C2E3FE-C825-4434-906D-B5061FA01A34}" type="slidenum">
              <a:rPr lang="en-US" altLang="zh-CN" smtClean="0">
                <a:latin typeface="Arial" charset="0"/>
              </a:rPr>
              <a:pPr eaLnBrk="1" hangingPunct="1"/>
              <a:t>89</a:t>
            </a:fld>
            <a:endParaRPr lang="en-US" altLang="zh-CN" smtClean="0">
              <a:latin typeface="Arial" charset="0"/>
            </a:endParaRPr>
          </a:p>
        </p:txBody>
      </p:sp>
      <p:sp>
        <p:nvSpPr>
          <p:cNvPr id="188419" name="Rectangle 2"/>
          <p:cNvSpPr>
            <a:spLocks noGrp="1" noRot="1" noChangeAspect="1" noChangeArrowheads="1" noTextEdit="1"/>
          </p:cNvSpPr>
          <p:nvPr>
            <p:ph type="sldImg"/>
          </p:nvPr>
        </p:nvSpPr>
        <p:spPr>
          <a:xfrm>
            <a:off x="381000" y="685800"/>
            <a:ext cx="6096000" cy="3429000"/>
          </a:xfrm>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9B8371F1-816C-45F1-9A88-DFD7578C8A00}" type="slidenum">
              <a:rPr lang="en-US" altLang="zh-CN" smtClean="0">
                <a:latin typeface="Arial" charset="0"/>
              </a:rPr>
              <a:pPr eaLnBrk="1" hangingPunct="1"/>
              <a:t>90</a:t>
            </a:fld>
            <a:endParaRPr lang="en-US" altLang="zh-CN" smtClean="0">
              <a:latin typeface="Arial" charset="0"/>
            </a:endParaRPr>
          </a:p>
        </p:txBody>
      </p:sp>
      <p:sp>
        <p:nvSpPr>
          <p:cNvPr id="189443" name="Rectangle 2"/>
          <p:cNvSpPr>
            <a:spLocks noGrp="1" noRot="1" noChangeAspect="1" noChangeArrowheads="1" noTextEdit="1"/>
          </p:cNvSpPr>
          <p:nvPr>
            <p:ph type="sldImg"/>
          </p:nvPr>
        </p:nvSpPr>
        <p:spPr>
          <a:xfrm>
            <a:off x="381000" y="685800"/>
            <a:ext cx="6096000" cy="3429000"/>
          </a:xfrm>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4A7CC1E9-A31A-4EA5-B034-6E4AD80FD701}" type="slidenum">
              <a:rPr lang="en-US" altLang="zh-CN" smtClean="0">
                <a:latin typeface="Arial" charset="0"/>
              </a:rPr>
              <a:pPr eaLnBrk="1" hangingPunct="1"/>
              <a:t>91</a:t>
            </a:fld>
            <a:endParaRPr lang="en-US" altLang="zh-CN" smtClean="0">
              <a:latin typeface="Arial" charset="0"/>
            </a:endParaRPr>
          </a:p>
        </p:txBody>
      </p:sp>
      <p:sp>
        <p:nvSpPr>
          <p:cNvPr id="190467" name="Rectangle 2"/>
          <p:cNvSpPr>
            <a:spLocks noGrp="1" noRot="1" noChangeAspect="1" noChangeArrowheads="1" noTextEdit="1"/>
          </p:cNvSpPr>
          <p:nvPr>
            <p:ph type="sldImg"/>
          </p:nvPr>
        </p:nvSpPr>
        <p:spPr>
          <a:xfrm>
            <a:off x="381000" y="685800"/>
            <a:ext cx="6096000" cy="3429000"/>
          </a:xfrm>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867E5518-4F86-4B4D-8FCE-87E5D9730156}" type="slidenum">
              <a:rPr lang="en-US" altLang="zh-CN" smtClean="0">
                <a:latin typeface="Arial" charset="0"/>
              </a:rPr>
              <a:pPr eaLnBrk="1" hangingPunct="1"/>
              <a:t>92</a:t>
            </a:fld>
            <a:endParaRPr lang="en-US" altLang="zh-CN" smtClean="0">
              <a:latin typeface="Arial" charset="0"/>
            </a:endParaRPr>
          </a:p>
        </p:txBody>
      </p:sp>
      <p:sp>
        <p:nvSpPr>
          <p:cNvPr id="191491" name="Rectangle 2"/>
          <p:cNvSpPr>
            <a:spLocks noGrp="1" noRot="1" noChangeAspect="1" noChangeArrowheads="1" noTextEdit="1"/>
          </p:cNvSpPr>
          <p:nvPr>
            <p:ph type="sldImg"/>
          </p:nvPr>
        </p:nvSpPr>
        <p:spPr>
          <a:xfrm>
            <a:off x="381000" y="685800"/>
            <a:ext cx="6096000" cy="3429000"/>
          </a:xfrm>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16E71329-3059-4B31-92AD-8223D85BE115}" type="slidenum">
              <a:rPr lang="en-US" altLang="zh-CN" smtClean="0">
                <a:latin typeface="Arial" charset="0"/>
              </a:rPr>
              <a:pPr eaLnBrk="1" hangingPunct="1"/>
              <a:t>93</a:t>
            </a:fld>
            <a:endParaRPr lang="en-US" altLang="zh-CN" smtClean="0">
              <a:latin typeface="Arial" charset="0"/>
            </a:endParaRPr>
          </a:p>
        </p:txBody>
      </p:sp>
      <p:sp>
        <p:nvSpPr>
          <p:cNvPr id="192515" name="Rectangle 2"/>
          <p:cNvSpPr>
            <a:spLocks noGrp="1" noRot="1" noChangeAspect="1" noChangeArrowheads="1" noTextEdit="1"/>
          </p:cNvSpPr>
          <p:nvPr>
            <p:ph type="sldImg"/>
          </p:nvPr>
        </p:nvSpPr>
        <p:spPr>
          <a:xfrm>
            <a:off x="381000" y="685800"/>
            <a:ext cx="6096000" cy="3429000"/>
          </a:xfrm>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9AAB9F9A-A5CB-4118-8D1E-828DF696F83A}" type="slidenum">
              <a:rPr lang="en-US" altLang="zh-CN" smtClean="0">
                <a:latin typeface="Arial" charset="0"/>
              </a:rPr>
              <a:pPr eaLnBrk="1" hangingPunct="1"/>
              <a:t>14</a:t>
            </a:fld>
            <a:endParaRPr lang="en-US" altLang="zh-CN" smtClean="0">
              <a:latin typeface="Arial" charset="0"/>
            </a:endParaRPr>
          </a:p>
        </p:txBody>
      </p:sp>
      <p:sp>
        <p:nvSpPr>
          <p:cNvPr id="140291" name="Rectangle 2"/>
          <p:cNvSpPr>
            <a:spLocks noGrp="1" noRot="1" noChangeAspect="1" noChangeArrowheads="1" noTextEdit="1"/>
          </p:cNvSpPr>
          <p:nvPr>
            <p:ph type="sldImg"/>
          </p:nvPr>
        </p:nvSpPr>
        <p:spPr>
          <a:xfrm>
            <a:off x="381000" y="685800"/>
            <a:ext cx="6096000" cy="3429000"/>
          </a:xfrm>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 </a:t>
            </a:r>
            <a:r>
              <a:rPr lang="zh-CN" altLang="en-US" smtClean="0"/>
              <a:t>理论上为了构造</a:t>
            </a:r>
            <a:r>
              <a:rPr lang="en-US" altLang="zh-CN" smtClean="0"/>
              <a:t>Delaunay</a:t>
            </a:r>
            <a:r>
              <a:rPr lang="zh-CN" altLang="en-US" smtClean="0"/>
              <a:t>三角网，</a:t>
            </a:r>
            <a:r>
              <a:rPr lang="en-US" altLang="zh-CN" smtClean="0"/>
              <a:t>Lawson</a:t>
            </a:r>
            <a:r>
              <a:rPr lang="zh-CN" altLang="en-US" smtClean="0"/>
              <a:t>提出的局部优化过程</a:t>
            </a:r>
            <a:r>
              <a:rPr lang="en-US" altLang="zh-CN" smtClean="0"/>
              <a:t>LOP(Local Optimization Procedure)</a:t>
            </a:r>
            <a:r>
              <a:rPr lang="zh-CN" altLang="en-US" smtClean="0"/>
              <a:t>，一般三角网经过</a:t>
            </a:r>
            <a:r>
              <a:rPr lang="en-US" altLang="zh-CN" smtClean="0"/>
              <a:t>LOP</a:t>
            </a:r>
            <a:r>
              <a:rPr lang="zh-CN" altLang="en-US" smtClean="0"/>
              <a:t>处理，即可确保成为</a:t>
            </a:r>
            <a:r>
              <a:rPr lang="en-US" altLang="zh-CN" smtClean="0"/>
              <a:t>Delaunay</a:t>
            </a:r>
            <a:r>
              <a:rPr lang="zh-CN" altLang="en-US" smtClean="0"/>
              <a:t>三角网，</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xfrm>
            <a:off x="381000" y="685800"/>
            <a:ext cx="6096000" cy="3429000"/>
          </a:xfrm>
          <a:ln/>
        </p:spPr>
      </p:sp>
      <p:sp>
        <p:nvSpPr>
          <p:cNvPr id="193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Mark Duchaineau</a:t>
            </a:r>
            <a:r>
              <a:rPr lang="zh-CN" altLang="en-US" smtClean="0"/>
              <a:t>提出</a:t>
            </a:r>
            <a:r>
              <a:rPr lang="en-US" altLang="zh-CN" smtClean="0"/>
              <a:t>ROAM, 1997 (LLNL)</a:t>
            </a:r>
          </a:p>
          <a:p>
            <a:endParaRPr lang="zh-CN" altLang="en-US" smtClean="0"/>
          </a:p>
        </p:txBody>
      </p:sp>
      <p:sp>
        <p:nvSpPr>
          <p:cNvPr id="193540"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9D606BA7-A997-484E-A5AD-44810E046418}" type="slidenum">
              <a:rPr lang="en-US" altLang="zh-CN" smtClean="0">
                <a:latin typeface="Arial" charset="0"/>
              </a:rPr>
              <a:pPr eaLnBrk="1" hangingPunct="1"/>
              <a:t>112</a:t>
            </a:fld>
            <a:endParaRPr lang="en-US" altLang="zh-CN" smtClean="0">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30325" lvl="1" indent="-342900" eaLnBrk="1" hangingPunct="1">
              <a:lnSpc>
                <a:spcPct val="130000"/>
              </a:lnSpc>
              <a:spcBef>
                <a:spcPts val="1800"/>
              </a:spcBef>
              <a:buFont typeface="Wingdings" panose="05000000000000000000" pitchFamily="2" charset="2"/>
              <a:buChar char="l"/>
              <a:defRPr/>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ROAM</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算法的优点</a:t>
            </a:r>
          </a:p>
          <a:p>
            <a:pPr marL="1797050" lvl="2" indent="-457200" eaLnBrk="1" hangingPunct="1">
              <a:buFont typeface="Wingdings" panose="05000000000000000000" pitchFamily="2" charset="2"/>
              <a:buChar char="n"/>
              <a:defRPr/>
            </a:pPr>
            <a:r>
              <a:rPr lang="zh-CN" altLang="en-US" b="1" dirty="0" smtClean="0">
                <a:solidFill>
                  <a:schemeClr val="bg2">
                    <a:lumMod val="50000"/>
                  </a:schemeClr>
                </a:solidFill>
              </a:rPr>
              <a:t>可以使用每个三角形的</a:t>
            </a:r>
            <a:r>
              <a:rPr lang="en-US" altLang="zh-CN" b="1" dirty="0" smtClean="0">
                <a:solidFill>
                  <a:schemeClr val="bg2">
                    <a:lumMod val="50000"/>
                  </a:schemeClr>
                </a:solidFill>
              </a:rPr>
              <a:t>V</a:t>
            </a:r>
            <a:r>
              <a:rPr lang="zh-CN" altLang="en-US" b="1" dirty="0" smtClean="0">
                <a:solidFill>
                  <a:schemeClr val="bg2">
                    <a:lumMod val="50000"/>
                  </a:schemeClr>
                </a:solidFill>
              </a:rPr>
              <a:t>型效果来区分需要三角形分裂的优先次序，这样可以减少需要绘制的三角形数量。</a:t>
            </a:r>
          </a:p>
          <a:p>
            <a:pPr marL="1797050" lvl="2" indent="-457200" eaLnBrk="1" hangingPunct="1">
              <a:buFont typeface="Wingdings" panose="05000000000000000000" pitchFamily="2" charset="2"/>
              <a:buChar char="n"/>
              <a:defRPr/>
            </a:pPr>
            <a:endParaRPr lang="zh-CN" altLang="en-US" b="1" dirty="0" smtClean="0">
              <a:solidFill>
                <a:schemeClr val="bg2">
                  <a:lumMod val="50000"/>
                </a:schemeClr>
              </a:solidFill>
            </a:endParaRPr>
          </a:p>
          <a:p>
            <a:pPr marL="1797050" lvl="2" indent="-457200" eaLnBrk="1" hangingPunct="1">
              <a:buFont typeface="Wingdings" panose="05000000000000000000" pitchFamily="2" charset="2"/>
              <a:buChar char="n"/>
              <a:defRPr/>
            </a:pPr>
            <a:r>
              <a:rPr lang="zh-CN" altLang="en-US" b="1" dirty="0" smtClean="0">
                <a:solidFill>
                  <a:schemeClr val="bg2">
                    <a:lumMod val="50000"/>
                  </a:schemeClr>
                </a:solidFill>
              </a:rPr>
              <a:t>如果视点以均匀、平滑的方式进行变化，则可以使用前一幅画面的细化结果来作为当前帧的初始细分，从而节省遍历时间。</a:t>
            </a:r>
          </a:p>
          <a:p>
            <a:endParaRPr lang="zh-CN" altLang="en-US" dirty="0"/>
          </a:p>
        </p:txBody>
      </p:sp>
    </p:spTree>
    <p:extLst>
      <p:ext uri="{BB962C8B-B14F-4D97-AF65-F5344CB8AC3E}">
        <p14:creationId xmlns:p14="http://schemas.microsoft.com/office/powerpoint/2010/main" val="197158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A8A15037-0EB5-4050-A43C-B464175CDD9A}" type="slidenum">
              <a:rPr lang="en-US" altLang="zh-CN" smtClean="0">
                <a:latin typeface="Arial" charset="0"/>
              </a:rPr>
              <a:pPr eaLnBrk="1" hangingPunct="1"/>
              <a:t>15</a:t>
            </a:fld>
            <a:endParaRPr lang="en-US" altLang="zh-CN" smtClean="0">
              <a:latin typeface="Arial" charset="0"/>
            </a:endParaRPr>
          </a:p>
        </p:txBody>
      </p:sp>
      <p:sp>
        <p:nvSpPr>
          <p:cNvPr id="141315" name="Rectangle 2"/>
          <p:cNvSpPr>
            <a:spLocks noGrp="1" noRot="1" noChangeAspect="1" noChangeArrowheads="1" noTextEdit="1"/>
          </p:cNvSpPr>
          <p:nvPr>
            <p:ph type="sldImg"/>
          </p:nvPr>
        </p:nvSpPr>
        <p:spPr>
          <a:xfrm>
            <a:off x="381000" y="685800"/>
            <a:ext cx="6096000" cy="3429000"/>
          </a:xfrm>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2F523C75-F326-4076-BCE3-DFE2E24D8C17}" type="slidenum">
              <a:rPr lang="en-US" altLang="zh-CN" smtClean="0">
                <a:latin typeface="Arial" charset="0"/>
              </a:rPr>
              <a:pPr eaLnBrk="1" hangingPunct="1"/>
              <a:t>16</a:t>
            </a:fld>
            <a:endParaRPr lang="en-US" altLang="zh-CN" smtClean="0">
              <a:latin typeface="Arial" charset="0"/>
            </a:endParaRPr>
          </a:p>
        </p:txBody>
      </p:sp>
      <p:sp>
        <p:nvSpPr>
          <p:cNvPr id="142339" name="Rectangle 2"/>
          <p:cNvSpPr>
            <a:spLocks noGrp="1" noRot="1" noChangeAspect="1" noChangeArrowheads="1" noTextEdit="1"/>
          </p:cNvSpPr>
          <p:nvPr>
            <p:ph type="sldImg"/>
          </p:nvPr>
        </p:nvSpPr>
        <p:spPr>
          <a:xfrm>
            <a:off x="381000" y="685800"/>
            <a:ext cx="6096000" cy="3429000"/>
          </a:xfrm>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AEF4996-FCD4-4A81-A0D5-DAEC67692B70}" type="slidenum">
              <a:rPr lang="en-US" altLang="zh-CN" smtClean="0">
                <a:latin typeface="Arial" charset="0"/>
              </a:rPr>
              <a:pPr eaLnBrk="1" hangingPunct="1"/>
              <a:t>17</a:t>
            </a:fld>
            <a:endParaRPr lang="en-US" altLang="zh-CN" smtClean="0">
              <a:latin typeface="Arial" charset="0"/>
            </a:endParaRPr>
          </a:p>
        </p:txBody>
      </p:sp>
      <p:sp>
        <p:nvSpPr>
          <p:cNvPr id="143363" name="Rectangle 2"/>
          <p:cNvSpPr>
            <a:spLocks noGrp="1" noRot="1" noChangeAspect="1" noChangeArrowheads="1" noTextEdit="1"/>
          </p:cNvSpPr>
          <p:nvPr>
            <p:ph type="sldImg"/>
          </p:nvPr>
        </p:nvSpPr>
        <p:spPr>
          <a:xfrm>
            <a:off x="381000" y="685800"/>
            <a:ext cx="6096000" cy="3429000"/>
          </a:xfrm>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20BDC120-D76C-46E6-9F9F-74E2DE7080AF}" type="slidenum">
              <a:rPr lang="en-US" altLang="zh-CN" smtClean="0">
                <a:latin typeface="Arial" charset="0"/>
              </a:rPr>
              <a:pPr eaLnBrk="1" hangingPunct="1"/>
              <a:t>18</a:t>
            </a:fld>
            <a:endParaRPr lang="en-US" altLang="zh-CN" smtClean="0">
              <a:latin typeface="Arial" charset="0"/>
            </a:endParaRPr>
          </a:p>
        </p:txBody>
      </p:sp>
      <p:sp>
        <p:nvSpPr>
          <p:cNvPr id="144387" name="Rectangle 2"/>
          <p:cNvSpPr>
            <a:spLocks noGrp="1" noRot="1" noChangeAspect="1" noChangeArrowheads="1" noTextEdit="1"/>
          </p:cNvSpPr>
          <p:nvPr>
            <p:ph type="sldImg"/>
          </p:nvPr>
        </p:nvSpPr>
        <p:spPr>
          <a:xfrm>
            <a:off x="381000" y="685800"/>
            <a:ext cx="6096000" cy="3429000"/>
          </a:xfrm>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自定义版式">
    <p:spTree>
      <p:nvGrpSpPr>
        <p:cNvPr id="1" name=""/>
        <p:cNvGrpSpPr/>
        <p:nvPr/>
      </p:nvGrpSpPr>
      <p:grpSpPr>
        <a:xfrm>
          <a:off x="0" y="0"/>
          <a:ext cx="0" cy="0"/>
          <a:chOff x="0" y="0"/>
          <a:chExt cx="0" cy="0"/>
        </a:xfrm>
      </p:grpSpPr>
      <p:grpSp>
        <p:nvGrpSpPr>
          <p:cNvPr id="44" name="Group 44"/>
          <p:cNvGrpSpPr/>
          <p:nvPr/>
        </p:nvGrpSpPr>
        <p:grpSpPr>
          <a:xfrm>
            <a:off x="0" y="-1664915"/>
            <a:ext cx="12192000" cy="10492847"/>
            <a:chOff x="0" y="0"/>
            <a:chExt cx="12192000" cy="10492846"/>
          </a:xfrm>
        </p:grpSpPr>
        <p:grpSp>
          <p:nvGrpSpPr>
            <p:cNvPr id="37" name="Group 37"/>
            <p:cNvGrpSpPr/>
            <p:nvPr/>
          </p:nvGrpSpPr>
          <p:grpSpPr>
            <a:xfrm>
              <a:off x="0" y="9172046"/>
              <a:ext cx="12192000" cy="1320801"/>
              <a:chOff x="0" y="0"/>
              <a:chExt cx="12192000" cy="1320800"/>
            </a:xfrm>
          </p:grpSpPr>
          <p:sp>
            <p:nvSpPr>
              <p:cNvPr id="32" name="Shape 3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3" name="Shape 33"/>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34" name="Shape 3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 name="Shape 35"/>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36" name="Shape 3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43" name="Group 43"/>
            <p:cNvGrpSpPr/>
            <p:nvPr/>
          </p:nvGrpSpPr>
          <p:grpSpPr>
            <a:xfrm>
              <a:off x="0" y="0"/>
              <a:ext cx="12192000" cy="1320801"/>
              <a:chOff x="0" y="0"/>
              <a:chExt cx="12192000" cy="1320800"/>
            </a:xfrm>
          </p:grpSpPr>
          <p:sp>
            <p:nvSpPr>
              <p:cNvPr id="38" name="Shape 3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9" name="Shape 39"/>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0" name="Shape 4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 name="Shape 41"/>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42" name="Shape 4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45" name="image2.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自定义版式">
    <p:spTree>
      <p:nvGrpSpPr>
        <p:cNvPr id="1" name=""/>
        <p:cNvGrpSpPr/>
        <p:nvPr/>
      </p:nvGrpSpPr>
      <p:grpSpPr>
        <a:xfrm>
          <a:off x="0" y="0"/>
          <a:ext cx="0" cy="0"/>
          <a:chOff x="0" y="0"/>
          <a:chExt cx="0" cy="0"/>
        </a:xfrm>
      </p:grpSpPr>
      <p:grpSp>
        <p:nvGrpSpPr>
          <p:cNvPr id="65" name="Group 65"/>
          <p:cNvGrpSpPr/>
          <p:nvPr/>
        </p:nvGrpSpPr>
        <p:grpSpPr>
          <a:xfrm>
            <a:off x="0" y="-1664915"/>
            <a:ext cx="12192000" cy="10492847"/>
            <a:chOff x="0" y="0"/>
            <a:chExt cx="12192000" cy="10492846"/>
          </a:xfrm>
        </p:grpSpPr>
        <p:grpSp>
          <p:nvGrpSpPr>
            <p:cNvPr id="58" name="Group 58"/>
            <p:cNvGrpSpPr/>
            <p:nvPr/>
          </p:nvGrpSpPr>
          <p:grpSpPr>
            <a:xfrm>
              <a:off x="0" y="9172046"/>
              <a:ext cx="12192000" cy="1320801"/>
              <a:chOff x="0" y="0"/>
              <a:chExt cx="12192000" cy="1320800"/>
            </a:xfrm>
          </p:grpSpPr>
          <p:sp>
            <p:nvSpPr>
              <p:cNvPr id="53" name="Shape 53"/>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54" name="Shape 54"/>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55" name="Shape 55"/>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6" name="Shape 56"/>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57" name="Shape 57"/>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64" name="Group 64"/>
            <p:cNvGrpSpPr/>
            <p:nvPr/>
          </p:nvGrpSpPr>
          <p:grpSpPr>
            <a:xfrm>
              <a:off x="0" y="0"/>
              <a:ext cx="12192000" cy="1320801"/>
              <a:chOff x="0" y="0"/>
              <a:chExt cx="12192000" cy="1320800"/>
            </a:xfrm>
          </p:grpSpPr>
          <p:sp>
            <p:nvSpPr>
              <p:cNvPr id="59" name="Shape 59"/>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60" name="Shape 60"/>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61" name="Shape 61"/>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2" name="Shape 62"/>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3" name="Shape 63"/>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66" name="image3.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grpSp>
        <p:nvGrpSpPr>
          <p:cNvPr id="107" name="Group 107"/>
          <p:cNvGrpSpPr/>
          <p:nvPr/>
        </p:nvGrpSpPr>
        <p:grpSpPr>
          <a:xfrm>
            <a:off x="0" y="-1664915"/>
            <a:ext cx="12192000" cy="10492847"/>
            <a:chOff x="0" y="0"/>
            <a:chExt cx="12192000" cy="10492846"/>
          </a:xfrm>
        </p:grpSpPr>
        <p:grpSp>
          <p:nvGrpSpPr>
            <p:cNvPr id="100" name="Group 100"/>
            <p:cNvGrpSpPr/>
            <p:nvPr/>
          </p:nvGrpSpPr>
          <p:grpSpPr>
            <a:xfrm>
              <a:off x="0" y="9172046"/>
              <a:ext cx="12192000" cy="1320801"/>
              <a:chOff x="0" y="0"/>
              <a:chExt cx="12192000" cy="1320800"/>
            </a:xfrm>
          </p:grpSpPr>
          <p:sp>
            <p:nvSpPr>
              <p:cNvPr id="95" name="Shape 9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6" name="Shape 96"/>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97" name="Shape 9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8" name="Shape 98"/>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99" name="Shape 9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06" name="Group 106"/>
            <p:cNvGrpSpPr/>
            <p:nvPr/>
          </p:nvGrpSpPr>
          <p:grpSpPr>
            <a:xfrm>
              <a:off x="0" y="0"/>
              <a:ext cx="12192000" cy="1320801"/>
              <a:chOff x="0" y="0"/>
              <a:chExt cx="12192000" cy="1320800"/>
            </a:xfrm>
          </p:grpSpPr>
          <p:sp>
            <p:nvSpPr>
              <p:cNvPr id="101" name="Shape 101"/>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02" name="Shape 102"/>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3" name="Shape 103"/>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4" name="Shape 104"/>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05" name="Shape 105"/>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108" name="Shape 108"/>
          <p:cNvSpPr>
            <a:spLocks noGrp="1"/>
          </p:cNvSpPr>
          <p:nvPr>
            <p:ph type="title"/>
          </p:nvPr>
        </p:nvSpPr>
        <p:spPr>
          <a:xfrm>
            <a:off x="838418" y="365125"/>
            <a:ext cx="10515164" cy="1325563"/>
          </a:xfrm>
          <a:prstGeom prst="rect">
            <a:avLst/>
          </a:prstGeom>
          <a:extLst>
            <a:ext uri="{C572A759-6A51-4108-AA02-DFA0A04FC94B}">
              <ma14:wrappingTextBoxFlag xmlns="" xmlns:ma14="http://schemas.microsoft.com/office/mac/drawingml/2011/main" val="1"/>
            </a:ext>
          </a:extLst>
        </p:spPr>
        <p:txBody>
          <a:bodyPr/>
          <a:lstStyle/>
          <a:p>
            <a:r>
              <a:t>单击此处编辑母版标题样式</a:t>
            </a:r>
          </a:p>
        </p:txBody>
      </p:sp>
      <p:sp>
        <p:nvSpPr>
          <p:cNvPr id="109" name="Shape 109"/>
          <p:cNvSpPr>
            <a:spLocks noGrp="1"/>
          </p:cNvSpPr>
          <p:nvPr>
            <p:ph type="body" idx="1"/>
          </p:nvPr>
        </p:nvSpPr>
        <p:spPr>
          <a:xfrm>
            <a:off x="838200" y="1825625"/>
            <a:ext cx="10515601" cy="4351338"/>
          </a:xfrm>
          <a:prstGeom prst="rect">
            <a:avLst/>
          </a:prstGeom>
          <a:extLst>
            <a:ext uri="{C572A759-6A51-4108-AA02-DFA0A04FC94B}">
              <ma14:wrappingTextBoxFlag xmlns="" xmlns:ma14="http://schemas.microsoft.com/office/mac/drawingml/2011/main" val="1"/>
            </a:ext>
          </a:extLst>
        </p:spPr>
        <p:txBody>
          <a:bodyPr/>
          <a:lstStyle/>
          <a:p>
            <a:r>
              <a:t>单击此处编辑母版文本样式</a:t>
            </a:r>
          </a:p>
          <a:p>
            <a:pPr lvl="1"/>
            <a:r>
              <a:t>第二级</a:t>
            </a:r>
          </a:p>
          <a:p>
            <a:pPr lvl="2"/>
            <a:r>
              <a:t>第三级</a:t>
            </a:r>
          </a:p>
          <a:p>
            <a:pPr lvl="3"/>
            <a:r>
              <a:t>第四级</a:t>
            </a:r>
          </a:p>
          <a:p>
            <a:pPr lvl="4"/>
            <a:r>
              <a:t>第五级</a:t>
            </a:r>
          </a:p>
        </p:txBody>
      </p:sp>
      <p:sp>
        <p:nvSpPr>
          <p:cNvPr id="110" name="Shape 110"/>
          <p:cNvSpPr>
            <a:spLocks noGrp="1"/>
          </p:cNvSpPr>
          <p:nvPr>
            <p:ph type="sldNum" sz="quarter" idx="2"/>
          </p:nvPr>
        </p:nvSpPr>
        <p:spPr>
          <a:xfrm>
            <a:off x="0" y="0"/>
            <a:ext cx="358413" cy="370840"/>
          </a:xfrm>
          <a:prstGeom prst="rect">
            <a:avLst/>
          </a:prstGeom>
        </p:spPr>
        <p:txBody>
          <a:bodyPr anchor="t"/>
          <a:lstStyle>
            <a:lvl1pPr algn="l">
              <a:defRPr sz="1800"/>
            </a:lvl1pPr>
          </a:lstStyle>
          <a:p>
            <a:fld id="{86CB4B4D-7CA3-9044-876B-883B54F8677D}" type="slidenum">
              <a:t>‹#›</a:t>
            </a:fld>
            <a:endParaRPr/>
          </a:p>
        </p:txBody>
      </p:sp>
      <p:pic>
        <p:nvPicPr>
          <p:cNvPr id="111" name="image4.png"/>
          <p:cNvPicPr>
            <a:picLocks noChangeAspect="1"/>
          </p:cNvPicPr>
          <p:nvPr/>
        </p:nvPicPr>
        <p:blipFill>
          <a:blip r:embed="rId2">
            <a:extLst/>
          </a:blip>
          <a:stretch>
            <a:fillRect/>
          </a:stretch>
        </p:blipFill>
        <p:spPr>
          <a:xfrm rot="20711862" flipH="1">
            <a:off x="10720365" y="5324678"/>
            <a:ext cx="3778605" cy="377881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601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3199A3BD-F6D0-475F-972C-E387ABDCE9A6}" type="slidenum">
              <a:rPr lang="en-US" altLang="zh-CN"/>
              <a:pPr>
                <a:defRPr/>
              </a:pPr>
              <a:t>‹#›</a:t>
            </a:fld>
            <a:endParaRPr lang="en-US" altLang="zh-CN"/>
          </a:p>
        </p:txBody>
      </p:sp>
    </p:spTree>
    <p:extLst>
      <p:ext uri="{BB962C8B-B14F-4D97-AF65-F5344CB8AC3E}">
        <p14:creationId xmlns:p14="http://schemas.microsoft.com/office/powerpoint/2010/main" val="2972090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860117" y="20177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60117" y="4151313"/>
            <a:ext cx="508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7CE7E4E9-7CC5-4BDD-A6AD-034B26C05192}" type="slidenum">
              <a:rPr lang="en-US" altLang="zh-CN"/>
              <a:pPr>
                <a:defRPr/>
              </a:pPr>
              <a:t>‹#›</a:t>
            </a:fld>
            <a:endParaRPr lang="en-US" altLang="zh-CN"/>
          </a:p>
        </p:txBody>
      </p:sp>
    </p:spTree>
    <p:extLst>
      <p:ext uri="{BB962C8B-B14F-4D97-AF65-F5344CB8AC3E}">
        <p14:creationId xmlns:p14="http://schemas.microsoft.com/office/powerpoint/2010/main" val="4153490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41BA977E-3D8E-4577-96B8-3C1E2EB439B1}" type="slidenum">
              <a:rPr lang="en-US" altLang="zh-CN"/>
              <a:pPr>
                <a:defRPr/>
              </a:pPr>
              <a:t>‹#›</a:t>
            </a:fld>
            <a:endParaRPr lang="en-US" altLang="zh-CN"/>
          </a:p>
        </p:txBody>
      </p:sp>
    </p:spTree>
    <p:extLst>
      <p:ext uri="{BB962C8B-B14F-4D97-AF65-F5344CB8AC3E}">
        <p14:creationId xmlns:p14="http://schemas.microsoft.com/office/powerpoint/2010/main" val="1472731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10871200" cy="990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10871200" cy="2400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09600" y="4152900"/>
            <a:ext cx="10871200" cy="2400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5863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8414437" y="6217851"/>
            <a:ext cx="323163" cy="276999"/>
          </a:xfrm>
          <a:ln/>
        </p:spPr>
        <p:txBody>
          <a:bodyPr/>
          <a:lstStyle>
            <a:lvl1pPr>
              <a:defRPr/>
            </a:lvl1pPr>
          </a:lstStyle>
          <a:p>
            <a:pPr>
              <a:defRPr/>
            </a:pPr>
            <a:fld id="{7576D36C-BD87-483F-AF97-05B83F728A57}" type="slidenum">
              <a:rPr lang="en-US" altLang="zh-CN"/>
              <a:pPr>
                <a:defRPr/>
              </a:pPr>
              <a:t>‹#›</a:t>
            </a:fld>
            <a:endParaRPr lang="en-US" altLang="zh-CN"/>
          </a:p>
        </p:txBody>
      </p:sp>
    </p:spTree>
    <p:extLst>
      <p:ext uri="{BB962C8B-B14F-4D97-AF65-F5344CB8AC3E}">
        <p14:creationId xmlns:p14="http://schemas.microsoft.com/office/powerpoint/2010/main" val="1722549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490134" y="228600"/>
            <a:ext cx="9211733" cy="1219200"/>
          </a:xfrm>
        </p:spPr>
        <p:txBody>
          <a:bodyPr/>
          <a:lstStyle/>
          <a:p>
            <a:r>
              <a:rPr lang="zh-CN" altLang="en-US"/>
              <a:t>单击此处编辑母版标题样式</a:t>
            </a:r>
          </a:p>
        </p:txBody>
      </p:sp>
      <p:sp>
        <p:nvSpPr>
          <p:cNvPr id="3" name="内容占位符 2"/>
          <p:cNvSpPr>
            <a:spLocks noGrp="1"/>
          </p:cNvSpPr>
          <p:nvPr>
            <p:ph sz="quarter" idx="1"/>
          </p:nvPr>
        </p:nvSpPr>
        <p:spPr>
          <a:xfrm>
            <a:off x="1320800" y="1752600"/>
            <a:ext cx="46736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752600"/>
            <a:ext cx="46736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1320800" y="3886200"/>
            <a:ext cx="9550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0"/>
          </p:nvPr>
        </p:nvSpPr>
        <p:spPr>
          <a:xfrm>
            <a:off x="11564037" y="6338500"/>
            <a:ext cx="323163" cy="276999"/>
          </a:xfrm>
        </p:spPr>
        <p:txBody>
          <a:bodyPr/>
          <a:lstStyle>
            <a:lvl1pPr>
              <a:defRPr/>
            </a:lvl1pPr>
          </a:lstStyle>
          <a:p>
            <a:pPr>
              <a:defRPr/>
            </a:pPr>
            <a:fld id="{8D4C341F-44F8-42CC-B9D7-40068F5FACEF}" type="slidenum">
              <a:rPr lang="en-US" altLang="zh-CN"/>
              <a:pPr>
                <a:defRPr/>
              </a:pPr>
              <a:t>‹#›</a:t>
            </a:fld>
            <a:endParaRPr lang="en-US" altLang="zh-CN"/>
          </a:p>
        </p:txBody>
      </p:sp>
    </p:spTree>
    <p:extLst>
      <p:ext uri="{BB962C8B-B14F-4D97-AF65-F5344CB8AC3E}">
        <p14:creationId xmlns:p14="http://schemas.microsoft.com/office/powerpoint/2010/main" val="328292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 name="Group 14"/>
          <p:cNvGrpSpPr/>
          <p:nvPr/>
        </p:nvGrpSpPr>
        <p:grpSpPr>
          <a:xfrm>
            <a:off x="0" y="-1664915"/>
            <a:ext cx="12192000" cy="10492847"/>
            <a:chOff x="0" y="0"/>
            <a:chExt cx="12192000" cy="10492846"/>
          </a:xfrm>
        </p:grpSpPr>
        <p:grpSp>
          <p:nvGrpSpPr>
            <p:cNvPr id="7" name="Group 7"/>
            <p:cNvGrpSpPr/>
            <p:nvPr/>
          </p:nvGrpSpPr>
          <p:grpSpPr>
            <a:xfrm>
              <a:off x="0" y="9172046"/>
              <a:ext cx="12192000" cy="1320801"/>
              <a:chOff x="0" y="0"/>
              <a:chExt cx="12192000" cy="1320800"/>
            </a:xfrm>
          </p:grpSpPr>
          <p:sp>
            <p:nvSpPr>
              <p:cNvPr id="2" name="Shape 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3" name="Shape 3"/>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4" name="Shape 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 name="Shape 5"/>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6" name="Shape 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13" name="Group 13"/>
            <p:cNvGrpSpPr/>
            <p:nvPr/>
          </p:nvGrpSpPr>
          <p:grpSpPr>
            <a:xfrm>
              <a:off x="0" y="0"/>
              <a:ext cx="12192000" cy="1320801"/>
              <a:chOff x="0" y="0"/>
              <a:chExt cx="12192000" cy="1320800"/>
            </a:xfrm>
          </p:grpSpPr>
          <p:sp>
            <p:nvSpPr>
              <p:cNvPr id="8" name="Shape 8"/>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9" name="Shape 9"/>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0" name="Shape 10"/>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Shape 11"/>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2" name="Shape 12"/>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pic>
        <p:nvPicPr>
          <p:cNvPr id="15" name="image1.png"/>
          <p:cNvPicPr>
            <a:picLocks noChangeAspect="1"/>
          </p:cNvPicPr>
          <p:nvPr/>
        </p:nvPicPr>
        <p:blipFill>
          <a:blip r:embed="rId11">
            <a:extLst/>
          </a:blip>
          <a:stretch>
            <a:fillRect/>
          </a:stretch>
        </p:blipFill>
        <p:spPr>
          <a:xfrm>
            <a:off x="4334931" y="0"/>
            <a:ext cx="7857068" cy="4419600"/>
          </a:xfrm>
          <a:prstGeom prst="rect">
            <a:avLst/>
          </a:prstGeom>
          <a:ln w="12700">
            <a:miter lim="400000"/>
          </a:ln>
        </p:spPr>
      </p:pic>
      <p:sp>
        <p:nvSpPr>
          <p:cNvPr id="16" name="Shape 16"/>
          <p:cNvSpPr>
            <a:spLocks noGrp="1"/>
          </p:cNvSpPr>
          <p:nvPr>
            <p:ph type="title"/>
          </p:nvPr>
        </p:nvSpPr>
        <p:spPr>
          <a:xfrm>
            <a:off x="609600" y="92074"/>
            <a:ext cx="10972800" cy="1508127"/>
          </a:xfrm>
          <a:prstGeom prst="rect">
            <a:avLst/>
          </a:prstGeom>
          <a:ln w="12700">
            <a:miter lim="400000"/>
          </a:ln>
        </p:spPr>
        <p:txBody>
          <a:bodyPr lIns="45719" rIns="45719" anchor="ctr">
            <a:normAutofit/>
          </a:bodyPr>
          <a:lstStyle/>
          <a:p>
            <a:endParaRPr/>
          </a:p>
        </p:txBody>
      </p:sp>
      <p:sp>
        <p:nvSpPr>
          <p:cNvPr id="17" name="Shape 17"/>
          <p:cNvSpPr>
            <a:spLocks noGrp="1"/>
          </p:cNvSpPr>
          <p:nvPr>
            <p:ph type="body" idx="1"/>
          </p:nvPr>
        </p:nvSpPr>
        <p:spPr>
          <a:xfrm>
            <a:off x="609600" y="1600200"/>
            <a:ext cx="10972800" cy="5257800"/>
          </a:xfrm>
          <a:prstGeom prst="rect">
            <a:avLst/>
          </a:prstGeom>
          <a:ln w="12700">
            <a:miter lim="400000"/>
          </a:ln>
        </p:spPr>
        <p:txBody>
          <a:bodyPr lIns="91421" tIns="91421" rIns="91421" bIns="91421">
            <a:normAutofit/>
          </a:bodyPr>
          <a:lstStyle/>
          <a:p>
            <a:endParaRPr/>
          </a:p>
        </p:txBody>
      </p:sp>
      <p:sp>
        <p:nvSpPr>
          <p:cNvPr id="18" name="Shape 18"/>
          <p:cNvSpPr>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6" r:id="rId5"/>
    <p:sldLayoutId id="2147483657" r:id="rId6"/>
    <p:sldLayoutId id="2147483658" r:id="rId7"/>
    <p:sldLayoutId id="2147483659" r:id="rId8"/>
    <p:sldLayoutId id="2147483660" r:id="rId9"/>
  </p:sldLayoutIdLst>
  <p:transition spd="med"/>
  <p:txStyles>
    <p:title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p:titleStyle>
    <p:body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Lato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53.wmf"/></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19.w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5.bin"/><Relationship Id="rId4" Type="http://schemas.openxmlformats.org/officeDocument/2006/relationships/image" Target="../media/image23.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25.w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2.xml"/><Relationship Id="rId7" Type="http://schemas.openxmlformats.org/officeDocument/2006/relationships/image" Target="../media/image27.wmf"/><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26.wmf"/><Relationship Id="rId4" Type="http://schemas.openxmlformats.org/officeDocument/2006/relationships/oleObject" Target="../embeddings/oleObject7.bin"/><Relationship Id="rId9" Type="http://schemas.openxmlformats.org/officeDocument/2006/relationships/image" Target="../media/image28.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3.xml"/><Relationship Id="rId7" Type="http://schemas.openxmlformats.org/officeDocument/2006/relationships/image" Target="../media/image30.wmf"/><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29.wmf"/><Relationship Id="rId4" Type="http://schemas.openxmlformats.org/officeDocument/2006/relationships/oleObject" Target="../embeddings/oleObject10.bin"/><Relationship Id="rId9" Type="http://schemas.openxmlformats.org/officeDocument/2006/relationships/image" Target="../media/image31.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39.png"/><Relationship Id="rId4" Type="http://schemas.openxmlformats.org/officeDocument/2006/relationships/oleObject" Target="../embeddings/oleObject13.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41.wmf"/></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51.png"/><Relationship Id="rId4" Type="http://schemas.openxmlformats.org/officeDocument/2006/relationships/oleObject" Target="../embeddings/oleObject15.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04526" y="620688"/>
            <a:ext cx="6249466" cy="769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6600" b="1">
                <a:solidFill>
                  <a:srgbClr val="000000"/>
                </a:solidFill>
                <a:latin typeface="Agency FB"/>
                <a:ea typeface="Agency FB"/>
                <a:cs typeface="Agency FB"/>
                <a:sym typeface="Agency FB"/>
              </a:defRPr>
            </a:lvl1pPr>
          </a:lstStyle>
          <a:p>
            <a:r>
              <a:rPr lang="en-US" altLang="zh-CN" sz="4400" b="0" dirty="0" smtClean="0">
                <a:latin typeface="Impact" panose="020B0806030902050204" pitchFamily="34" charset="0"/>
              </a:rPr>
              <a:t>SE344   </a:t>
            </a:r>
            <a:r>
              <a:rPr lang="en-US" altLang="zh-CN" sz="4400" b="0" dirty="0" smtClean="0">
                <a:solidFill>
                  <a:schemeClr val="accent5">
                    <a:lumMod val="50000"/>
                  </a:schemeClr>
                </a:solidFill>
                <a:latin typeface="Impact" pitchFamily="34" charset="0"/>
              </a:rPr>
              <a:t>Computer </a:t>
            </a:r>
            <a:r>
              <a:rPr lang="en-US" altLang="zh-CN" sz="4400" b="0" dirty="0">
                <a:solidFill>
                  <a:schemeClr val="accent5">
                    <a:lumMod val="50000"/>
                  </a:schemeClr>
                </a:solidFill>
                <a:latin typeface="Impact" pitchFamily="34" charset="0"/>
              </a:rPr>
              <a:t>Graphics</a:t>
            </a:r>
            <a:endParaRPr sz="4400" dirty="0">
              <a:solidFill>
                <a:schemeClr val="accent5">
                  <a:lumMod val="50000"/>
                </a:schemeClr>
              </a:solidFill>
            </a:endParaRPr>
          </a:p>
        </p:txBody>
      </p:sp>
      <p:sp>
        <p:nvSpPr>
          <p:cNvPr id="10" name="Rectangle 3"/>
          <p:cNvSpPr txBox="1">
            <a:spLocks noChangeArrowheads="1"/>
          </p:cNvSpPr>
          <p:nvPr/>
        </p:nvSpPr>
        <p:spPr>
          <a:xfrm>
            <a:off x="2135560" y="2492896"/>
            <a:ext cx="6719888" cy="1800225"/>
          </a:xfrm>
          <a:prstGeom prst="rect">
            <a:avLst/>
          </a:prstGeom>
        </p:spPr>
        <p:txBody>
          <a:bodyPr/>
          <a:lstStyle>
            <a:lvl1pPr marL="0" marR="0" indent="0"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457109"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914216"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1371325"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1828433" algn="l" defTabSz="914216" rtl="0" latinLnBrk="0">
              <a:lnSpc>
                <a:spcPct val="90000"/>
              </a:lnSpc>
              <a:spcBef>
                <a:spcPts val="1000"/>
              </a:spcBef>
              <a:spcAft>
                <a:spcPts val="0"/>
              </a:spcAft>
              <a:buClrTx/>
              <a:buSzTx/>
              <a:buFontTx/>
              <a:buNone/>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2590282"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3047391" marR="0" indent="-304740"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3504498"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3961607" marR="0" indent="-304739" algn="l" defTabSz="914216" rtl="0" latinLnBrk="0">
              <a:lnSpc>
                <a:spcPct val="90000"/>
              </a:lnSpc>
              <a:spcBef>
                <a:spcPts val="1000"/>
              </a:spcBef>
              <a:spcAft>
                <a:spcPts val="0"/>
              </a:spcAft>
              <a:buClrTx/>
              <a:buSzPct val="100000"/>
              <a:buFontTx/>
              <a:buChar char="•"/>
              <a:tabLst/>
              <a:defRPr sz="24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a:defRPr/>
            </a:pPr>
            <a:r>
              <a:rPr lang="zh-CN" altLang="en-US" sz="4400" b="1" dirty="0" smtClean="0">
                <a:solidFill>
                  <a:schemeClr val="accent5">
                    <a:lumMod val="50000"/>
                  </a:schemeClr>
                </a:solidFill>
                <a:latin typeface="宋体" pitchFamily="2" charset="-122"/>
              </a:rPr>
              <a:t>    </a:t>
            </a:r>
            <a:r>
              <a:rPr lang="zh-CN" altLang="en-US" sz="4400" b="1" dirty="0">
                <a:solidFill>
                  <a:schemeClr val="accent5">
                    <a:lumMod val="50000"/>
                  </a:schemeClr>
                </a:solidFill>
                <a:latin typeface="宋体" pitchFamily="2" charset="-122"/>
              </a:rPr>
              <a:t>第三</a:t>
            </a:r>
            <a:r>
              <a:rPr lang="zh-CN" altLang="en-US" sz="4400" b="1" dirty="0" smtClean="0">
                <a:solidFill>
                  <a:schemeClr val="accent5">
                    <a:lumMod val="50000"/>
                  </a:schemeClr>
                </a:solidFill>
                <a:latin typeface="宋体" pitchFamily="2" charset="-122"/>
              </a:rPr>
              <a:t>章 建模</a:t>
            </a:r>
            <a:r>
              <a:rPr lang="zh-CN" altLang="en-US" sz="4400" b="1" dirty="0">
                <a:solidFill>
                  <a:schemeClr val="accent5">
                    <a:lumMod val="50000"/>
                  </a:schemeClr>
                </a:solidFill>
                <a:latin typeface="宋体" pitchFamily="2" charset="-122"/>
              </a:rPr>
              <a:t>与</a:t>
            </a:r>
            <a:r>
              <a:rPr lang="zh-CN" altLang="en-US" sz="4400" b="1" dirty="0" smtClean="0">
                <a:solidFill>
                  <a:schemeClr val="accent5">
                    <a:lumMod val="50000"/>
                  </a:schemeClr>
                </a:solidFill>
                <a:latin typeface="宋体" pitchFamily="2" charset="-122"/>
              </a:rPr>
              <a:t>动画</a:t>
            </a:r>
            <a:endParaRPr lang="en-US" altLang="zh-CN" sz="4400" b="1" dirty="0" smtClean="0">
              <a:solidFill>
                <a:schemeClr val="accent5">
                  <a:lumMod val="50000"/>
                </a:schemeClr>
              </a:solidFill>
              <a:latin typeface="宋体" pitchFamily="2" charset="-122"/>
            </a:endParaRPr>
          </a:p>
          <a:p>
            <a:pPr>
              <a:defRPr/>
            </a:pPr>
            <a:endParaRPr lang="en-US" altLang="zh-CN" sz="2000" b="1" dirty="0" smtClean="0">
              <a:solidFill>
                <a:schemeClr val="accent5">
                  <a:lumMod val="50000"/>
                </a:schemeClr>
              </a:solidFill>
              <a:latin typeface="楷体_GB2312" pitchFamily="49" charset="-122"/>
              <a:ea typeface="楷体_GB2312" pitchFamily="49" charset="-122"/>
            </a:endParaRPr>
          </a:p>
          <a:p>
            <a:pPr>
              <a:defRPr/>
            </a:pPr>
            <a:r>
              <a:rPr lang="zh-CN" altLang="en-US" sz="3200" b="1" dirty="0" smtClean="0">
                <a:solidFill>
                  <a:schemeClr val="accent5">
                    <a:lumMod val="50000"/>
                  </a:schemeClr>
                </a:solidFill>
                <a:latin typeface="楷体_GB2312" pitchFamily="49" charset="-122"/>
                <a:ea typeface="楷体_GB2312" pitchFamily="49" charset="-122"/>
              </a:rPr>
              <a:t>              </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a:t>
            </a:r>
            <a:r>
              <a:rPr lang="en-US" altLang="zh-CN" sz="3600" b="1" dirty="0" smtClean="0">
                <a:solidFill>
                  <a:schemeClr val="accent5">
                    <a:lumMod val="50000"/>
                  </a:schemeClr>
                </a:solidFill>
                <a:latin typeface="华文楷体" panose="02010600040101010101" pitchFamily="2" charset="-122"/>
                <a:ea typeface="华文楷体" panose="02010600040101010101" pitchFamily="2" charset="-122"/>
              </a:rPr>
              <a:t>2</a:t>
            </a:r>
            <a:r>
              <a:rPr lang="zh-CN" altLang="en-US" sz="3600" b="1" dirty="0" smtClean="0">
                <a:solidFill>
                  <a:schemeClr val="accent5">
                    <a:lumMod val="50000"/>
                  </a:schemeClr>
                </a:solidFill>
                <a:latin typeface="华文楷体" panose="02010600040101010101" pitchFamily="2" charset="-122"/>
                <a:ea typeface="华文楷体" panose="02010600040101010101" pitchFamily="2" charset="-122"/>
              </a:rPr>
              <a:t>）多边形技术</a:t>
            </a:r>
            <a:endParaRPr lang="en-US" altLang="zh-CN" sz="3600" b="1" dirty="0" smtClean="0">
              <a:solidFill>
                <a:schemeClr val="accent5">
                  <a:lumMod val="50000"/>
                </a:schemeClr>
              </a:solidFill>
              <a:latin typeface="华文楷体" panose="02010600040101010101" pitchFamily="2" charset="-122"/>
              <a:ea typeface="华文楷体" panose="02010600040101010101" pitchFamily="2" charset="-122"/>
            </a:endParaRPr>
          </a:p>
          <a:p>
            <a:pPr>
              <a:defRPr/>
            </a:pPr>
            <a:endParaRPr lang="en-US" altLang="zh-CN" sz="3600" b="1" dirty="0" smtClean="0">
              <a:solidFill>
                <a:schemeClr val="accent5">
                  <a:lumMod val="50000"/>
                </a:schemeClr>
              </a:solidFill>
              <a:latin typeface="华文楷体" panose="02010600040101010101" pitchFamily="2" charset="-122"/>
              <a:ea typeface="华文楷体" panose="02010600040101010101" pitchFamily="2" charset="-122"/>
            </a:endParaRPr>
          </a:p>
          <a:p>
            <a:pPr>
              <a:defRPr/>
            </a:pPr>
            <a:endParaRPr lang="zh-CN" altLang="en-US" sz="2000" b="1" dirty="0" smtClean="0">
              <a:solidFill>
                <a:srgbClr val="FFCC99"/>
              </a:solidFill>
              <a:latin typeface="楷体_GB2312" pitchFamily="49" charset="-122"/>
              <a:ea typeface="楷体_GB2312" pitchFamily="49" charset="-122"/>
            </a:endParaRPr>
          </a:p>
          <a:p>
            <a:pPr>
              <a:defRPr/>
            </a:pPr>
            <a:r>
              <a:rPr lang="zh-CN" altLang="en-US" sz="2000" b="1" dirty="0" smtClean="0">
                <a:solidFill>
                  <a:schemeClr val="accent6">
                    <a:lumMod val="50000"/>
                  </a:schemeClr>
                </a:solidFill>
                <a:latin typeface="楷体_GB2312" pitchFamily="49" charset="-122"/>
                <a:ea typeface="楷体_GB2312" pitchFamily="49" charset="-122"/>
              </a:rPr>
              <a:t>主讲教师　肖双九  </a:t>
            </a:r>
            <a:endParaRPr lang="en-US" altLang="zh-CN" sz="2000" b="1" dirty="0" smtClean="0">
              <a:solidFill>
                <a:schemeClr val="accent6">
                  <a:lumMod val="50000"/>
                </a:schemeClr>
              </a:solidFill>
              <a:latin typeface="楷体_GB2312" pitchFamily="49" charset="-122"/>
              <a:ea typeface="楷体_GB2312" pitchFamily="49" charset="-122"/>
            </a:endParaRPr>
          </a:p>
          <a:p>
            <a:pPr>
              <a:defRPr/>
            </a:pPr>
            <a:r>
              <a:rPr lang="en-US" altLang="zh-CN" sz="2000" b="1" dirty="0" smtClean="0">
                <a:solidFill>
                  <a:schemeClr val="accent6">
                    <a:lumMod val="50000"/>
                  </a:schemeClr>
                </a:solidFill>
                <a:latin typeface="楷体_GB2312" pitchFamily="49" charset="-122"/>
                <a:ea typeface="楷体_GB2312" pitchFamily="49" charset="-122"/>
              </a:rPr>
              <a:t>xsjiu99@cs.sjtu.edu.cn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xEl>
                                              <p:pRg st="5" end="5"/>
                                            </p:txEl>
                                          </p:spTgt>
                                        </p:tgtEl>
                                        <p:attrNameLst>
                                          <p:attrName>style.visibility</p:attrName>
                                        </p:attrNameLst>
                                      </p:cBhvr>
                                      <p:to>
                                        <p:strVal val="visible"/>
                                      </p:to>
                                    </p:set>
                                    <p:animEffect transition="in" filter="fade">
                                      <p:cBhvr>
                                        <p:cTn id="14" dur="500"/>
                                        <p:tgtEl>
                                          <p:spTgt spid="10">
                                            <p:txEl>
                                              <p:pRg st="5" end="5"/>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xEl>
                                              <p:pRg st="6" end="6"/>
                                            </p:txEl>
                                          </p:spTgt>
                                        </p:tgtEl>
                                        <p:attrNameLst>
                                          <p:attrName>style.visibility</p:attrName>
                                        </p:attrNameLst>
                                      </p:cBhvr>
                                      <p:to>
                                        <p:strVal val="visible"/>
                                      </p:to>
                                    </p:set>
                                    <p:animEffect transition="in" filter="fade">
                                      <p:cBhvr>
                                        <p:cTn id="18"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half" idx="1"/>
          </p:nvPr>
        </p:nvSpPr>
        <p:spPr>
          <a:xfrm>
            <a:off x="983432" y="1508707"/>
            <a:ext cx="10297144" cy="4651375"/>
          </a:xfrm>
        </p:spPr>
        <p:txBody>
          <a:bodyPr/>
          <a:lstStyle/>
          <a:p>
            <a:pPr marL="717550" lvl="1" indent="-342900" hangingPunct="0">
              <a:lnSpc>
                <a:spcPct val="12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三角剖分准则（</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1</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空</a:t>
            </a:r>
            <a:r>
              <a:rPr lang="zh-CN" altLang="en-US" b="1" dirty="0">
                <a:solidFill>
                  <a:schemeClr val="bg2">
                    <a:lumMod val="50000"/>
                  </a:schemeClr>
                </a:solidFill>
                <a:latin typeface="微软雅黑" panose="020B0503020204020204" pitchFamily="34" charset="-122"/>
                <a:ea typeface="微软雅黑" panose="020B0503020204020204" pitchFamily="34" charset="-122"/>
              </a:rPr>
              <a:t>圆特性</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539750">
              <a:lnSpc>
                <a:spcPct val="150000"/>
              </a:lnSpc>
              <a:spcBef>
                <a:spcPts val="1800"/>
              </a:spcBef>
            </a:pP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b="1" dirty="0" smtClean="0">
                <a:solidFill>
                  <a:schemeClr val="bg2">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bg2">
                    <a:lumMod val="50000"/>
                  </a:schemeClr>
                </a:solidFill>
                <a:latin typeface="微软雅黑" panose="020B0503020204020204" pitchFamily="34" charset="-122"/>
                <a:ea typeface="微软雅黑" panose="020B0503020204020204" pitchFamily="34" charset="-122"/>
              </a:rPr>
              <a:t>三角网是唯一的（任意四点不能共圆），在</a:t>
            </a:r>
            <a:r>
              <a:rPr lang="en-US" altLang="zh-CN" b="1" dirty="0">
                <a:solidFill>
                  <a:schemeClr val="bg2">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bg2">
                    <a:lumMod val="50000"/>
                  </a:schemeClr>
                </a:solidFill>
                <a:latin typeface="微软雅黑" panose="020B0503020204020204" pitchFamily="34" charset="-122"/>
                <a:ea typeface="微软雅黑" panose="020B0503020204020204" pitchFamily="34" charset="-122"/>
              </a:rPr>
              <a:t>三角形网中任一三角形的外接圆范围内不会有其它点存在。</a:t>
            </a:r>
          </a:p>
          <a:p>
            <a:pPr lvl="1" eaLnBrk="1" hangingPunct="1"/>
            <a:r>
              <a:rPr lang="zh-CN" altLang="en-US" sz="2400" dirty="0" smtClean="0"/>
              <a:t/>
            </a:r>
            <a:br>
              <a:rPr lang="zh-CN" altLang="en-US" sz="2400" dirty="0" smtClean="0"/>
            </a:br>
            <a:endParaRPr lang="zh-CN" altLang="en-US" sz="2400" dirty="0" smtClean="0"/>
          </a:p>
        </p:txBody>
      </p:sp>
      <p:pic>
        <p:nvPicPr>
          <p:cNvPr id="16388" name="Picture 5"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736" y="3429000"/>
            <a:ext cx="3407833"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767408" y="116632"/>
            <a:ext cx="10390716" cy="1462087"/>
          </a:xfrm>
        </p:spPr>
        <p:txBody>
          <a:bodyPr/>
          <a:lstStyle/>
          <a:p>
            <a:pPr lvl="1"/>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endParaRPr lang="zh-CN" altLang="en-US" dirty="0"/>
          </a:p>
        </p:txBody>
      </p:sp>
    </p:spTree>
    <p:extLst>
      <p:ext uri="{BB962C8B-B14F-4D97-AF65-F5344CB8AC3E}">
        <p14:creationId xmlns:p14="http://schemas.microsoft.com/office/powerpoint/2010/main" val="16409537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body" sz="half" idx="1"/>
          </p:nvPr>
        </p:nvSpPr>
        <p:spPr>
          <a:xfrm>
            <a:off x="1199456" y="1484784"/>
            <a:ext cx="9990667" cy="4114800"/>
          </a:xfrm>
        </p:spPr>
        <p:txBody>
          <a:bodyPr/>
          <a:lstStyle/>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Garland</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Heckbert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提出的方法</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对于一个给定顶点，存在一组三角形与之相邻，而且每个三角形都有一个平面方程。移动顶点的</a:t>
            </a:r>
            <a:r>
              <a:rPr lang="zh-CN" altLang="en-US" sz="2200" b="1" dirty="0">
                <a:solidFill>
                  <a:srgbClr val="C00000"/>
                </a:solidFill>
                <a:latin typeface="微软雅黑" panose="020B0503020204020204" pitchFamily="34" charset="-122"/>
                <a:ea typeface="微软雅黑" panose="020B0503020204020204" pitchFamily="34" charset="-122"/>
              </a:rPr>
              <a:t>代价函数</a:t>
            </a:r>
            <a:r>
              <a:rPr lang="en-US" altLang="zh-CN" sz="2200" b="1" dirty="0">
                <a:solidFill>
                  <a:srgbClr val="C00000"/>
                </a:solidFill>
                <a:latin typeface="微软雅黑" panose="020B0503020204020204" pitchFamily="34" charset="-122"/>
                <a:ea typeface="微软雅黑" panose="020B0503020204020204" pitchFamily="34" charset="-122"/>
              </a:rPr>
              <a:t>Cost Function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就是这些平面与该顶点新位置之间的距离平方和。为计算新位置</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m</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个平面的代价函数，有</a:t>
            </a:r>
          </a:p>
          <a:p>
            <a:pPr lvl="1" eaLnBrk="1" hangingPunct="1"/>
            <a:endParaRPr lang="zh-CN" altLang="en-US" sz="2000" dirty="0"/>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sp>
        <p:nvSpPr>
          <p:cNvPr id="7"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动态网格简化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Grp="1" noChangeAspect="1"/>
          </p:cNvGraphicFramePr>
          <p:nvPr>
            <p:extLst>
              <p:ext uri="{D42A27DB-BD31-4B8C-83A1-F6EECF244321}">
                <p14:modId xmlns:p14="http://schemas.microsoft.com/office/powerpoint/2010/main" val="3386436196"/>
              </p:ext>
            </p:extLst>
          </p:nvPr>
        </p:nvGraphicFramePr>
        <p:xfrm>
          <a:off x="3143672" y="4077072"/>
          <a:ext cx="6913563" cy="1744662"/>
        </p:xfrm>
        <a:graphic>
          <a:graphicData uri="http://schemas.openxmlformats.org/presentationml/2006/ole">
            <mc:AlternateContent xmlns:mc="http://schemas.openxmlformats.org/markup-compatibility/2006">
              <mc:Choice xmlns:v="urn:schemas-microsoft-com:vml" Requires="v">
                <p:oleObj spid="_x0000_s26632" name="Equation" r:id="rId3" imgW="1282700" imgH="431800" progId="Equation.DSMT4">
                  <p:embed/>
                </p:oleObj>
              </mc:Choice>
              <mc:Fallback>
                <p:oleObj name="Equation" r:id="rId3" imgW="1282700" imgH="431800" progId="Equation.DSMT4">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672" y="4077072"/>
                        <a:ext cx="6913563" cy="174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906665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body" sz="half" idx="1"/>
          </p:nvPr>
        </p:nvSpPr>
        <p:spPr>
          <a:xfrm>
            <a:off x="1199456" y="1484784"/>
            <a:ext cx="9990667" cy="4114800"/>
          </a:xfrm>
        </p:spPr>
        <p:txBody>
          <a:bodyPr/>
          <a:lstStyle/>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Garland</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Heckbert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提出的方法</a:t>
            </a:r>
          </a:p>
          <a:p>
            <a:pPr marL="1330325" lvl="1" indent="-342900" eaLnBrk="1" hangingPunct="1">
              <a:lnSpc>
                <a:spcPct val="130000"/>
              </a:lnSpc>
              <a:spcBef>
                <a:spcPts val="1800"/>
              </a:spcBef>
              <a:buFont typeface="Wingdings" panose="05000000000000000000" pitchFamily="2" charset="2"/>
              <a:buChar char="l"/>
            </a:pPr>
            <a:endParaRPr lang="en-US" altLang="zh-CN" sz="2200" b="1" dirty="0" smtClean="0">
              <a:solidFill>
                <a:schemeClr val="bg2">
                  <a:lumMod val="50000"/>
                </a:schemeClr>
              </a:solidFill>
              <a:latin typeface="微软雅黑" panose="020B0503020204020204" pitchFamily="34" charset="-122"/>
              <a:ea typeface="微软雅黑" panose="020B0503020204020204" pitchFamily="34" charset="-122"/>
            </a:endParaRPr>
          </a:p>
          <a:p>
            <a:pPr lvl="1" eaLnBrk="1" hangingPunct="1"/>
            <a:endParaRPr lang="zh-CN" altLang="en-US" sz="2000" dirty="0"/>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sp>
        <p:nvSpPr>
          <p:cNvPr id="7"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动态网格简化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5"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055440" y="2204864"/>
            <a:ext cx="9876892" cy="2808312"/>
          </a:xfrm>
        </p:spPr>
      </p:pic>
      <p:sp>
        <p:nvSpPr>
          <p:cNvPr id="2" name="TextBox 1"/>
          <p:cNvSpPr txBox="1"/>
          <p:nvPr/>
        </p:nvSpPr>
        <p:spPr>
          <a:xfrm>
            <a:off x="1415480" y="5364421"/>
            <a:ext cx="892899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b="1" dirty="0">
                <a:solidFill>
                  <a:schemeClr val="bg2">
                    <a:lumMod val="50000"/>
                  </a:schemeClr>
                </a:solidFill>
              </a:rPr>
              <a:t>上图为同一条边的两种可能收缩，假设正方体边长为</a:t>
            </a:r>
            <a:r>
              <a:rPr lang="en-US" altLang="zh-CN" b="1" dirty="0">
                <a:solidFill>
                  <a:schemeClr val="bg2">
                    <a:lumMod val="50000"/>
                  </a:schemeClr>
                </a:solidFill>
              </a:rPr>
              <a:t>2</a:t>
            </a:r>
            <a:r>
              <a:rPr lang="zh-CN" altLang="en-US" b="1" dirty="0">
                <a:solidFill>
                  <a:schemeClr val="bg2">
                    <a:lumMod val="50000"/>
                  </a:schemeClr>
                </a:solidFill>
              </a:rPr>
              <a:t>。因为</a:t>
            </a:r>
            <a:r>
              <a:rPr lang="en-US" altLang="zh-CN" b="1" dirty="0">
                <a:solidFill>
                  <a:schemeClr val="bg2">
                    <a:lumMod val="50000"/>
                  </a:schemeClr>
                </a:solidFill>
              </a:rPr>
              <a:t>e</a:t>
            </a:r>
            <a:r>
              <a:rPr lang="zh-CN" altLang="en-US" b="1" dirty="0">
                <a:solidFill>
                  <a:schemeClr val="bg2">
                    <a:lumMod val="50000"/>
                  </a:schemeClr>
                </a:solidFill>
              </a:rPr>
              <a:t>收缩到</a:t>
            </a:r>
            <a:r>
              <a:rPr lang="en-US" altLang="zh-CN" b="1" dirty="0">
                <a:solidFill>
                  <a:schemeClr val="bg2">
                    <a:lumMod val="50000"/>
                  </a:schemeClr>
                </a:solidFill>
              </a:rPr>
              <a:t>c</a:t>
            </a:r>
            <a:r>
              <a:rPr lang="zh-CN" altLang="en-US" b="1" dirty="0">
                <a:solidFill>
                  <a:schemeClr val="bg2">
                    <a:lumMod val="50000"/>
                  </a:schemeClr>
                </a:solidFill>
              </a:rPr>
              <a:t>时，没有离开它们共享的平面，故从</a:t>
            </a:r>
            <a:r>
              <a:rPr lang="en-US" altLang="zh-CN" b="1" dirty="0">
                <a:solidFill>
                  <a:schemeClr val="bg2">
                    <a:lumMod val="50000"/>
                  </a:schemeClr>
                </a:solidFill>
              </a:rPr>
              <a:t>e</a:t>
            </a:r>
            <a:r>
              <a:rPr lang="zh-CN" altLang="en-US" b="1" dirty="0">
                <a:solidFill>
                  <a:schemeClr val="bg2">
                    <a:lumMod val="50000"/>
                  </a:schemeClr>
                </a:solidFill>
              </a:rPr>
              <a:t>到</a:t>
            </a:r>
            <a:r>
              <a:rPr lang="en-US" altLang="zh-CN" b="1" dirty="0">
                <a:solidFill>
                  <a:schemeClr val="bg2">
                    <a:lumMod val="50000"/>
                  </a:schemeClr>
                </a:solidFill>
              </a:rPr>
              <a:t>c</a:t>
            </a:r>
            <a:r>
              <a:rPr lang="zh-CN" altLang="en-US" b="1" dirty="0">
                <a:solidFill>
                  <a:schemeClr val="bg2">
                    <a:lumMod val="50000"/>
                  </a:schemeClr>
                </a:solidFill>
              </a:rPr>
              <a:t>的塌陷代价函数值为</a:t>
            </a:r>
            <a:r>
              <a:rPr lang="en-US" altLang="zh-CN" b="1" dirty="0">
                <a:solidFill>
                  <a:schemeClr val="bg2">
                    <a:lumMod val="50000"/>
                  </a:schemeClr>
                </a:solidFill>
              </a:rPr>
              <a:t>0</a:t>
            </a:r>
            <a:r>
              <a:rPr lang="zh-CN" altLang="en-US" b="1" dirty="0">
                <a:solidFill>
                  <a:schemeClr val="bg2">
                    <a:lumMod val="50000"/>
                  </a:schemeClr>
                </a:solidFill>
              </a:rPr>
              <a:t>。因为</a:t>
            </a:r>
            <a:r>
              <a:rPr lang="en-US" altLang="zh-CN" b="1" dirty="0">
                <a:solidFill>
                  <a:schemeClr val="bg2">
                    <a:lumMod val="50000"/>
                  </a:schemeClr>
                </a:solidFill>
              </a:rPr>
              <a:t>c</a:t>
            </a:r>
            <a:r>
              <a:rPr lang="zh-CN" altLang="en-US" b="1" dirty="0">
                <a:solidFill>
                  <a:schemeClr val="bg2">
                    <a:lumMod val="50000"/>
                  </a:schemeClr>
                </a:solidFill>
              </a:rPr>
              <a:t>偏移了正方体右平面大小为</a:t>
            </a:r>
            <a:r>
              <a:rPr lang="en-US" altLang="zh-CN" b="1" dirty="0">
                <a:solidFill>
                  <a:schemeClr val="bg2">
                    <a:lumMod val="50000"/>
                  </a:schemeClr>
                </a:solidFill>
              </a:rPr>
              <a:t>1</a:t>
            </a:r>
            <a:r>
              <a:rPr lang="zh-CN" altLang="en-US" b="1" dirty="0">
                <a:solidFill>
                  <a:schemeClr val="bg2">
                    <a:lumMod val="50000"/>
                  </a:schemeClr>
                </a:solidFill>
              </a:rPr>
              <a:t>的距离，故从</a:t>
            </a:r>
            <a:r>
              <a:rPr lang="en-US" altLang="zh-CN" b="1" dirty="0">
                <a:solidFill>
                  <a:schemeClr val="bg2">
                    <a:lumMod val="50000"/>
                  </a:schemeClr>
                </a:solidFill>
              </a:rPr>
              <a:t>c</a:t>
            </a:r>
            <a:r>
              <a:rPr lang="zh-CN" altLang="en-US" b="1" dirty="0">
                <a:solidFill>
                  <a:schemeClr val="bg2">
                    <a:lumMod val="50000"/>
                  </a:schemeClr>
                </a:solidFill>
              </a:rPr>
              <a:t>到</a:t>
            </a:r>
            <a:r>
              <a:rPr lang="en-US" altLang="zh-CN" b="1" dirty="0">
                <a:solidFill>
                  <a:schemeClr val="bg2">
                    <a:lumMod val="50000"/>
                  </a:schemeClr>
                </a:solidFill>
              </a:rPr>
              <a:t>e</a:t>
            </a:r>
            <a:r>
              <a:rPr lang="zh-CN" altLang="en-US" b="1" dirty="0">
                <a:solidFill>
                  <a:schemeClr val="bg2">
                    <a:lumMod val="50000"/>
                  </a:schemeClr>
                </a:solidFill>
              </a:rPr>
              <a:t>的塌陷代价函数值为</a:t>
            </a:r>
            <a:r>
              <a:rPr lang="en-US" altLang="zh-CN" b="1" dirty="0">
                <a:solidFill>
                  <a:schemeClr val="bg2">
                    <a:lumMod val="50000"/>
                  </a:schemeClr>
                </a:solidFill>
              </a:rPr>
              <a:t>1</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1" i="0" u="none" strike="noStrike" cap="none" spc="0" normalizeH="0" baseline="0" dirty="0">
              <a:ln>
                <a:noFill/>
              </a:ln>
              <a:solidFill>
                <a:schemeClr val="bg2">
                  <a:lumMod val="50000"/>
                </a:schemeClr>
              </a:solidFill>
              <a:effectLst/>
              <a:uFillTx/>
              <a:sym typeface="Lato Light"/>
            </a:endParaRPr>
          </a:p>
        </p:txBody>
      </p:sp>
    </p:spTree>
    <p:extLst>
      <p:ext uri="{BB962C8B-B14F-4D97-AF65-F5344CB8AC3E}">
        <p14:creationId xmlns:p14="http://schemas.microsoft.com/office/powerpoint/2010/main" val="3106156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7"/>
          <p:cNvSpPr>
            <a:spLocks noGrp="1" noChangeArrowheads="1"/>
          </p:cNvSpPr>
          <p:nvPr>
            <p:ph sz="half" idx="1"/>
          </p:nvPr>
        </p:nvSpPr>
        <p:spPr>
          <a:xfrm>
            <a:off x="911424" y="1772816"/>
            <a:ext cx="5889509" cy="4114800"/>
          </a:xfrm>
        </p:spPr>
        <p:txBody>
          <a:bodyPr>
            <a:normAutofit lnSpcReduction="10000"/>
          </a:bodyPr>
          <a:lstStyle/>
          <a:p>
            <a:pPr marL="717550" lvl="1" indent="-342900" eaLnBrk="1" hangingPunct="0">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基于保持表面特征不变的代价函数</a:t>
            </a:r>
          </a:p>
          <a:p>
            <a:pPr marL="1330325" lvl="1" indent="-342900">
              <a:lnSpc>
                <a:spcPct val="130000"/>
              </a:lnSpc>
              <a:spcBef>
                <a:spcPts val="1800"/>
              </a:spcBef>
              <a:buFont typeface="Wingdings" panose="05000000000000000000" pitchFamily="2" charset="2"/>
              <a:buChar char="l"/>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例</a:t>
            </a: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1</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保持模型的折痕和边界。</a:t>
            </a:r>
          </a:p>
          <a:p>
            <a:pPr marL="1330325" lvl="1" indent="-342900">
              <a:lnSpc>
                <a:spcPct val="130000"/>
              </a:lnSpc>
              <a:spcBef>
                <a:spcPts val="1800"/>
              </a:spcBef>
              <a:buFont typeface="Wingdings" panose="05000000000000000000" pitchFamily="2" charset="2"/>
              <a:buChar char="l"/>
            </a:pP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例</a:t>
            </a: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2</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保留材质变化、纹理边缘、顶点颜色变化等特征。</a:t>
            </a:r>
          </a:p>
          <a:p>
            <a:pPr eaLnBrk="1" hangingPunct="1"/>
            <a:endParaRPr lang="en-US" altLang="zh-CN" dirty="0" smtClean="0"/>
          </a:p>
        </p:txBody>
      </p:sp>
      <p:pic>
        <p:nvPicPr>
          <p:cNvPr id="121860" name="Picture 8"/>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008284" y="1268413"/>
            <a:ext cx="4775200" cy="6013450"/>
          </a:xfrm>
        </p:spPr>
      </p:pic>
      <p:sp>
        <p:nvSpPr>
          <p:cNvPr id="7"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动态网格简化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31697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sz="half" idx="1"/>
          </p:nvPr>
        </p:nvSpPr>
        <p:spPr>
          <a:xfrm>
            <a:off x="911424" y="1700808"/>
            <a:ext cx="9175749" cy="4114800"/>
          </a:xfrm>
        </p:spPr>
        <p:txBody>
          <a:bodyPr>
            <a:normAutofit lnSpcReduction="10000"/>
          </a:bodyPr>
          <a:lstStyle/>
          <a:p>
            <a:pPr marL="717550" lvl="1" indent="-342900" hangingPunct="0">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基于保持表面特征不变的代价函数</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最好的塌陷边就是对最终图象变化影响最小、最不容易察觉的边。</a:t>
            </a:r>
          </a:p>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Lindstrom</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Turk</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提出图像驱动的塌陷函数，从一组不同的观察方向生成原始模型的图像。对模型所有可能边进行边塌陷操作，将结果与原始图像比较，选择具有最小视觉差异的塌陷边。</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优点在于可以直接评估每个塌陷的视觉效果。</a:t>
            </a:r>
          </a:p>
          <a:p>
            <a:pPr lvl="1" eaLnBrk="1" hangingPunct="1"/>
            <a:endParaRPr lang="zh-CN" altLang="en-US" dirty="0" smtClean="0"/>
          </a:p>
          <a:p>
            <a:pPr lvl="1" eaLnBrk="1" hangingPunct="1"/>
            <a:endParaRPr lang="zh-CN" altLang="en-US" dirty="0" smtClean="0"/>
          </a:p>
          <a:p>
            <a:pPr eaLnBrk="1" hangingPunct="1"/>
            <a:endParaRPr lang="en-US" altLang="zh-CN" dirty="0" smtClean="0"/>
          </a:p>
        </p:txBody>
      </p:sp>
      <p:sp>
        <p:nvSpPr>
          <p:cNvPr id="5"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动态网格简化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89641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811832" y="260648"/>
            <a:ext cx="10972800" cy="1508127"/>
          </a:xfrm>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3.4 </a:t>
            </a:r>
            <a:r>
              <a:rPr lang="zh-CN" altLang="zh-CN" sz="2800" b="1" dirty="0">
                <a:solidFill>
                  <a:schemeClr val="accent6">
                    <a:lumMod val="50000"/>
                  </a:schemeClr>
                </a:solidFill>
                <a:latin typeface="微软雅黑" panose="020B0503020204020204" pitchFamily="34" charset="-122"/>
                <a:ea typeface="微软雅黑" panose="020B0503020204020204" pitchFamily="34" charset="-122"/>
              </a:rPr>
              <a:t>简化算法问题和解决办法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23907" name="Rectangle 3"/>
          <p:cNvSpPr>
            <a:spLocks noGrp="1" noChangeArrowheads="1"/>
          </p:cNvSpPr>
          <p:nvPr>
            <p:ph sz="half" idx="1"/>
          </p:nvPr>
        </p:nvSpPr>
        <p:spPr>
          <a:xfrm>
            <a:off x="839416" y="1700808"/>
            <a:ext cx="9175749" cy="4114800"/>
          </a:xfrm>
        </p:spPr>
        <p:txBody>
          <a:bodyPr>
            <a:normAutofit lnSpcReduction="10000"/>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问题</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1</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 ：纹理扭曲</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大部分</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简化算法中，一个严重问题是简化后纹理与其最初外观之间会有明显的差别。随着边塌陷，纹理到物体表面的映射也会变得有些扭曲。</a:t>
            </a:r>
          </a:p>
          <a:p>
            <a:pPr marL="1330325" lvl="1" indent="-342900">
              <a:lnSpc>
                <a:spcPct val="130000"/>
              </a:lnSpc>
              <a:spcBef>
                <a:spcPts val="1800"/>
              </a:spcBef>
              <a:buFont typeface="Wingdings" panose="05000000000000000000" pitchFamily="2" charset="2"/>
              <a:buChar char="l"/>
              <a:defRPr/>
            </a:pP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解决方法：将网格分割为若干合理的子网格，并对子网格进行局部纹理参数化。其目的是把物体表面的位置与颜色、凹凸信息分开。</a:t>
            </a:r>
          </a:p>
          <a:p>
            <a:pPr eaLnBrk="1" hangingPunct="1"/>
            <a:endParaRPr lang="zh-CN" altLang="en-US" dirty="0" smtClean="0"/>
          </a:p>
          <a:p>
            <a:pPr lvl="1" eaLnBrk="1" hangingPunct="1"/>
            <a:endParaRPr lang="zh-CN" altLang="en-US" dirty="0" smtClean="0"/>
          </a:p>
          <a:p>
            <a:pPr lvl="1" eaLnBrk="1" hangingPunct="1"/>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12868590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sz="half" idx="1"/>
          </p:nvPr>
        </p:nvSpPr>
        <p:spPr>
          <a:xfrm>
            <a:off x="839416" y="1628800"/>
            <a:ext cx="9175749" cy="4114800"/>
          </a:xfrm>
        </p:spPr>
        <p:txBody>
          <a:bodyPr>
            <a:normAutofit lnSpcReduction="10000"/>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问题</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LOD</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突跃</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30000"/>
              </a:lnSpc>
              <a:spcBef>
                <a:spcPts val="1800"/>
              </a:spcBef>
              <a:buFont typeface="Wingdings" panose="05000000000000000000" pitchFamily="2" charset="2"/>
              <a:buChar char="l"/>
              <a:defRPr/>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在生成LOD模型后，如果用一个LOD模型突然取代另外一个LOD模型，会出现视觉上的跳跃，这个问题称为</a:t>
            </a:r>
            <a:r>
              <a:rPr lang="zh-CN" altLang="zh-CN" sz="2200" b="1" dirty="0">
                <a:solidFill>
                  <a:srgbClr val="C00000"/>
                </a:solidFill>
                <a:latin typeface="微软雅黑" panose="020B0503020204020204" pitchFamily="34" charset="-122"/>
                <a:ea typeface="微软雅黑" panose="020B0503020204020204" pitchFamily="34" charset="-122"/>
              </a:rPr>
              <a:t>LOD模型的突跃(Popping)</a:t>
            </a: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30000"/>
              </a:lnSpc>
              <a:spcBef>
                <a:spcPts val="1800"/>
              </a:spcBef>
              <a:buFont typeface="Wingdings" panose="05000000000000000000" pitchFamily="2" charset="2"/>
              <a:buChar char="l"/>
              <a:defRPr/>
            </a:pP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30000"/>
              </a:lnSpc>
              <a:spcBef>
                <a:spcPts val="1800"/>
              </a:spcBef>
              <a:buFont typeface="Wingdings" panose="05000000000000000000" pitchFamily="2" charset="2"/>
              <a:buChar char="l"/>
              <a:defRPr/>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解决方法：采用几何渐变（Geomorph）来增加或减少层次细节。这可根据复杂模型与简单模型之间的顶点映射来生成平滑过渡。</a:t>
            </a:r>
          </a:p>
          <a:p>
            <a:pPr eaLnBrk="1" hangingPunct="1"/>
            <a:endParaRPr lang="zh-CN" altLang="en-US" dirty="0" smtClean="0"/>
          </a:p>
          <a:p>
            <a:pPr eaLnBrk="1" hangingPunct="1"/>
            <a:endParaRPr lang="zh-CN" altLang="en-US" dirty="0" smtClean="0"/>
          </a:p>
          <a:p>
            <a:pPr lvl="1" eaLnBrk="1" hangingPunct="1"/>
            <a:endParaRPr lang="zh-CN" altLang="en-US" dirty="0" smtClean="0"/>
          </a:p>
          <a:p>
            <a:pPr lvl="1" eaLnBrk="1" hangingPunct="1"/>
            <a:endParaRPr lang="zh-CN" altLang="en-US" dirty="0" smtClean="0"/>
          </a:p>
          <a:p>
            <a:pPr eaLnBrk="1" hangingPunct="1"/>
            <a:endParaRPr lang="en-US" altLang="zh-CN" dirty="0" smtClean="0"/>
          </a:p>
        </p:txBody>
      </p:sp>
      <p:sp>
        <p:nvSpPr>
          <p:cNvPr id="5" name="Rectangle 2"/>
          <p:cNvSpPr>
            <a:spLocks noGrp="1" noChangeArrowheads="1"/>
          </p:cNvSpPr>
          <p:nvPr>
            <p:ph type="title"/>
          </p:nvPr>
        </p:nvSpPr>
        <p:spPr>
          <a:xfrm>
            <a:off x="811832" y="260648"/>
            <a:ext cx="10972800" cy="1508127"/>
          </a:xfrm>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3.4 </a:t>
            </a:r>
            <a:r>
              <a:rPr lang="zh-CN" altLang="zh-CN" sz="2800" b="1" dirty="0">
                <a:solidFill>
                  <a:schemeClr val="accent6">
                    <a:lumMod val="50000"/>
                  </a:schemeClr>
                </a:solidFill>
                <a:latin typeface="微软雅黑" panose="020B0503020204020204" pitchFamily="34" charset="-122"/>
                <a:ea typeface="微软雅黑" panose="020B0503020204020204" pitchFamily="34" charset="-122"/>
              </a:rPr>
              <a:t>简化算法问题和解决办法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01599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sz="half" idx="1"/>
          </p:nvPr>
        </p:nvSpPr>
        <p:spPr>
          <a:xfrm>
            <a:off x="983432" y="1556792"/>
            <a:ext cx="9175749" cy="4114800"/>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问题</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3</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：对称</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变成不对称</a:t>
            </a:r>
          </a:p>
          <a:p>
            <a:pPr eaLnBrk="1" hangingPunct="1"/>
            <a:endParaRPr lang="zh-CN" altLang="en-US" dirty="0" smtClean="0"/>
          </a:p>
          <a:p>
            <a:pPr eaLnBrk="1" hangingPunct="1"/>
            <a:endParaRPr lang="zh-CN" altLang="en-US" dirty="0" smtClean="0"/>
          </a:p>
          <a:p>
            <a:pPr eaLnBrk="1" hangingPunct="1"/>
            <a:endParaRPr lang="zh-CN" altLang="zh-CN" dirty="0" smtClean="0"/>
          </a:p>
          <a:p>
            <a:pPr eaLnBrk="1" hangingPunct="1"/>
            <a:endParaRPr lang="zh-CN" altLang="en-US" dirty="0" smtClean="0"/>
          </a:p>
          <a:p>
            <a:pPr eaLnBrk="1" hangingPunct="1"/>
            <a:endParaRPr lang="zh-CN" altLang="en-US" dirty="0" smtClean="0"/>
          </a:p>
          <a:p>
            <a:pPr lvl="1" eaLnBrk="1" hangingPunct="1"/>
            <a:endParaRPr lang="zh-CN" altLang="en-US" dirty="0" smtClean="0"/>
          </a:p>
          <a:p>
            <a:pPr lvl="1" eaLnBrk="1" hangingPunct="1"/>
            <a:endParaRPr lang="zh-CN" altLang="en-US" dirty="0" smtClean="0"/>
          </a:p>
          <a:p>
            <a:pPr eaLnBrk="1" hangingPunct="1"/>
            <a:endParaRPr lang="en-US" altLang="zh-CN" dirty="0" smtClean="0"/>
          </a:p>
        </p:txBody>
      </p:sp>
      <p:pic>
        <p:nvPicPr>
          <p:cNvPr id="12595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71464" y="2276872"/>
            <a:ext cx="9457459" cy="2952328"/>
          </a:xfrm>
        </p:spPr>
      </p:pic>
      <p:sp>
        <p:nvSpPr>
          <p:cNvPr id="125957" name="Text Box 6"/>
          <p:cNvSpPr txBox="1">
            <a:spLocks noChangeArrowheads="1"/>
          </p:cNvSpPr>
          <p:nvPr/>
        </p:nvSpPr>
        <p:spPr bwMode="auto">
          <a:xfrm>
            <a:off x="1847527" y="5567389"/>
            <a:ext cx="8787059"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tabLst>
                <a:tab pos="6275388" algn="l"/>
                <a:tab pos="6992938" algn="l"/>
              </a:tabLst>
            </a:pPr>
            <a:r>
              <a:rPr lang="zh-CN" altLang="en-US" dirty="0">
                <a:solidFill>
                  <a:schemeClr val="bg2">
                    <a:lumMod val="50000"/>
                  </a:schemeClr>
                </a:solidFill>
              </a:rPr>
              <a:t>左图中的圆柱体包含</a:t>
            </a:r>
            <a:r>
              <a:rPr lang="en-US" altLang="zh-CN" b="1" dirty="0">
                <a:solidFill>
                  <a:schemeClr val="bg2">
                    <a:lumMod val="50000"/>
                  </a:schemeClr>
                </a:solidFill>
              </a:rPr>
              <a:t>10</a:t>
            </a:r>
            <a:r>
              <a:rPr lang="zh-CN" altLang="en-US" dirty="0">
                <a:solidFill>
                  <a:schemeClr val="bg2">
                    <a:lumMod val="50000"/>
                  </a:schemeClr>
                </a:solidFill>
              </a:rPr>
              <a:t>个面（包括顶面和底面）；</a:t>
            </a:r>
            <a:r>
              <a:rPr lang="zh-CN" altLang="en-US" dirty="0" smtClean="0">
                <a:solidFill>
                  <a:schemeClr val="bg2">
                    <a:lumMod val="50000"/>
                  </a:schemeClr>
                </a:solidFill>
              </a:rPr>
              <a:t>中间的</a:t>
            </a:r>
            <a:r>
              <a:rPr lang="zh-CN" altLang="en-US" dirty="0">
                <a:solidFill>
                  <a:schemeClr val="bg2">
                    <a:lumMod val="50000"/>
                  </a:schemeClr>
                </a:solidFill>
              </a:rPr>
              <a:t>圆柱体有</a:t>
            </a:r>
            <a:r>
              <a:rPr lang="en-US" altLang="zh-CN" b="1" dirty="0">
                <a:solidFill>
                  <a:schemeClr val="bg2">
                    <a:lumMod val="50000"/>
                  </a:schemeClr>
                </a:solidFill>
              </a:rPr>
              <a:t>9</a:t>
            </a:r>
            <a:r>
              <a:rPr lang="zh-CN" altLang="en-US" dirty="0">
                <a:solidFill>
                  <a:schemeClr val="bg2">
                    <a:lumMod val="50000"/>
                  </a:schemeClr>
                </a:solidFill>
              </a:rPr>
              <a:t>个面，其中</a:t>
            </a:r>
            <a:r>
              <a:rPr lang="en-US" altLang="zh-CN" b="1" dirty="0">
                <a:solidFill>
                  <a:schemeClr val="bg2">
                    <a:lumMod val="50000"/>
                  </a:schemeClr>
                </a:solidFill>
              </a:rPr>
              <a:t>1</a:t>
            </a:r>
            <a:r>
              <a:rPr lang="zh-CN" altLang="en-US" dirty="0">
                <a:solidFill>
                  <a:schemeClr val="bg2">
                    <a:lumMod val="50000"/>
                  </a:schemeClr>
                </a:solidFill>
              </a:rPr>
              <a:t>个面通过自动简化删除了一</a:t>
            </a:r>
            <a:r>
              <a:rPr lang="zh-CN" altLang="en-US" dirty="0" smtClean="0">
                <a:solidFill>
                  <a:schemeClr val="bg2">
                    <a:lumMod val="50000"/>
                  </a:schemeClr>
                </a:solidFill>
              </a:rPr>
              <a:t>个面</a:t>
            </a:r>
            <a:r>
              <a:rPr lang="zh-CN" altLang="en-US" dirty="0">
                <a:solidFill>
                  <a:schemeClr val="bg2">
                    <a:lumMod val="50000"/>
                  </a:schemeClr>
                </a:solidFill>
              </a:rPr>
              <a:t>；右面的圆柱体通过造型软件</a:t>
            </a:r>
            <a:r>
              <a:rPr lang="en-US" altLang="zh-CN" b="1" dirty="0" err="1">
                <a:solidFill>
                  <a:schemeClr val="bg2">
                    <a:lumMod val="50000"/>
                  </a:schemeClr>
                </a:solidFill>
              </a:rPr>
              <a:t>faceter</a:t>
            </a:r>
            <a:r>
              <a:rPr lang="zh-CN" altLang="en-US" dirty="0">
                <a:solidFill>
                  <a:schemeClr val="bg2">
                    <a:lumMod val="50000"/>
                  </a:schemeClr>
                </a:solidFill>
              </a:rPr>
              <a:t>重新生成</a:t>
            </a:r>
          </a:p>
          <a:p>
            <a:pPr eaLnBrk="1" hangingPunct="1"/>
            <a:endParaRPr lang="zh-CN" altLang="en-US" dirty="0">
              <a:solidFill>
                <a:schemeClr val="bg2">
                  <a:lumMod val="50000"/>
                </a:schemeClr>
              </a:solidFill>
            </a:endParaRPr>
          </a:p>
          <a:p>
            <a:pPr eaLnBrk="1" hangingPunct="1">
              <a:spcBef>
                <a:spcPct val="50000"/>
              </a:spcBef>
            </a:pPr>
            <a:endParaRPr lang="en-US" altLang="zh-CN" dirty="0">
              <a:solidFill>
                <a:schemeClr val="bg2">
                  <a:lumMod val="50000"/>
                </a:schemeClr>
              </a:solidFill>
            </a:endParaRPr>
          </a:p>
        </p:txBody>
      </p:sp>
      <p:sp>
        <p:nvSpPr>
          <p:cNvPr id="7" name="Rectangle 2"/>
          <p:cNvSpPr>
            <a:spLocks noGrp="1" noChangeArrowheads="1"/>
          </p:cNvSpPr>
          <p:nvPr>
            <p:ph type="title"/>
          </p:nvPr>
        </p:nvSpPr>
        <p:spPr>
          <a:xfrm>
            <a:off x="811832" y="260648"/>
            <a:ext cx="10972800" cy="1508127"/>
          </a:xfrm>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3.4 </a:t>
            </a:r>
            <a:r>
              <a:rPr lang="zh-CN" altLang="zh-CN" sz="2800" b="1" dirty="0">
                <a:solidFill>
                  <a:schemeClr val="accent6">
                    <a:lumMod val="50000"/>
                  </a:schemeClr>
                </a:solidFill>
                <a:latin typeface="微软雅黑" panose="020B0503020204020204" pitchFamily="34" charset="-122"/>
                <a:ea typeface="微软雅黑" panose="020B0503020204020204" pitchFamily="34" charset="-122"/>
              </a:rPr>
              <a:t>简化算法问题和解决办法</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696396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3.5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基于视点的地形</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LOD</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26979" name="Rectangle 3"/>
          <p:cNvSpPr>
            <a:spLocks noGrp="1" noChangeArrowheads="1"/>
          </p:cNvSpPr>
          <p:nvPr>
            <p:ph type="body" idx="1"/>
          </p:nvPr>
        </p:nvSpPr>
        <p:spPr>
          <a:xfrm>
            <a:off x="767408" y="1700808"/>
            <a:ext cx="10801200" cy="4351338"/>
          </a:xfrm>
        </p:spPr>
        <p:txBody>
          <a:bodyPr/>
          <a:lstStyle/>
          <a:p>
            <a:pPr marL="717550" lvl="1" indent="-342900" eaLnBrk="1" hangingPunct="0">
              <a:lnSpc>
                <a:spcPct val="100000"/>
              </a:lnSpc>
              <a:spcBef>
                <a:spcPts val="24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地形是一类具有独特性质的模型。该类数据通常用均匀高度场栅格</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(Uniform height-field grid)</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来表示。</a:t>
            </a:r>
          </a:p>
          <a:p>
            <a:pPr marL="717550" lvl="1" indent="-342900" eaLnBrk="1" hangingPunct="0">
              <a:lnSpc>
                <a:spcPct val="100000"/>
              </a:lnSpc>
              <a:spcBef>
                <a:spcPts val="24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可以用与视点无关的简化方法来处理地形数据，直到满足某些中止准则。</a:t>
            </a:r>
          </a:p>
          <a:p>
            <a:pPr marL="717550" lvl="1" indent="-342900" eaLnBrk="1" hangingPunct="0">
              <a:lnSpc>
                <a:spcPct val="100000"/>
              </a:lnSpc>
              <a:spcBef>
                <a:spcPts val="24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对于小的表面细节，可以通过颜色或凹凸法向贴图来捕捉。</a:t>
            </a:r>
          </a:p>
          <a:p>
            <a:pPr marL="717550" lvl="1" indent="-342900" eaLnBrk="1" hangingPunct="0">
              <a:lnSpc>
                <a:spcPct val="100000"/>
              </a:lnSpc>
              <a:spcBef>
                <a:spcPts val="24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得到的静态网格，通常称为三角化不规则网格</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(Triangulated Irregular Network</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TIN)</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。当地形表面比较小且比较平坦时，这是一种非常有用的表示方式。</a:t>
            </a:r>
          </a:p>
          <a:p>
            <a:pPr eaLnBrk="1" hangingPunct="1">
              <a:lnSpc>
                <a:spcPct val="80000"/>
              </a:lnSpc>
              <a:spcBef>
                <a:spcPts val="2400"/>
              </a:spcBef>
            </a:pPr>
            <a:endParaRPr lang="en-US" altLang="zh-CN" sz="2800" dirty="0" smtClean="0"/>
          </a:p>
        </p:txBody>
      </p:sp>
    </p:spTree>
    <p:extLst>
      <p:ext uri="{BB962C8B-B14F-4D97-AF65-F5344CB8AC3E}">
        <p14:creationId xmlns:p14="http://schemas.microsoft.com/office/powerpoint/2010/main" val="1197355468"/>
      </p:ext>
    </p:extLst>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7"/>
          <p:cNvSpPr>
            <a:spLocks noGrp="1"/>
          </p:cNvSpPr>
          <p:nvPr>
            <p:ph type="sldNum" sz="quarter" idx="10"/>
          </p:nvPr>
        </p:nvSpPr>
        <p:spPr>
          <a:xfrm>
            <a:off x="11544801" y="6338500"/>
            <a:ext cx="342399" cy="27699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A88D047C-331E-4349-8453-2CBF8140DB9E}" type="slidenum">
              <a:rPr lang="en-US" altLang="zh-CN" smtClean="0"/>
              <a:pPr eaLnBrk="1" hangingPunct="1"/>
              <a:t>108</a:t>
            </a:fld>
            <a:endParaRPr lang="en-US" altLang="zh-CN" smtClean="0"/>
          </a:p>
        </p:txBody>
      </p:sp>
      <p:sp>
        <p:nvSpPr>
          <p:cNvPr id="128003" name="Rectangle 7"/>
          <p:cNvSpPr>
            <a:spLocks noGrp="1" noChangeArrowheads="1"/>
          </p:cNvSpPr>
          <p:nvPr>
            <p:ph type="title"/>
          </p:nvPr>
        </p:nvSpPr>
        <p:spPr>
          <a:xfrm>
            <a:off x="861710" y="1196752"/>
            <a:ext cx="9211733" cy="1219200"/>
          </a:xfrm>
        </p:spPr>
        <p:txBody>
          <a:bodyPr>
            <a:normAutofit/>
          </a:bodyPr>
          <a:lstStyle/>
          <a:p>
            <a:pPr marL="717550" lvl="1" indent="-342900" hangingPunct="0">
              <a:lnSpc>
                <a:spcPct val="100000"/>
              </a:lnSpc>
              <a:spcBef>
                <a:spcPts val="1800"/>
              </a:spcBef>
              <a:buFont typeface="Wingdings" panose="05000000000000000000" pitchFamily="2" charset="2"/>
              <a:buChar char="Ø"/>
              <a:defRPr/>
            </a:pP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地形数据</a:t>
            </a:r>
            <a:endParaRPr lang="en-US" altLang="zh-CN" sz="24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128004" name="Picture 11" descr="repsa"/>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16000" y="3041650"/>
            <a:ext cx="4267200" cy="3187700"/>
          </a:xfrm>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8005" name="Picture 12" descr="repsb"/>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705601" y="3041650"/>
            <a:ext cx="4271433" cy="3195638"/>
          </a:xfrm>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9359" name="Rectangle 15"/>
          <p:cNvSpPr>
            <a:spLocks noChangeArrowheads="1"/>
          </p:cNvSpPr>
          <p:nvPr/>
        </p:nvSpPr>
        <p:spPr bwMode="auto">
          <a:xfrm>
            <a:off x="5663952" y="2048807"/>
            <a:ext cx="630316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accent1"/>
              </a:buClr>
              <a:buChar char="•"/>
              <a:defRPr sz="2800">
                <a:solidFill>
                  <a:schemeClr val="tx1"/>
                </a:solidFill>
                <a:effectLst>
                  <a:outerShdw blurRad="38100" dist="38100" dir="2700000" algn="tl">
                    <a:srgbClr val="000000"/>
                  </a:outerShdw>
                </a:effectLst>
                <a:latin typeface="Book Antiqua" pitchFamily="18" charset="0"/>
              </a:defRPr>
            </a:lvl1pPr>
            <a:lvl2pPr marL="742950" indent="-285750">
              <a:spcBef>
                <a:spcPct val="20000"/>
              </a:spcBef>
              <a:buClr>
                <a:schemeClr val="accent1"/>
              </a:buClr>
              <a:buChar char="–"/>
              <a:defRPr sz="2400">
                <a:solidFill>
                  <a:schemeClr val="tx1"/>
                </a:solidFill>
                <a:effectLst>
                  <a:outerShdw blurRad="38100" dist="38100" dir="2700000" algn="tl">
                    <a:srgbClr val="000000"/>
                  </a:outerShdw>
                </a:effectLst>
                <a:latin typeface="Book Antiqua" pitchFamily="18" charset="0"/>
              </a:defRPr>
            </a:lvl2pPr>
            <a:lvl3pPr marL="1143000" indent="-228600">
              <a:spcBef>
                <a:spcPct val="20000"/>
              </a:spcBef>
              <a:buClr>
                <a:schemeClr val="accent1"/>
              </a:buClr>
              <a:buChar char="•"/>
              <a:defRPr sz="2000" i="1">
                <a:solidFill>
                  <a:schemeClr val="tx1"/>
                </a:solidFill>
                <a:effectLst>
                  <a:outerShdw blurRad="38100" dist="38100" dir="2700000" algn="tl">
                    <a:srgbClr val="000000"/>
                  </a:outerShdw>
                </a:effectLst>
                <a:latin typeface="Book Antiqua" pitchFamily="18" charset="0"/>
              </a:defRPr>
            </a:lvl3pPr>
            <a:lvl4pPr marL="1600200" indent="-228600">
              <a:spcBef>
                <a:spcPct val="20000"/>
              </a:spcBef>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4pPr>
            <a:lvl5pPr marL="2057400" indent="-228600">
              <a:spcBef>
                <a:spcPct val="20000"/>
              </a:spcBef>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5pPr>
            <a:lvl6pPr marL="2514600" indent="-228600" eaLnBrk="0" fontAlgn="base" hangingPunct="0">
              <a:spcBef>
                <a:spcPct val="20000"/>
              </a:spcBef>
              <a:spcAft>
                <a:spcPct val="0"/>
              </a:spcAft>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6pPr>
            <a:lvl7pPr marL="2971800" indent="-228600" eaLnBrk="0" fontAlgn="base" hangingPunct="0">
              <a:spcBef>
                <a:spcPct val="20000"/>
              </a:spcBef>
              <a:spcAft>
                <a:spcPct val="0"/>
              </a:spcAft>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7pPr>
            <a:lvl8pPr marL="3429000" indent="-228600" eaLnBrk="0" fontAlgn="base" hangingPunct="0">
              <a:spcBef>
                <a:spcPct val="20000"/>
              </a:spcBef>
              <a:spcAft>
                <a:spcPct val="0"/>
              </a:spcAft>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8pPr>
            <a:lvl9pPr marL="3886200" indent="-228600" eaLnBrk="0" fontAlgn="base" hangingPunct="0">
              <a:spcBef>
                <a:spcPct val="20000"/>
              </a:spcBef>
              <a:spcAft>
                <a:spcPct val="0"/>
              </a:spcAft>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9pPr>
          </a:lstStyle>
          <a:p>
            <a:pPr marL="1330325" lvl="1" indent="-342900" defTabSz="914216" hangingPunct="1">
              <a:lnSpc>
                <a:spcPct val="130000"/>
              </a:lnSpc>
              <a:spcBef>
                <a:spcPts val="1800"/>
              </a:spcBef>
              <a:buClrTx/>
              <a:buFont typeface="Wingdings" panose="05000000000000000000" pitchFamily="2" charset="2"/>
              <a:buChar char="l"/>
              <a:defRPr/>
            </a:pPr>
            <a:r>
              <a:rPr lang="en-US" altLang="zh-CN" sz="2200" b="1" dirty="0">
                <a:solidFill>
                  <a:schemeClr val="bg2">
                    <a:lumMod val="50000"/>
                  </a:schemeClr>
                </a:solidFill>
                <a:effectLst/>
                <a:latin typeface="微软雅黑" panose="020B0503020204020204" pitchFamily="34" charset="-122"/>
                <a:ea typeface="微软雅黑" panose="020B0503020204020204" pitchFamily="34" charset="-122"/>
                <a:cs typeface="Montserrat Hairline"/>
              </a:rPr>
              <a:t>Triangulated Irregular Networks (TIN)</a:t>
            </a:r>
          </a:p>
        </p:txBody>
      </p:sp>
      <p:sp>
        <p:nvSpPr>
          <p:cNvPr id="569360" name="Rectangle 16"/>
          <p:cNvSpPr>
            <a:spLocks noChangeArrowheads="1"/>
          </p:cNvSpPr>
          <p:nvPr/>
        </p:nvSpPr>
        <p:spPr bwMode="auto">
          <a:xfrm>
            <a:off x="47328" y="2348880"/>
            <a:ext cx="608811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accent1"/>
              </a:buClr>
              <a:buChar char="•"/>
              <a:defRPr sz="2800">
                <a:solidFill>
                  <a:schemeClr val="tx1"/>
                </a:solidFill>
                <a:effectLst>
                  <a:outerShdw blurRad="38100" dist="38100" dir="2700000" algn="tl">
                    <a:srgbClr val="000000"/>
                  </a:outerShdw>
                </a:effectLst>
                <a:latin typeface="Book Antiqua" pitchFamily="18" charset="0"/>
              </a:defRPr>
            </a:lvl1pPr>
            <a:lvl2pPr marL="742950" indent="-285750">
              <a:spcBef>
                <a:spcPct val="20000"/>
              </a:spcBef>
              <a:buClr>
                <a:schemeClr val="accent1"/>
              </a:buClr>
              <a:buChar char="–"/>
              <a:defRPr sz="2400">
                <a:solidFill>
                  <a:schemeClr val="tx1"/>
                </a:solidFill>
                <a:effectLst>
                  <a:outerShdw blurRad="38100" dist="38100" dir="2700000" algn="tl">
                    <a:srgbClr val="000000"/>
                  </a:outerShdw>
                </a:effectLst>
                <a:latin typeface="Book Antiqua" pitchFamily="18" charset="0"/>
              </a:defRPr>
            </a:lvl2pPr>
            <a:lvl3pPr marL="1143000" indent="-228600">
              <a:spcBef>
                <a:spcPct val="20000"/>
              </a:spcBef>
              <a:buClr>
                <a:schemeClr val="accent1"/>
              </a:buClr>
              <a:buChar char="•"/>
              <a:defRPr sz="2000" i="1">
                <a:solidFill>
                  <a:schemeClr val="tx1"/>
                </a:solidFill>
                <a:effectLst>
                  <a:outerShdw blurRad="38100" dist="38100" dir="2700000" algn="tl">
                    <a:srgbClr val="000000"/>
                  </a:outerShdw>
                </a:effectLst>
                <a:latin typeface="Book Antiqua" pitchFamily="18" charset="0"/>
              </a:defRPr>
            </a:lvl3pPr>
            <a:lvl4pPr marL="1600200" indent="-228600">
              <a:spcBef>
                <a:spcPct val="20000"/>
              </a:spcBef>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4pPr>
            <a:lvl5pPr marL="2057400" indent="-228600">
              <a:spcBef>
                <a:spcPct val="20000"/>
              </a:spcBef>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5pPr>
            <a:lvl6pPr marL="2514600" indent="-228600" eaLnBrk="0" fontAlgn="base" hangingPunct="0">
              <a:spcBef>
                <a:spcPct val="20000"/>
              </a:spcBef>
              <a:spcAft>
                <a:spcPct val="0"/>
              </a:spcAft>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6pPr>
            <a:lvl7pPr marL="2971800" indent="-228600" eaLnBrk="0" fontAlgn="base" hangingPunct="0">
              <a:spcBef>
                <a:spcPct val="20000"/>
              </a:spcBef>
              <a:spcAft>
                <a:spcPct val="0"/>
              </a:spcAft>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7pPr>
            <a:lvl8pPr marL="3429000" indent="-228600" eaLnBrk="0" fontAlgn="base" hangingPunct="0">
              <a:spcBef>
                <a:spcPct val="20000"/>
              </a:spcBef>
              <a:spcAft>
                <a:spcPct val="0"/>
              </a:spcAft>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8pPr>
            <a:lvl9pPr marL="3886200" indent="-228600" eaLnBrk="0" fontAlgn="base" hangingPunct="0">
              <a:spcBef>
                <a:spcPct val="20000"/>
              </a:spcBef>
              <a:spcAft>
                <a:spcPct val="0"/>
              </a:spcAft>
              <a:buClr>
                <a:schemeClr val="accent1"/>
              </a:buClr>
              <a:buFont typeface="Times New Roman" charset="0"/>
              <a:buChar char="»"/>
              <a:defRPr>
                <a:solidFill>
                  <a:schemeClr val="tx1"/>
                </a:solidFill>
                <a:effectLst>
                  <a:outerShdw blurRad="38100" dist="38100" dir="2700000" algn="tl">
                    <a:srgbClr val="000000"/>
                  </a:outerShdw>
                </a:effectLst>
                <a:latin typeface="Book Antiqua" pitchFamily="18" charset="0"/>
              </a:defRPr>
            </a:lvl9pPr>
          </a:lstStyle>
          <a:p>
            <a:pPr marL="1330325" lvl="1" indent="-342900" defTabSz="914216" hangingPunct="1">
              <a:lnSpc>
                <a:spcPct val="130000"/>
              </a:lnSpc>
              <a:spcBef>
                <a:spcPts val="1800"/>
              </a:spcBef>
              <a:buClrTx/>
              <a:buFont typeface="Wingdings" panose="05000000000000000000" pitchFamily="2" charset="2"/>
              <a:buChar char="l"/>
              <a:defRPr/>
            </a:pPr>
            <a:r>
              <a:rPr lang="en-US" altLang="zh-CN" sz="2200" b="1" dirty="0">
                <a:solidFill>
                  <a:schemeClr val="bg2">
                    <a:lumMod val="50000"/>
                  </a:schemeClr>
                </a:solidFill>
                <a:effectLst/>
                <a:latin typeface="微软雅黑" panose="020B0503020204020204" pitchFamily="34" charset="-122"/>
                <a:ea typeface="微软雅黑" panose="020B0503020204020204" pitchFamily="34" charset="-122"/>
                <a:cs typeface="Montserrat Hairline"/>
                <a:sym typeface="Montserrat Hairline"/>
              </a:rPr>
              <a:t>Regular Grid Height Field</a:t>
            </a:r>
          </a:p>
        </p:txBody>
      </p:sp>
      <p:sp>
        <p:nvSpPr>
          <p:cNvPr id="8" name="Rectangle 2"/>
          <p:cNvSpPr txBox="1">
            <a:spLocks noChangeArrowheads="1"/>
          </p:cNvSpPr>
          <p:nvPr/>
        </p:nvSpPr>
        <p:spPr>
          <a:xfrm>
            <a:off x="838418" y="365125"/>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3.5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基于视点的地形</a:t>
            </a: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LOD</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75130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type="body" sz="half" idx="1"/>
          </p:nvPr>
        </p:nvSpPr>
        <p:spPr>
          <a:xfrm>
            <a:off x="842191" y="1412776"/>
            <a:ext cx="9245600" cy="4114800"/>
          </a:xfrm>
        </p:spPr>
        <p:txBody>
          <a:bodyPr>
            <a:normAutofit/>
          </a:bodyPr>
          <a:lstStyle/>
          <a:p>
            <a:pPr marL="717550" lvl="1" indent="-342900" hangingPunct="0">
              <a:lnSpc>
                <a:spcPct val="100000"/>
              </a:lnSpc>
              <a:spcBef>
                <a:spcPts val="1800"/>
              </a:spcBef>
              <a:buFont typeface="Wingdings" panose="05000000000000000000" pitchFamily="2" charset="2"/>
              <a:buChar char="Ø"/>
              <a:defRPr/>
            </a:pP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Quadtrees</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 and </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BinTrees</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129028" name="Picture 4" descr="quadtr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343472" y="2018897"/>
            <a:ext cx="8737600" cy="4824536"/>
          </a:xfrm>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p:cNvSpPr txBox="1">
            <a:spLocks noChangeArrowheads="1"/>
          </p:cNvSpPr>
          <p:nvPr/>
        </p:nvSpPr>
        <p:spPr>
          <a:xfrm>
            <a:off x="838418" y="365125"/>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3.5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基于视点的地形</a:t>
            </a: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LOD</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4785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half" idx="1"/>
          </p:nvPr>
        </p:nvSpPr>
        <p:spPr>
          <a:xfrm>
            <a:off x="767408" y="1268760"/>
            <a:ext cx="9944100" cy="4651375"/>
          </a:xfrm>
        </p:spPr>
        <p:txBody>
          <a:bodyPr/>
          <a:lstStyle/>
          <a:p>
            <a:pPr marL="717550" lvl="1" indent="-342900" hangingPunct="0">
              <a:lnSpc>
                <a:spcPct val="12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三角剖分准则（</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）最大化最小角特性</a:t>
            </a:r>
          </a:p>
          <a:p>
            <a:pPr marL="717550" lvl="1" indent="539750" eaLnBrk="1" hangingPunct="1">
              <a:lnSpc>
                <a:spcPct val="150000"/>
              </a:lnSpc>
              <a:spcBef>
                <a:spcPts val="1800"/>
              </a:spcBef>
            </a:pPr>
            <a:r>
              <a:rPr lang="zh-CN" altLang="en-US" b="1" dirty="0">
                <a:solidFill>
                  <a:schemeClr val="bg2">
                    <a:lumMod val="50000"/>
                  </a:schemeClr>
                </a:solidFill>
                <a:latin typeface="微软雅黑" panose="020B0503020204020204" pitchFamily="34" charset="-122"/>
                <a:ea typeface="微软雅黑" panose="020B0503020204020204" pitchFamily="34" charset="-122"/>
              </a:rPr>
              <a:t>在散点集可能形成的三角剖分中，</a:t>
            </a:r>
            <a:r>
              <a:rPr lang="en-US" altLang="zh-CN" b="1" dirty="0">
                <a:solidFill>
                  <a:schemeClr val="bg2">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bg2">
                    <a:lumMod val="50000"/>
                  </a:schemeClr>
                </a:solidFill>
                <a:latin typeface="微软雅黑" panose="020B0503020204020204" pitchFamily="34" charset="-122"/>
                <a:ea typeface="微软雅黑" panose="020B0503020204020204" pitchFamily="34" charset="-122"/>
              </a:rPr>
              <a:t>三角剖分所形成的三角形的最小角最大。从这个意义上讲，</a:t>
            </a:r>
            <a:r>
              <a:rPr lang="en-US" altLang="zh-CN" b="1" dirty="0">
                <a:solidFill>
                  <a:schemeClr val="bg2">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bg2">
                    <a:lumMod val="50000"/>
                  </a:schemeClr>
                </a:solidFill>
                <a:latin typeface="微软雅黑" panose="020B0503020204020204" pitchFamily="34" charset="-122"/>
                <a:ea typeface="微软雅黑" panose="020B0503020204020204" pitchFamily="34" charset="-122"/>
              </a:rPr>
              <a:t>三角网是“最接近于规则化的“的三角网。具体的说是指在两个相邻的三角形构成凸四边形的对角线，在相互交换后，六个内角的最小角不再增大。 </a:t>
            </a:r>
          </a:p>
        </p:txBody>
      </p:sp>
      <p:pic>
        <p:nvPicPr>
          <p:cNvPr id="17412" name="Picture 6"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4509120"/>
            <a:ext cx="5471584" cy="2166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67408" y="116632"/>
            <a:ext cx="10390716" cy="1462087"/>
          </a:xfrm>
        </p:spPr>
        <p:txBody>
          <a:bodyPr/>
          <a:lstStyle/>
          <a:p>
            <a:pPr lvl="1"/>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endParaRPr lang="zh-CN" altLang="en-US" dirty="0"/>
          </a:p>
        </p:txBody>
      </p:sp>
    </p:spTree>
    <p:extLst>
      <p:ext uri="{BB962C8B-B14F-4D97-AF65-F5344CB8AC3E}">
        <p14:creationId xmlns:p14="http://schemas.microsoft.com/office/powerpoint/2010/main" val="8576262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normAutofit/>
          </a:bodyPr>
          <a:lstStyle/>
          <a:p>
            <a:pPr marL="717550" lvl="1" indent="-342900" hangingPunct="0">
              <a:lnSpc>
                <a:spcPct val="100000"/>
              </a:lnSpc>
              <a:spcBef>
                <a:spcPts val="1800"/>
              </a:spcBef>
              <a:buFont typeface="Wingdings" panose="05000000000000000000" pitchFamily="2" charset="2"/>
              <a:buChar char="Ø"/>
              <a:defRPr/>
            </a:pPr>
            <a:r>
              <a:rPr lang="en-US" altLang="zh-CN" sz="2400" b="1" dirty="0" err="1">
                <a:solidFill>
                  <a:schemeClr val="accent6">
                    <a:lumMod val="50000"/>
                  </a:schemeClr>
                </a:solidFill>
                <a:latin typeface="微软雅黑" panose="020B0503020204020204" pitchFamily="34" charset="-122"/>
                <a:ea typeface="微软雅黑" panose="020B0503020204020204" pitchFamily="34" charset="-122"/>
              </a:rPr>
              <a:t>Quadtrees</a:t>
            </a:r>
            <a:endParaRPr lang="en-US" altLang="zh-CN" sz="24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30051" name="Rectangle 7"/>
          <p:cNvSpPr>
            <a:spLocks noGrp="1" noChangeArrowheads="1"/>
          </p:cNvSpPr>
          <p:nvPr>
            <p:ph type="body" sz="half" idx="2"/>
          </p:nvPr>
        </p:nvSpPr>
        <p:spPr>
          <a:xfrm>
            <a:off x="911424" y="1340768"/>
            <a:ext cx="9400117" cy="4114800"/>
          </a:xfrm>
        </p:spPr>
        <p:txBody>
          <a:bodyPr/>
          <a:lstStyle/>
          <a:p>
            <a:pPr marL="1330325" lvl="1" indent="-342900">
              <a:lnSpc>
                <a:spcPct val="130000"/>
              </a:lnSpc>
              <a:spcBef>
                <a:spcPts val="1800"/>
              </a:spcBef>
              <a:buFont typeface="Wingdings" panose="05000000000000000000" pitchFamily="2" charset="2"/>
              <a:buChar char="l"/>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Each quad is actually two triangles</a:t>
            </a:r>
          </a:p>
          <a:p>
            <a:pPr marL="1330325" lvl="1" indent="-342900">
              <a:lnSpc>
                <a:spcPct val="130000"/>
              </a:lnSpc>
              <a:spcBef>
                <a:spcPts val="1800"/>
              </a:spcBef>
              <a:buFont typeface="Wingdings" panose="05000000000000000000" pitchFamily="2" charset="2"/>
              <a:buChar char="l"/>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Still have cracks and T-junctions</a:t>
            </a:r>
          </a:p>
          <a:p>
            <a:pPr marL="1330325" lvl="1" indent="-342900">
              <a:lnSpc>
                <a:spcPct val="130000"/>
              </a:lnSpc>
              <a:spcBef>
                <a:spcPts val="1800"/>
              </a:spcBef>
              <a:buFont typeface="Wingdings" panose="05000000000000000000" pitchFamily="2" charset="2"/>
              <a:buChar char="l"/>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Easy to implement</a:t>
            </a:r>
          </a:p>
          <a:p>
            <a:endParaRPr lang="en-US" altLang="zh-CN" dirty="0" smtClean="0"/>
          </a:p>
        </p:txBody>
      </p:sp>
      <p:pic>
        <p:nvPicPr>
          <p:cNvPr id="130052" name="Picture 4" descr="quadtrees"/>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95400" y="3501008"/>
            <a:ext cx="10146208" cy="2569468"/>
          </a:xfrm>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106317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p:cNvSpPr>
            <a:spLocks noGrp="1"/>
          </p:cNvSpPr>
          <p:nvPr>
            <p:ph type="sldNum" sz="quarter" idx="12"/>
          </p:nvPr>
        </p:nvSpPr>
        <p:spPr>
          <a:xfrm>
            <a:off x="1549400" y="6333738"/>
            <a:ext cx="342399" cy="27699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l" eaLnBrk="1" hangingPunct="1"/>
            <a:fld id="{810E2318-C327-47AD-A129-340ABFD9514F}" type="slidenum">
              <a:rPr lang="en-US" altLang="zh-CN" smtClean="0"/>
              <a:pPr algn="l" eaLnBrk="1" hangingPunct="1"/>
              <a:t>111</a:t>
            </a:fld>
            <a:endParaRPr lang="en-US" altLang="zh-CN" smtClean="0"/>
          </a:p>
        </p:txBody>
      </p:sp>
      <p:sp>
        <p:nvSpPr>
          <p:cNvPr id="131075" name="Rectangle 2"/>
          <p:cNvSpPr>
            <a:spLocks noGrp="1" noChangeArrowheads="1"/>
          </p:cNvSpPr>
          <p:nvPr>
            <p:ph type="title"/>
          </p:nvPr>
        </p:nvSpPr>
        <p:spPr/>
        <p:txBody>
          <a:bodyPr>
            <a:normAutofit/>
          </a:bodyPr>
          <a:lstStyle/>
          <a:p>
            <a:pPr marL="717550" lvl="1" indent="-342900" hangingPunct="0">
              <a:lnSpc>
                <a:spcPct val="100000"/>
              </a:lnSpc>
              <a:spcBef>
                <a:spcPts val="1800"/>
              </a:spcBef>
              <a:buFont typeface="Wingdings" panose="05000000000000000000" pitchFamily="2" charset="2"/>
              <a:buChar char="Ø"/>
              <a:defRPr/>
            </a:pPr>
            <a:r>
              <a:rPr lang="en-US" altLang="zh-CN" sz="2400" b="1" dirty="0" err="1">
                <a:solidFill>
                  <a:schemeClr val="accent6">
                    <a:lumMod val="50000"/>
                  </a:schemeClr>
                </a:solidFill>
                <a:latin typeface="微软雅黑" panose="020B0503020204020204" pitchFamily="34" charset="-122"/>
                <a:ea typeface="微软雅黑" panose="020B0503020204020204" pitchFamily="34" charset="-122"/>
              </a:rPr>
              <a:t>BinTrees</a:t>
            </a: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 </a:t>
            </a:r>
            <a:r>
              <a:rPr lang="en-US" altLang="zh-CN" sz="2400" b="1"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Binary Triangle Trees)</a:t>
            </a:r>
          </a:p>
        </p:txBody>
      </p:sp>
      <p:sp>
        <p:nvSpPr>
          <p:cNvPr id="131076" name="Rectangle 5"/>
          <p:cNvSpPr>
            <a:spLocks noGrp="1" noChangeArrowheads="1"/>
          </p:cNvSpPr>
          <p:nvPr>
            <p:ph type="body" sz="half" idx="2"/>
          </p:nvPr>
        </p:nvSpPr>
        <p:spPr>
          <a:xfrm>
            <a:off x="695400" y="1340768"/>
            <a:ext cx="9410700" cy="4114800"/>
          </a:xfrm>
        </p:spPr>
        <p:txBody>
          <a:bodyPr/>
          <a:lstStyle/>
          <a:p>
            <a:pPr marL="1330325" lvl="1" indent="-342900">
              <a:lnSpc>
                <a:spcPct val="130000"/>
              </a:lnSpc>
              <a:spcBef>
                <a:spcPts val="1800"/>
              </a:spcBef>
              <a:buFont typeface="Wingdings" panose="05000000000000000000" pitchFamily="2" charset="2"/>
              <a:buChar char="l"/>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sym typeface="Lato Light"/>
              </a:rPr>
              <a:t>Cracks and T-junctions are solved!</a:t>
            </a:r>
          </a:p>
          <a:p>
            <a:pPr marL="1330325" lvl="1" indent="-342900">
              <a:lnSpc>
                <a:spcPct val="130000"/>
              </a:lnSpc>
              <a:spcBef>
                <a:spcPts val="1800"/>
              </a:spcBef>
              <a:buFont typeface="Wingdings" panose="05000000000000000000" pitchFamily="2" charset="2"/>
              <a:buChar char="l"/>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sym typeface="Lato Light"/>
              </a:rPr>
              <a:t>Any two triangles differ by no more than one resolution level</a:t>
            </a:r>
          </a:p>
          <a:p>
            <a:pPr marL="1330325" lvl="1" indent="-342900">
              <a:lnSpc>
                <a:spcPct val="130000"/>
              </a:lnSpc>
              <a:spcBef>
                <a:spcPts val="1800"/>
              </a:spcBef>
              <a:buFont typeface="Wingdings" panose="05000000000000000000" pitchFamily="2" charset="2"/>
              <a:buChar char="l"/>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sym typeface="Lato Light"/>
              </a:rPr>
              <a:t>A little harder to implement</a:t>
            </a:r>
          </a:p>
          <a:p>
            <a:pPr marL="1330325" lvl="1" indent="-342900">
              <a:lnSpc>
                <a:spcPct val="130000"/>
              </a:lnSpc>
              <a:spcBef>
                <a:spcPts val="1800"/>
              </a:spcBef>
              <a:buFont typeface="Wingdings" panose="05000000000000000000" pitchFamily="2" charset="2"/>
              <a:buChar char="l"/>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sym typeface="Lato Light"/>
              </a:rPr>
              <a:t>Forced Splitting</a:t>
            </a:r>
          </a:p>
          <a:p>
            <a:endParaRPr lang="en-US" altLang="zh-CN" dirty="0" smtClean="0"/>
          </a:p>
        </p:txBody>
      </p:sp>
      <p:pic>
        <p:nvPicPr>
          <p:cNvPr id="131077" name="Picture 6" descr="bintre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4509120"/>
            <a:ext cx="8534400" cy="196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29371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95400" y="260648"/>
            <a:ext cx="10390716" cy="1462087"/>
          </a:xfrm>
        </p:spPr>
        <p:txBody>
          <a:bodyPr>
            <a:normAutofit/>
          </a:bodyPr>
          <a:lstStyle/>
          <a:p>
            <a:pPr marL="717550" lvl="1" indent="-342900" eaLnBrk="1" hangingPunct="0">
              <a:lnSpc>
                <a:spcPct val="100000"/>
              </a:lnSpc>
              <a:spcBef>
                <a:spcPts val="1800"/>
              </a:spcBef>
              <a:buFont typeface="Wingdings" panose="05000000000000000000" pitchFamily="2" charset="2"/>
              <a:buChar char="Ø"/>
              <a:defRPr/>
            </a:pPr>
            <a:r>
              <a:rPr lang="en-US" altLang="zh-CN" sz="2400" b="1" dirty="0" smtClean="0">
                <a:solidFill>
                  <a:schemeClr val="accent6">
                    <a:lumMod val="50000"/>
                  </a:schemeClr>
                </a:solidFill>
                <a:latin typeface="微软雅黑" panose="020B0503020204020204" pitchFamily="34" charset="-122"/>
                <a:ea typeface="微软雅黑" panose="020B0503020204020204" pitchFamily="34" charset="-122"/>
              </a:rPr>
              <a:t>ROAM</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分层结构简化算法</a:t>
            </a:r>
          </a:p>
        </p:txBody>
      </p:sp>
      <p:sp>
        <p:nvSpPr>
          <p:cNvPr id="132099" name="Rectangle 3"/>
          <p:cNvSpPr>
            <a:spLocks noGrp="1" noChangeArrowheads="1"/>
          </p:cNvSpPr>
          <p:nvPr>
            <p:ph type="body" sz="half" idx="1"/>
          </p:nvPr>
        </p:nvSpPr>
        <p:spPr>
          <a:xfrm>
            <a:off x="695400" y="1412776"/>
            <a:ext cx="10327216" cy="4114800"/>
          </a:xfrm>
        </p:spPr>
        <p:txBody>
          <a:bodyPr/>
          <a:lstStyle/>
          <a:p>
            <a:pPr marL="1330325" lvl="1" indent="-342900" eaLnBrk="1" hangingPunct="1">
              <a:lnSpc>
                <a:spcPct val="130000"/>
              </a:lnSpc>
              <a:spcBef>
                <a:spcPts val="1800"/>
              </a:spcBef>
              <a:buFont typeface="Wingdings" panose="05000000000000000000" pitchFamily="2" charset="2"/>
              <a:buChar char="l"/>
              <a:defRPr/>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Real-time Optimally Adapting Meshes</a:t>
            </a:r>
          </a:p>
          <a:p>
            <a:pPr marL="1330325" lvl="1" indent="-342900" eaLnBrk="1" hangingPunct="1">
              <a:lnSpc>
                <a:spcPct val="130000"/>
              </a:lnSpc>
              <a:spcBef>
                <a:spcPts val="1800"/>
              </a:spcBef>
              <a:buFont typeface="Wingdings" panose="05000000000000000000" pitchFamily="2" charset="2"/>
              <a:buChar char="l"/>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基本思想：将分层结构用于地形数据，然后对分层结构进行计算，最后只绘制足以表示地形的那层数据。</a:t>
            </a:r>
          </a:p>
          <a:p>
            <a:pPr marL="1330325" lvl="1" indent="-342900" eaLnBrk="1" hangingPunct="1">
              <a:lnSpc>
                <a:spcPct val="130000"/>
              </a:lnSpc>
              <a:spcBef>
                <a:spcPts val="1800"/>
              </a:spcBef>
              <a:buFont typeface="Wingdings" panose="05000000000000000000" pitchFamily="2" charset="2"/>
              <a:buChar char="l"/>
              <a:defRPr/>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使用</a:t>
            </a:r>
            <a:r>
              <a:rPr lang="en-US" altLang="zh-CN" sz="2000" b="1" dirty="0" err="1">
                <a:solidFill>
                  <a:schemeClr val="accent6">
                    <a:lumMod val="50000"/>
                  </a:schemeClr>
                </a:solidFill>
                <a:latin typeface="微软雅黑" panose="020B0503020204020204" pitchFamily="34" charset="-122"/>
                <a:ea typeface="微软雅黑" panose="020B0503020204020204" pitchFamily="34" charset="-122"/>
              </a:rPr>
              <a:t>BinTrees</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二叉树</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分层结构，直到高度场数据的极限。</a:t>
            </a:r>
          </a:p>
          <a:p>
            <a:pPr eaLnBrk="1" hangingPunct="1"/>
            <a:endParaRPr lang="en-US" altLang="zh-CN" sz="2800" dirty="0" smtClean="0"/>
          </a:p>
        </p:txBody>
      </p:sp>
      <p:pic>
        <p:nvPicPr>
          <p:cNvPr id="132100" name="Picture 3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35560" y="3789040"/>
            <a:ext cx="8257117" cy="2996952"/>
          </a:xfrm>
        </p:spPr>
      </p:pic>
    </p:spTree>
    <p:extLst>
      <p:ext uri="{BB962C8B-B14F-4D97-AF65-F5344CB8AC3E}">
        <p14:creationId xmlns:p14="http://schemas.microsoft.com/office/powerpoint/2010/main" val="9861721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type="body" sz="half" idx="1"/>
          </p:nvPr>
        </p:nvSpPr>
        <p:spPr>
          <a:xfrm>
            <a:off x="767408" y="1628800"/>
            <a:ext cx="10327216" cy="4114800"/>
          </a:xfrm>
        </p:spPr>
        <p:txBody>
          <a:bodyPr/>
          <a:lstStyle/>
          <a:p>
            <a:pPr marL="1330325" lvl="1" indent="-342900">
              <a:lnSpc>
                <a:spcPct val="130000"/>
              </a:lnSpc>
              <a:spcBef>
                <a:spcPts val="1800"/>
              </a:spcBef>
              <a:buFont typeface="Wingdings" panose="05000000000000000000" pitchFamily="2" charset="2"/>
              <a:buChar char="l"/>
              <a:defRPr/>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误差范围的控制：每个三角形的误差为该三角形关联地形高度场与这个三角形所在平面的最大差异</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a:t>
            </a:r>
          </a:p>
          <a:p>
            <a:pPr marL="1330325" lvl="1" indent="-342900">
              <a:lnSpc>
                <a:spcPct val="130000"/>
              </a:lnSpc>
              <a:spcBef>
                <a:spcPts val="1800"/>
              </a:spcBef>
              <a:buFont typeface="Wingdings" panose="05000000000000000000" pitchFamily="2" charset="2"/>
              <a:buChar char="l"/>
              <a:defRPr/>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一旦计算出每个三角形的细分层次，就可以进行细化。裂缝的避免和修复是任何一个地形绘制算法的主要部分。也就是说，如果对一个三角形进行细分后，却没有对与之相邻的三角形进行细分，则在两层之间会出现裂缝或T形点，二叉树结构有助于避免这种分割。</a:t>
            </a:r>
          </a:p>
          <a:p>
            <a:pPr marL="1330325" lvl="1" indent="-342900">
              <a:lnSpc>
                <a:spcPct val="130000"/>
              </a:lnSpc>
              <a:spcBef>
                <a:spcPts val="1800"/>
              </a:spcBef>
              <a:buFont typeface="Wingdings" panose="05000000000000000000" pitchFamily="2" charset="2"/>
              <a:buChar char="l"/>
              <a:defRPr/>
            </a:pPr>
            <a:endParaRPr lang="zh-CN" altLang="zh-CN" sz="2200" b="1" dirty="0">
              <a:solidFill>
                <a:schemeClr val="bg2">
                  <a:lumMod val="50000"/>
                </a:schemeClr>
              </a:solidFill>
              <a:latin typeface="微软雅黑" panose="020B0503020204020204" pitchFamily="34" charset="-122"/>
              <a:ea typeface="微软雅黑" panose="020B0503020204020204" pitchFamily="34" charset="-122"/>
            </a:endParaRPr>
          </a:p>
          <a:p>
            <a:pPr eaLnBrk="1" hangingPunct="1"/>
            <a:endParaRPr lang="zh-CN" altLang="zh-CN" sz="2800" dirty="0" smtClean="0"/>
          </a:p>
          <a:p>
            <a:pPr eaLnBrk="1" hangingPunct="1"/>
            <a:endParaRPr lang="zh-CN" altLang="zh-CN" sz="2800" dirty="0" smtClean="0"/>
          </a:p>
          <a:p>
            <a:pPr eaLnBrk="1" hangingPunct="1"/>
            <a:endParaRPr lang="zh-CN" altLang="en-US" sz="2800" dirty="0" smtClean="0"/>
          </a:p>
          <a:p>
            <a:pPr eaLnBrk="1" hangingPunct="1"/>
            <a:endParaRPr lang="en-US" altLang="zh-CN" sz="2800" dirty="0" smtClean="0"/>
          </a:p>
        </p:txBody>
      </p:sp>
      <p:sp>
        <p:nvSpPr>
          <p:cNvPr id="5" name="Rectangle 2"/>
          <p:cNvSpPr>
            <a:spLocks noGrp="1" noChangeArrowheads="1"/>
          </p:cNvSpPr>
          <p:nvPr>
            <p:ph type="title"/>
          </p:nvPr>
        </p:nvSpPr>
        <p:spPr>
          <a:xfrm>
            <a:off x="695400" y="260648"/>
            <a:ext cx="10390716" cy="1462087"/>
          </a:xfrm>
        </p:spPr>
        <p:txBody>
          <a:bodyPr>
            <a:normAutofit/>
          </a:bodyPr>
          <a:lstStyle/>
          <a:p>
            <a:pPr marL="717550" lvl="1" indent="-342900" eaLnBrk="1" hangingPunct="0">
              <a:lnSpc>
                <a:spcPct val="100000"/>
              </a:lnSpc>
              <a:spcBef>
                <a:spcPts val="1800"/>
              </a:spcBef>
              <a:buFont typeface="Wingdings" panose="05000000000000000000" pitchFamily="2" charset="2"/>
              <a:buChar char="Ø"/>
              <a:defRPr/>
            </a:pPr>
            <a:r>
              <a:rPr lang="en-US" altLang="zh-CN" sz="2400" b="1" dirty="0" smtClean="0">
                <a:solidFill>
                  <a:schemeClr val="accent6">
                    <a:lumMod val="50000"/>
                  </a:schemeClr>
                </a:solidFill>
                <a:latin typeface="微软雅黑" panose="020B0503020204020204" pitchFamily="34" charset="-122"/>
                <a:ea typeface="微软雅黑" panose="020B0503020204020204" pitchFamily="34" charset="-122"/>
              </a:rPr>
              <a:t>ROAM</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分层结构简化算法</a:t>
            </a:r>
          </a:p>
        </p:txBody>
      </p:sp>
    </p:spTree>
    <p:extLst>
      <p:ext uri="{BB962C8B-B14F-4D97-AF65-F5344CB8AC3E}">
        <p14:creationId xmlns:p14="http://schemas.microsoft.com/office/powerpoint/2010/main" val="410345821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7"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03512" y="1340768"/>
            <a:ext cx="7776633" cy="5517232"/>
          </a:xfrm>
        </p:spPr>
      </p:pic>
      <p:sp>
        <p:nvSpPr>
          <p:cNvPr id="6" name="Rectangle 2"/>
          <p:cNvSpPr>
            <a:spLocks noGrp="1" noChangeArrowheads="1"/>
          </p:cNvSpPr>
          <p:nvPr>
            <p:ph type="title"/>
          </p:nvPr>
        </p:nvSpPr>
        <p:spPr>
          <a:xfrm>
            <a:off x="695400" y="260648"/>
            <a:ext cx="10390716" cy="1462087"/>
          </a:xfrm>
        </p:spPr>
        <p:txBody>
          <a:bodyPr>
            <a:normAutofit/>
          </a:bodyPr>
          <a:lstStyle/>
          <a:p>
            <a:pPr marL="717550" lvl="1" indent="-342900" eaLnBrk="1" hangingPunct="0">
              <a:lnSpc>
                <a:spcPct val="100000"/>
              </a:lnSpc>
              <a:spcBef>
                <a:spcPts val="1800"/>
              </a:spcBef>
              <a:buFont typeface="Wingdings" panose="05000000000000000000" pitchFamily="2" charset="2"/>
              <a:buChar char="Ø"/>
              <a:defRPr/>
            </a:pPr>
            <a:r>
              <a:rPr lang="en-US" altLang="zh-CN" sz="2400" b="1" dirty="0" smtClean="0">
                <a:solidFill>
                  <a:schemeClr val="accent6">
                    <a:lumMod val="50000"/>
                  </a:schemeClr>
                </a:solidFill>
                <a:latin typeface="微软雅黑" panose="020B0503020204020204" pitchFamily="34" charset="-122"/>
                <a:ea typeface="微软雅黑" panose="020B0503020204020204" pitchFamily="34" charset="-122"/>
              </a:rPr>
              <a:t>ROAM</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分层结构简化算法</a:t>
            </a:r>
          </a:p>
        </p:txBody>
      </p:sp>
    </p:spTree>
    <p:extLst>
      <p:ext uri="{BB962C8B-B14F-4D97-AF65-F5344CB8AC3E}">
        <p14:creationId xmlns:p14="http://schemas.microsoft.com/office/powerpoint/2010/main" val="299292362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sz="half" idx="1"/>
          </p:nvPr>
        </p:nvSpPr>
        <p:spPr>
          <a:xfrm>
            <a:off x="602400" y="1556792"/>
            <a:ext cx="10534159" cy="5112568"/>
          </a:xfrm>
        </p:spPr>
        <p:txBody>
          <a:bodyPr/>
          <a:lstStyle/>
          <a:p>
            <a:pPr marL="717550" lvl="1" indent="-342900" eaLnBrk="1" hangingPunct="0">
              <a:lnSpc>
                <a:spcPct val="12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剖分算法的优点</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spcBef>
                <a:spcPts val="1800"/>
              </a:spcBef>
              <a:buFont typeface="Arial" panose="020B0604020202020204" pitchFamily="34" charset="0"/>
              <a:buChar char="•"/>
              <a:defRPr/>
            </a:pPr>
            <a:r>
              <a:rPr lang="zh-CN" altLang="en-US" sz="2200" b="1" dirty="0">
                <a:solidFill>
                  <a:srgbClr val="19B804"/>
                </a:solidFill>
                <a:latin typeface="微软雅黑" panose="020B0503020204020204" pitchFamily="34" charset="-122"/>
                <a:ea typeface="微软雅黑" panose="020B0503020204020204" pitchFamily="34" charset="-122"/>
              </a:rPr>
              <a:t>最接近</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：以最近临的三点形成三角形，且各线段</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三角形的边</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皆不相交。</a:t>
            </a:r>
          </a:p>
          <a:p>
            <a:pPr marL="1260475" lvl="3" indent="-342900" eaLnBrk="1" hangingPunct="0">
              <a:spcBef>
                <a:spcPts val="1800"/>
              </a:spcBef>
              <a:buFont typeface="Arial" panose="020B0604020202020204" pitchFamily="34" charset="0"/>
              <a:buChar char="•"/>
              <a:defRPr/>
            </a:pPr>
            <a:r>
              <a:rPr lang="zh-CN" altLang="en-US" sz="2200" b="1" dirty="0">
                <a:solidFill>
                  <a:srgbClr val="19B804"/>
                </a:solidFill>
                <a:latin typeface="微软雅黑" panose="020B0503020204020204" pitchFamily="34" charset="-122"/>
                <a:ea typeface="微软雅黑" panose="020B0503020204020204" pitchFamily="34" charset="-122"/>
              </a:rPr>
              <a:t>唯一性</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：不论从区域何处开始构建，最终都将得到一致的结果。</a:t>
            </a:r>
          </a:p>
          <a:p>
            <a:pPr marL="1260475" lvl="3" indent="-342900" eaLnBrk="1" hangingPunct="0">
              <a:spcBef>
                <a:spcPts val="1800"/>
              </a:spcBef>
              <a:buFont typeface="Arial" panose="020B0604020202020204" pitchFamily="34" charset="0"/>
              <a:buChar char="•"/>
              <a:defRPr/>
            </a:pPr>
            <a:r>
              <a:rPr lang="zh-CN" altLang="en-US" sz="2200" b="1" dirty="0">
                <a:solidFill>
                  <a:srgbClr val="19B804"/>
                </a:solidFill>
                <a:latin typeface="微软雅黑" panose="020B0503020204020204" pitchFamily="34" charset="-122"/>
                <a:ea typeface="微软雅黑" panose="020B0503020204020204" pitchFamily="34" charset="-122"/>
              </a:rPr>
              <a:t>最优性</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：任意两个相邻三角形形成的凸四边形的对角线如果可以互换的话，那么两个三角形六个内角中最小的角度不会变大。</a:t>
            </a:r>
          </a:p>
          <a:p>
            <a:pPr marL="1260475" lvl="3" indent="-342900" eaLnBrk="1" hangingPunct="0">
              <a:spcBef>
                <a:spcPts val="1800"/>
              </a:spcBef>
              <a:buFont typeface="Arial" panose="020B0604020202020204" pitchFamily="34" charset="0"/>
              <a:buChar char="•"/>
              <a:defRPr/>
            </a:pPr>
            <a:r>
              <a:rPr lang="zh-CN" altLang="en-US" sz="2200" b="1" dirty="0">
                <a:solidFill>
                  <a:srgbClr val="19B804"/>
                </a:solidFill>
                <a:latin typeface="微软雅黑" panose="020B0503020204020204" pitchFamily="34" charset="-122"/>
                <a:ea typeface="微软雅黑" panose="020B0503020204020204" pitchFamily="34" charset="-122"/>
              </a:rPr>
              <a:t>最规则</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：如果将三角网中的每个三角形的最小角进行升序排列，则</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三角网的排列得到的数值最大。</a:t>
            </a:r>
          </a:p>
          <a:p>
            <a:pPr marL="1260475" lvl="3" indent="-342900" eaLnBrk="1" hangingPunct="0">
              <a:spcBef>
                <a:spcPts val="1800"/>
              </a:spcBef>
              <a:buFont typeface="Arial" panose="020B0604020202020204" pitchFamily="34" charset="0"/>
              <a:buChar char="•"/>
              <a:defRPr/>
            </a:pPr>
            <a:r>
              <a:rPr lang="zh-CN" altLang="en-US" sz="2200" b="1" dirty="0">
                <a:solidFill>
                  <a:srgbClr val="19B804"/>
                </a:solidFill>
                <a:latin typeface="微软雅黑" panose="020B0503020204020204" pitchFamily="34" charset="-122"/>
                <a:ea typeface="微软雅黑" panose="020B0503020204020204" pitchFamily="34" charset="-122"/>
              </a:rPr>
              <a:t>区域性</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：新增、删除、移动某一个顶点时只会影响临近的三角形。</a:t>
            </a:r>
          </a:p>
          <a:p>
            <a:pPr marL="1260475" lvl="3" indent="-342900" eaLnBrk="1" hangingPunct="0">
              <a:spcBef>
                <a:spcPts val="1800"/>
              </a:spcBef>
              <a:buFont typeface="Arial" panose="020B0604020202020204" pitchFamily="34" charset="0"/>
              <a:buChar char="•"/>
              <a:defRPr/>
            </a:pPr>
            <a:r>
              <a:rPr lang="zh-CN" altLang="en-US" sz="2200" b="1" dirty="0">
                <a:solidFill>
                  <a:srgbClr val="19B804"/>
                </a:solidFill>
                <a:latin typeface="微软雅黑" panose="020B0503020204020204" pitchFamily="34" charset="-122"/>
                <a:ea typeface="微软雅黑" panose="020B0503020204020204" pitchFamily="34" charset="-122"/>
              </a:rPr>
              <a:t>有凸多边形的外壳</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：三角网最外层的边界形成一个凸多边形的外壳。 </a:t>
            </a:r>
          </a:p>
        </p:txBody>
      </p:sp>
      <p:sp>
        <p:nvSpPr>
          <p:cNvPr id="5" name="标题 1"/>
          <p:cNvSpPr>
            <a:spLocks noGrp="1"/>
          </p:cNvSpPr>
          <p:nvPr/>
        </p:nvSpPr>
        <p:spPr>
          <a:xfrm>
            <a:off x="623392"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endParaRPr lang="zh-CN" altLang="en-US" dirty="0"/>
          </a:p>
        </p:txBody>
      </p:sp>
    </p:spTree>
    <p:extLst>
      <p:ext uri="{BB962C8B-B14F-4D97-AF65-F5344CB8AC3E}">
        <p14:creationId xmlns:p14="http://schemas.microsoft.com/office/powerpoint/2010/main" val="4184193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2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6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sz="half" idx="1"/>
          </p:nvPr>
        </p:nvSpPr>
        <p:spPr>
          <a:xfrm>
            <a:off x="616433" y="1628800"/>
            <a:ext cx="9944100" cy="4651375"/>
          </a:xfrm>
        </p:spPr>
        <p:txBody>
          <a:bodyPr/>
          <a:lstStyle/>
          <a:p>
            <a:pPr marL="717550" lvl="1" indent="-342900" hangingPunct="0">
              <a:lnSpc>
                <a:spcPct val="12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剖分算法实现</a:t>
            </a:r>
          </a:p>
          <a:p>
            <a:pPr marL="1260475" lvl="3" indent="-342900" hangingPunct="0">
              <a:spcBef>
                <a:spcPts val="1800"/>
              </a:spcBef>
              <a:buFont typeface="Arial" panose="020B0604020202020204" pitchFamily="34" charset="0"/>
              <a:buChar char="•"/>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bg2">
                    <a:lumMod val="50000"/>
                  </a:schemeClr>
                </a:solidFill>
                <a:latin typeface="微软雅黑" panose="020B0503020204020204" pitchFamily="34" charset="-122"/>
                <a:ea typeface="微软雅黑" panose="020B0503020204020204" pitchFamily="34" charset="-122"/>
              </a:rPr>
              <a:t>剖分是一种三角剖分的标准，实现它有多种算法</a:t>
            </a:r>
          </a:p>
          <a:p>
            <a:pPr marL="1260475" lvl="3" indent="-342900" eaLnBrk="1" hangingPunct="0">
              <a:spcBef>
                <a:spcPts val="1800"/>
              </a:spcBef>
              <a:buFont typeface="Arial" panose="020B0604020202020204" pitchFamily="34" charset="0"/>
              <a:buChar char="•"/>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Lawson</a:t>
            </a:r>
            <a:r>
              <a:rPr lang="zh-CN" altLang="en-US" b="1" dirty="0">
                <a:solidFill>
                  <a:schemeClr val="bg2">
                    <a:lumMod val="50000"/>
                  </a:schemeClr>
                </a:solidFill>
                <a:latin typeface="微软雅黑" panose="020B0503020204020204" pitchFamily="34" charset="-122"/>
                <a:ea typeface="微软雅黑" panose="020B0503020204020204" pitchFamily="34" charset="-122"/>
              </a:rPr>
              <a:t>算法 </a:t>
            </a:r>
          </a:p>
          <a:p>
            <a:pPr marL="1260475" lvl="3" indent="-342900" eaLnBrk="1" hangingPunct="0">
              <a:spcBef>
                <a:spcPts val="1800"/>
              </a:spcBef>
              <a:buFont typeface="Arial" panose="020B0604020202020204" pitchFamily="34" charset="0"/>
              <a:buChar char="•"/>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Bowyer-Watson</a:t>
            </a:r>
            <a:r>
              <a:rPr lang="zh-CN" altLang="en-US" b="1" dirty="0">
                <a:solidFill>
                  <a:schemeClr val="bg2">
                    <a:lumMod val="50000"/>
                  </a:schemeClr>
                </a:solidFill>
                <a:latin typeface="微软雅黑" panose="020B0503020204020204" pitchFamily="34" charset="-122"/>
                <a:ea typeface="微软雅黑" panose="020B0503020204020204" pitchFamily="34" charset="-122"/>
              </a:rPr>
              <a:t>算法 </a:t>
            </a:r>
            <a:br>
              <a:rPr lang="zh-CN" altLang="en-US" b="1" dirty="0">
                <a:solidFill>
                  <a:schemeClr val="bg2">
                    <a:lumMod val="50000"/>
                  </a:schemeClr>
                </a:solidFill>
                <a:latin typeface="微软雅黑" panose="020B0503020204020204" pitchFamily="34" charset="-122"/>
                <a:ea typeface="微软雅黑" panose="020B0503020204020204" pitchFamily="34" charset="-122"/>
              </a:rPr>
            </a:br>
            <a:r>
              <a:rPr lang="zh-CN" altLang="en-US" sz="2000" dirty="0" smtClean="0"/>
              <a:t> </a:t>
            </a:r>
          </a:p>
        </p:txBody>
      </p:sp>
      <p:sp>
        <p:nvSpPr>
          <p:cNvPr id="6" name="标题 1"/>
          <p:cNvSpPr>
            <a:spLocks noGrp="1"/>
          </p:cNvSpPr>
          <p:nvPr/>
        </p:nvSpPr>
        <p:spPr>
          <a:xfrm>
            <a:off x="623392"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endParaRPr lang="zh-CN" altLang="en-US" dirty="0"/>
          </a:p>
        </p:txBody>
      </p:sp>
    </p:spTree>
    <p:extLst>
      <p:ext uri="{BB962C8B-B14F-4D97-AF65-F5344CB8AC3E}">
        <p14:creationId xmlns:p14="http://schemas.microsoft.com/office/powerpoint/2010/main" val="1779953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sz="half" idx="1"/>
          </p:nvPr>
        </p:nvSpPr>
        <p:spPr>
          <a:xfrm>
            <a:off x="623392" y="1412776"/>
            <a:ext cx="10225136" cy="4651375"/>
          </a:xfrm>
        </p:spPr>
        <p:txBody>
          <a:bodyPr>
            <a:normAutofit fontScale="92500"/>
          </a:bodyPr>
          <a:lstStyle/>
          <a:p>
            <a:pPr marL="717550" lvl="1" indent="-342900" eaLnBrk="1" hangingPunct="0">
              <a:lnSpc>
                <a:spcPct val="120000"/>
              </a:lnSpc>
              <a:spcBef>
                <a:spcPts val="1800"/>
              </a:spcBef>
              <a:buFont typeface="Wingdings" panose="05000000000000000000" pitchFamily="2" charset="2"/>
              <a:buChar char="Ø"/>
              <a:defRPr/>
            </a:pP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剖分算法实现</a:t>
            </a:r>
          </a:p>
          <a:p>
            <a:pPr marL="1260475" lvl="3" indent="-342900" eaLnBrk="1" hangingPunct="0">
              <a:spcBef>
                <a:spcPts val="1800"/>
              </a:spcBef>
              <a:buFont typeface="Arial" panose="020B0604020202020204" pitchFamily="34" charset="0"/>
              <a:buChar char="•"/>
              <a:defRPr/>
            </a:pP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Lawson</a:t>
            </a:r>
            <a:r>
              <a:rPr lang="zh-CN" altLang="en-US" sz="2600" b="1" dirty="0">
                <a:solidFill>
                  <a:schemeClr val="bg2">
                    <a:lumMod val="50000"/>
                  </a:schemeClr>
                </a:solidFill>
                <a:latin typeface="微软雅黑" panose="020B0503020204020204" pitchFamily="34" charset="-122"/>
                <a:ea typeface="微软雅黑" panose="020B0503020204020204" pitchFamily="34" charset="-122"/>
              </a:rPr>
              <a:t>局部优化算法</a:t>
            </a:r>
            <a:r>
              <a:rPr lang="en-US" altLang="zh-CN" sz="2600" b="1" dirty="0">
                <a:solidFill>
                  <a:schemeClr val="bg2">
                    <a:lumMod val="50000"/>
                  </a:schemeClr>
                </a:solidFill>
                <a:latin typeface="微软雅黑" panose="020B0503020204020204" pitchFamily="34" charset="-122"/>
                <a:ea typeface="微软雅黑" panose="020B0503020204020204" pitchFamily="34" charset="-122"/>
              </a:rPr>
              <a:t>LOP(Local Optimization Procedure)</a:t>
            </a:r>
          </a:p>
          <a:p>
            <a:pPr marL="1257300" lvl="1" indent="-269875" eaLnBrk="1" hangingPunct="1">
              <a:lnSpc>
                <a:spcPct val="150000"/>
              </a:lnSpc>
              <a:spcBef>
                <a:spcPts val="1800"/>
              </a:spcBef>
              <a:buFont typeface="Wingdings" pitchFamily="2" charset="2"/>
              <a:buNone/>
            </a:pPr>
            <a:r>
              <a:rPr lang="en-US" altLang="zh-CN" sz="2400" dirty="0" smtClean="0">
                <a:latin typeface="Arial" charset="0"/>
              </a:rPr>
              <a:t> </a:t>
            </a:r>
            <a:r>
              <a:rPr lang="en-US" altLang="zh-CN" sz="2400" b="1" dirty="0" smtClean="0">
                <a:latin typeface="Arial" charset="0"/>
              </a:rPr>
              <a:t>  </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1.</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将两个具有共同边的三角形合成一个多边形  </a:t>
            </a:r>
          </a:p>
          <a:p>
            <a:pPr marL="1257300" lvl="1" indent="-269875" eaLnBrk="1" hangingPunct="1">
              <a:lnSpc>
                <a:spcPct val="150000"/>
              </a:lnSpc>
              <a:spcBef>
                <a:spcPts val="1800"/>
              </a:spcBef>
              <a:buFont typeface="Wingdings" pitchFamily="2" charset="2"/>
              <a:buNone/>
            </a:pP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2.</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以最大空圆准则作检查，看其第四个顶点是否在三角形的外接圆之内</a:t>
            </a:r>
          </a:p>
          <a:p>
            <a:pPr marL="1257300" lvl="1" indent="-269875" eaLnBrk="1" hangingPunct="1">
              <a:lnSpc>
                <a:spcPct val="150000"/>
              </a:lnSpc>
              <a:spcBef>
                <a:spcPts val="1800"/>
              </a:spcBef>
              <a:buFont typeface="Wingdings" pitchFamily="2" charset="2"/>
              <a:buNone/>
            </a:pP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   </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3.</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如果在，修正对角线即将对角线对调，即完成局部优化过程的处理</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
            </a:r>
            <a:b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b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 </a:t>
            </a:r>
          </a:p>
        </p:txBody>
      </p:sp>
      <p:pic>
        <p:nvPicPr>
          <p:cNvPr id="28676" name="Picture 5"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752" y="4797152"/>
            <a:ext cx="4673600" cy="20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p:cNvSpPr>
          <p:nvPr/>
        </p:nvSpPr>
        <p:spPr>
          <a:xfrm>
            <a:off x="623392" y="188640"/>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endParaRPr lang="zh-CN" altLang="en-US" dirty="0"/>
          </a:p>
        </p:txBody>
      </p:sp>
    </p:spTree>
    <p:extLst>
      <p:ext uri="{BB962C8B-B14F-4D97-AF65-F5344CB8AC3E}">
        <p14:creationId xmlns:p14="http://schemas.microsoft.com/office/powerpoint/2010/main" val="267081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sz="half" idx="1"/>
          </p:nvPr>
        </p:nvSpPr>
        <p:spPr>
          <a:xfrm>
            <a:off x="623392" y="1556792"/>
            <a:ext cx="9944100" cy="5301208"/>
          </a:xfrm>
        </p:spPr>
        <p:txBody>
          <a:bodyPr>
            <a:normAutofit fontScale="92500" lnSpcReduction="20000"/>
          </a:bodyPr>
          <a:lstStyle/>
          <a:p>
            <a:pPr marL="717550" lvl="1" indent="-342900" hangingPunct="0">
              <a:lnSpc>
                <a:spcPct val="12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剖分算法实现</a:t>
            </a:r>
          </a:p>
          <a:p>
            <a:pPr marL="1260475" lvl="3" indent="-342900" hangingPunct="0">
              <a:spcBef>
                <a:spcPts val="1800"/>
              </a:spcBef>
              <a:buFont typeface="Arial" panose="020B0604020202020204" pitchFamily="34" charset="0"/>
              <a:buChar char="•"/>
              <a:defRPr/>
            </a:pPr>
            <a:r>
              <a:rPr lang="en-US" altLang="zh-CN" b="1" dirty="0">
                <a:solidFill>
                  <a:schemeClr val="bg2">
                    <a:lumMod val="50000"/>
                  </a:schemeClr>
                </a:solidFill>
                <a:latin typeface="微软雅黑" panose="020B0503020204020204" pitchFamily="34" charset="-122"/>
                <a:ea typeface="微软雅黑" panose="020B0503020204020204" pitchFamily="34" charset="-122"/>
              </a:rPr>
              <a:t>Lawson</a:t>
            </a:r>
            <a:r>
              <a:rPr lang="zh-CN" altLang="en-US" b="1" dirty="0">
                <a:solidFill>
                  <a:schemeClr val="bg2">
                    <a:lumMod val="50000"/>
                  </a:schemeClr>
                </a:solidFill>
                <a:latin typeface="微软雅黑" panose="020B0503020204020204" pitchFamily="34" charset="-122"/>
                <a:ea typeface="微软雅黑" panose="020B0503020204020204" pitchFamily="34" charset="-122"/>
              </a:rPr>
              <a:t>提出的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bg2">
                    <a:lumMod val="50000"/>
                  </a:schemeClr>
                </a:solidFill>
                <a:latin typeface="微软雅黑" panose="020B0503020204020204" pitchFamily="34" charset="-122"/>
                <a:ea typeface="微软雅黑" panose="020B0503020204020204" pitchFamily="34" charset="-122"/>
              </a:rPr>
              <a:t>剖分算法</a:t>
            </a:r>
          </a:p>
          <a:p>
            <a:pPr marL="1257300" lvl="1" indent="-269875">
              <a:lnSpc>
                <a:spcPct val="150000"/>
              </a:lnSpc>
              <a:spcBef>
                <a:spcPts val="1800"/>
              </a:spcBef>
            </a:pPr>
            <a:r>
              <a:rPr lang="zh-CN" altLang="en-US" sz="2000" dirty="0" smtClean="0"/>
              <a:t>　</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1</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、构造一个超级三角形，包含所有散点，放入三角形链表</a:t>
            </a:r>
          </a:p>
          <a:p>
            <a:pPr marL="1257300" lvl="1" indent="-269875">
              <a:lnSpc>
                <a:spcPct val="150000"/>
              </a:lnSpc>
              <a:spcBef>
                <a:spcPts val="1800"/>
              </a:spcBef>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　</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2</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、将点集中的散点依次插入，在三角形链表中找出其外接圆包含插入点的三角形（称为该点的影响三角形），删除影响三角形的公共边，将插入点同影响三角形的全部顶点连接起来，从而完成一个点在</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Delaunay</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三角形链表中的插入</a:t>
            </a:r>
          </a:p>
          <a:p>
            <a:pPr marL="1257300" lvl="1" indent="-269875">
              <a:lnSpc>
                <a:spcPct val="150000"/>
              </a:lnSpc>
              <a:spcBef>
                <a:spcPts val="1800"/>
              </a:spcBef>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　</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3</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、根据优化准则对局部新形成的三角形进行优化。将形成的三角形放入</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Delaunay</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三角形链表</a:t>
            </a:r>
          </a:p>
          <a:p>
            <a:pPr marL="1257300" lvl="1" indent="-269875">
              <a:lnSpc>
                <a:spcPct val="150000"/>
              </a:lnSpc>
              <a:spcBef>
                <a:spcPts val="1800"/>
              </a:spcBef>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    </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4</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、循环执行上述第</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2</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步，直到所有散点插入完毕</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a:t>
            </a:r>
            <a:endParaRPr lang="zh-CN" altLang="en-US" sz="2000" dirty="0" smtClean="0"/>
          </a:p>
        </p:txBody>
      </p:sp>
      <p:sp>
        <p:nvSpPr>
          <p:cNvPr id="6" name="标题 1"/>
          <p:cNvSpPr>
            <a:spLocks noGrp="1"/>
          </p:cNvSpPr>
          <p:nvPr/>
        </p:nvSpPr>
        <p:spPr>
          <a:xfrm>
            <a:off x="623392"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endParaRPr lang="zh-CN" altLang="en-US" dirty="0"/>
          </a:p>
        </p:txBody>
      </p:sp>
    </p:spTree>
    <p:extLst>
      <p:ext uri="{BB962C8B-B14F-4D97-AF65-F5344CB8AC3E}">
        <p14:creationId xmlns:p14="http://schemas.microsoft.com/office/powerpoint/2010/main" val="36028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sz="half" idx="1"/>
          </p:nvPr>
        </p:nvSpPr>
        <p:spPr>
          <a:xfrm>
            <a:off x="846700" y="1556792"/>
            <a:ext cx="9944100" cy="4651375"/>
          </a:xfrm>
        </p:spPr>
        <p:txBody>
          <a:bodyPr/>
          <a:lstStyle/>
          <a:p>
            <a:pPr marL="717550" lvl="1" indent="-342900" eaLnBrk="1" hangingPunct="0">
              <a:lnSpc>
                <a:spcPct val="12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Lawson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的</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剖分算法实现</a:t>
            </a:r>
          </a:p>
          <a:p>
            <a:pPr marL="914400" lvl="1" indent="-457200" eaLnBrk="1" hangingPunct="1"/>
            <a:r>
              <a:rPr lang="zh-CN" altLang="en-US" sz="2400" dirty="0" smtClean="0"/>
              <a:t/>
            </a:r>
            <a:br>
              <a:rPr lang="zh-CN" altLang="en-US" sz="2400" dirty="0" smtClean="0"/>
            </a:br>
            <a:endParaRPr lang="zh-CN" altLang="en-US" sz="2400" dirty="0" smtClean="0"/>
          </a:p>
        </p:txBody>
      </p:sp>
      <p:pic>
        <p:nvPicPr>
          <p:cNvPr id="22532" name="Picture 5"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64" y="2121155"/>
            <a:ext cx="5976663"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p:cNvSpPr>
          <p:nvPr/>
        </p:nvSpPr>
        <p:spPr>
          <a:xfrm>
            <a:off x="623392"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endParaRPr lang="zh-CN" altLang="en-US" dirty="0"/>
          </a:p>
        </p:txBody>
      </p:sp>
    </p:spTree>
    <p:extLst>
      <p:ext uri="{BB962C8B-B14F-4D97-AF65-F5344CB8AC3E}">
        <p14:creationId xmlns:p14="http://schemas.microsoft.com/office/powerpoint/2010/main" val="2937245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623392" y="1556792"/>
            <a:ext cx="9944100" cy="5112568"/>
          </a:xfrm>
        </p:spPr>
        <p:txBody>
          <a:bodyPr>
            <a:normAutofit fontScale="92500"/>
          </a:bodyPr>
          <a:lstStyle/>
          <a:p>
            <a:pPr marL="717550" lvl="1" indent="-342900" hangingPunct="0">
              <a:lnSpc>
                <a:spcPct val="12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Lawson</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提出的</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剖分</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算法优点</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50000"/>
              </a:lnSpc>
              <a:spcBef>
                <a:spcPts val="1800"/>
              </a:spcBef>
              <a:buFont typeface="Wingdings" panose="05000000000000000000" pitchFamily="2" charset="2"/>
              <a:buChar char="l"/>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构</a:t>
            </a:r>
            <a:r>
              <a:rPr lang="zh-CN" altLang="en-US" b="1" dirty="0">
                <a:solidFill>
                  <a:schemeClr val="bg2">
                    <a:lumMod val="50000"/>
                  </a:schemeClr>
                </a:solidFill>
                <a:latin typeface="微软雅黑" panose="020B0503020204020204" pitchFamily="34" charset="-122"/>
                <a:ea typeface="微软雅黑" panose="020B0503020204020204" pitchFamily="34" charset="-122"/>
              </a:rPr>
              <a:t>网算法理论严密、唯一性好，网格满足空圆特性，较为理想</a:t>
            </a:r>
          </a:p>
          <a:p>
            <a:pPr marL="1330325" lvl="1" indent="-342900" eaLnBrk="1" hangingPunct="1">
              <a:lnSpc>
                <a:spcPct val="150000"/>
              </a:lnSpc>
              <a:spcBef>
                <a:spcPts val="1800"/>
              </a:spcBef>
              <a:buFont typeface="Wingdings" panose="05000000000000000000" pitchFamily="2" charset="2"/>
              <a:buChar char="l"/>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由</a:t>
            </a:r>
            <a:r>
              <a:rPr lang="zh-CN" altLang="en-US" b="1" dirty="0">
                <a:solidFill>
                  <a:schemeClr val="bg2">
                    <a:lumMod val="50000"/>
                  </a:schemeClr>
                </a:solidFill>
                <a:latin typeface="微软雅黑" panose="020B0503020204020204" pitchFamily="34" charset="-122"/>
                <a:ea typeface="微软雅黑" panose="020B0503020204020204" pitchFamily="34" charset="-122"/>
              </a:rPr>
              <a:t>其逐点插入的构网过程可知，遇到非</a:t>
            </a:r>
            <a:r>
              <a:rPr lang="en-US" altLang="zh-CN" b="1" dirty="0">
                <a:solidFill>
                  <a:schemeClr val="bg2">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bg2">
                    <a:lumMod val="50000"/>
                  </a:schemeClr>
                </a:solidFill>
                <a:latin typeface="微软雅黑" panose="020B0503020204020204" pitchFamily="34" charset="-122"/>
                <a:ea typeface="微软雅黑" panose="020B0503020204020204" pitchFamily="34" charset="-122"/>
              </a:rPr>
              <a:t>边时，通过删除调整，可以构造形成新的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bg2">
                    <a:lumMod val="50000"/>
                  </a:schemeClr>
                </a:solidFill>
                <a:latin typeface="微软雅黑" panose="020B0503020204020204" pitchFamily="34" charset="-122"/>
                <a:ea typeface="微软雅黑" panose="020B0503020204020204" pitchFamily="34" charset="-122"/>
              </a:rPr>
              <a:t>边</a:t>
            </a:r>
          </a:p>
          <a:p>
            <a:pPr marL="1330325" lvl="1" indent="-342900" eaLnBrk="1" hangingPunct="1">
              <a:lnSpc>
                <a:spcPct val="150000"/>
              </a:lnSpc>
              <a:spcBef>
                <a:spcPts val="1800"/>
              </a:spcBef>
              <a:buFont typeface="Wingdings" panose="05000000000000000000" pitchFamily="2" charset="2"/>
              <a:buChar char="l"/>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在</a:t>
            </a:r>
            <a:r>
              <a:rPr lang="zh-CN" altLang="en-US" b="1" dirty="0">
                <a:solidFill>
                  <a:schemeClr val="bg2">
                    <a:lumMod val="50000"/>
                  </a:schemeClr>
                </a:solidFill>
                <a:latin typeface="微软雅黑" panose="020B0503020204020204" pitchFamily="34" charset="-122"/>
                <a:ea typeface="微软雅黑" panose="020B0503020204020204" pitchFamily="34" charset="-122"/>
              </a:rPr>
              <a:t>完成构网后，增加新点时，无需对所有的点进行重新构网，只需对新点的影响三角形范围进行局部联网，且局部联网的方法简单易行</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5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点的删除、移动也可快速动态地</a:t>
            </a: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进行</a:t>
            </a:r>
            <a:r>
              <a:rPr lang="zh-CN" altLang="en-US" sz="2000" dirty="0" smtClean="0"/>
              <a:t/>
            </a:r>
            <a:br>
              <a:rPr lang="zh-CN" altLang="en-US" sz="2000" dirty="0" smtClean="0"/>
            </a:br>
            <a:r>
              <a:rPr lang="zh-CN" altLang="en-US" sz="2000" dirty="0" smtClean="0"/>
              <a:t>　</a:t>
            </a:r>
          </a:p>
        </p:txBody>
      </p:sp>
      <p:sp>
        <p:nvSpPr>
          <p:cNvPr id="5" name="标题 1"/>
          <p:cNvSpPr>
            <a:spLocks noGrp="1"/>
          </p:cNvSpPr>
          <p:nvPr/>
        </p:nvSpPr>
        <p:spPr>
          <a:xfrm>
            <a:off x="623392"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endParaRPr lang="zh-CN" altLang="en-US" dirty="0"/>
          </a:p>
        </p:txBody>
      </p:sp>
    </p:spTree>
    <p:extLst>
      <p:ext uri="{BB962C8B-B14F-4D97-AF65-F5344CB8AC3E}">
        <p14:creationId xmlns:p14="http://schemas.microsoft.com/office/powerpoint/2010/main" val="10129680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sz="half" idx="1"/>
          </p:nvPr>
        </p:nvSpPr>
        <p:spPr>
          <a:xfrm>
            <a:off x="479376" y="1556792"/>
            <a:ext cx="9944100" cy="4651375"/>
          </a:xfrm>
        </p:spPr>
        <p:txBody>
          <a:bodyPr/>
          <a:lstStyle/>
          <a:p>
            <a:pPr marL="717550" lvl="1" indent="-342900" eaLnBrk="1" hangingPunct="0">
              <a:lnSpc>
                <a:spcPct val="12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Lawson</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提出的</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剖分</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算法缺点</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a:lnSpc>
                <a:spcPct val="150000"/>
              </a:lnSpc>
              <a:spcBef>
                <a:spcPts val="1800"/>
              </a:spcBef>
              <a:buFont typeface="Wingdings" panose="05000000000000000000" pitchFamily="2" charset="2"/>
              <a:buChar char="l"/>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在</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实际应用当中，这种构网算法当点集较大时构网速度也较慢</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50000"/>
              </a:lnSpc>
              <a:spcBef>
                <a:spcPts val="1800"/>
              </a:spcBef>
              <a:buFont typeface="Wingdings" panose="05000000000000000000" pitchFamily="2" charset="2"/>
              <a:buChar char="l"/>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如果</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点集范围是非凸区域或者存在内环，则会产生非法三角形</a:t>
            </a:r>
            <a:br>
              <a:rPr lang="zh-CN" altLang="en-US" sz="2200" b="1" dirty="0">
                <a:solidFill>
                  <a:schemeClr val="bg2">
                    <a:lumMod val="50000"/>
                  </a:schemeClr>
                </a:solidFill>
                <a:latin typeface="微软雅黑" panose="020B0503020204020204" pitchFamily="34" charset="-122"/>
                <a:ea typeface="微软雅黑" panose="020B0503020204020204" pitchFamily="34" charset="-122"/>
              </a:rPr>
            </a:br>
            <a:r>
              <a:rPr lang="zh-CN" altLang="en-US" sz="2000" dirty="0" smtClean="0"/>
              <a:t>　</a:t>
            </a:r>
          </a:p>
        </p:txBody>
      </p:sp>
      <p:sp>
        <p:nvSpPr>
          <p:cNvPr id="5" name="标题 1"/>
          <p:cNvSpPr>
            <a:spLocks noGrp="1"/>
          </p:cNvSpPr>
          <p:nvPr/>
        </p:nvSpPr>
        <p:spPr>
          <a:xfrm>
            <a:off x="623392"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r>
              <a:rPr lang="en-US" altLang="zh-CN" b="1" dirty="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endParaRPr lang="zh-CN" altLang="en-US" dirty="0"/>
          </a:p>
        </p:txBody>
      </p:sp>
    </p:spTree>
    <p:extLst>
      <p:ext uri="{BB962C8B-B14F-4D97-AF65-F5344CB8AC3E}">
        <p14:creationId xmlns:p14="http://schemas.microsoft.com/office/powerpoint/2010/main" val="3032553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lvl="1" eaLnBrk="1" hangingPunct="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多边形细化</a:t>
            </a:r>
          </a:p>
        </p:txBody>
      </p:sp>
      <p:sp>
        <p:nvSpPr>
          <p:cNvPr id="6147" name="Rectangle 3"/>
          <p:cNvSpPr>
            <a:spLocks noGrp="1" noChangeArrowheads="1"/>
          </p:cNvSpPr>
          <p:nvPr>
            <p:ph type="body" idx="1"/>
          </p:nvPr>
        </p:nvSpPr>
        <p:spPr>
          <a:xfrm>
            <a:off x="767408" y="1617663"/>
            <a:ext cx="9224433" cy="4114800"/>
          </a:xfrm>
        </p:spPr>
        <p:txBody>
          <a:bodyPr/>
          <a:lstStyle/>
          <a:p>
            <a:pPr marL="717550" lvl="1" indent="-342900" hangingPunct="0">
              <a:lnSpc>
                <a:spcPct val="12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在实时绘制中，将物体</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表面多边形分割</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为更易于处理的三角形、四边形等基本单位</a:t>
            </a:r>
          </a:p>
          <a:p>
            <a:pPr lvl="1" eaLnBrk="1" hangingPunct="1"/>
            <a:endParaRPr lang="en-US" altLang="zh-CN" dirty="0" smtClean="0">
              <a:latin typeface="Times New Roman" pitchFamily="18" charset="0"/>
            </a:endParaRPr>
          </a:p>
        </p:txBody>
      </p:sp>
      <p:sp>
        <p:nvSpPr>
          <p:cNvPr id="6155" name="Freeform 11"/>
          <p:cNvSpPr>
            <a:spLocks/>
          </p:cNvSpPr>
          <p:nvPr/>
        </p:nvSpPr>
        <p:spPr bwMode="auto">
          <a:xfrm>
            <a:off x="623392" y="3458583"/>
            <a:ext cx="2017184" cy="1584325"/>
          </a:xfrm>
          <a:custGeom>
            <a:avLst/>
            <a:gdLst>
              <a:gd name="T0" fmla="*/ 0 w 953"/>
              <a:gd name="T1" fmla="*/ 2147483647 h 998"/>
              <a:gd name="T2" fmla="*/ 0 w 953"/>
              <a:gd name="T3" fmla="*/ 2147483647 h 998"/>
              <a:gd name="T4" fmla="*/ 2147483647 w 953"/>
              <a:gd name="T5" fmla="*/ 0 h 998"/>
              <a:gd name="T6" fmla="*/ 2147483647 w 953"/>
              <a:gd name="T7" fmla="*/ 2147483647 h 998"/>
              <a:gd name="T8" fmla="*/ 2147483647 w 953"/>
              <a:gd name="T9" fmla="*/ 0 h 998"/>
              <a:gd name="T10" fmla="*/ 2147483647 w 953"/>
              <a:gd name="T11" fmla="*/ 2147483647 h 998"/>
              <a:gd name="T12" fmla="*/ 2147483647 w 953"/>
              <a:gd name="T13" fmla="*/ 2147483647 h 998"/>
              <a:gd name="T14" fmla="*/ 0 w 953"/>
              <a:gd name="T15" fmla="*/ 2147483647 h 998"/>
              <a:gd name="T16" fmla="*/ 0 60000 65536"/>
              <a:gd name="T17" fmla="*/ 0 60000 65536"/>
              <a:gd name="T18" fmla="*/ 0 60000 65536"/>
              <a:gd name="T19" fmla="*/ 0 60000 65536"/>
              <a:gd name="T20" fmla="*/ 0 60000 65536"/>
              <a:gd name="T21" fmla="*/ 0 60000 65536"/>
              <a:gd name="T22" fmla="*/ 0 60000 65536"/>
              <a:gd name="T23" fmla="*/ 0 60000 65536"/>
              <a:gd name="T24" fmla="*/ 0 w 953"/>
              <a:gd name="T25" fmla="*/ 0 h 998"/>
              <a:gd name="T26" fmla="*/ 953 w 953"/>
              <a:gd name="T27" fmla="*/ 998 h 9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53" h="998">
                <a:moveTo>
                  <a:pt x="0" y="998"/>
                </a:moveTo>
                <a:lnTo>
                  <a:pt x="0" y="317"/>
                </a:lnTo>
                <a:lnTo>
                  <a:pt x="227" y="0"/>
                </a:lnTo>
                <a:lnTo>
                  <a:pt x="499" y="317"/>
                </a:lnTo>
                <a:lnTo>
                  <a:pt x="726" y="0"/>
                </a:lnTo>
                <a:lnTo>
                  <a:pt x="953" y="317"/>
                </a:lnTo>
                <a:lnTo>
                  <a:pt x="953" y="998"/>
                </a:lnTo>
                <a:lnTo>
                  <a:pt x="0" y="998"/>
                </a:lnTo>
                <a:close/>
              </a:path>
            </a:pathLst>
          </a:custGeom>
          <a:solidFill>
            <a:schemeClr val="accent1"/>
          </a:solidFill>
          <a:ln w="9525">
            <a:solidFill>
              <a:schemeClr val="bg1"/>
            </a:solidFill>
            <a:round/>
            <a:headEnd/>
            <a:tailEnd/>
          </a:ln>
        </p:spPr>
        <p:txBody>
          <a:bodyPr/>
          <a:lstStyle/>
          <a:p>
            <a:endParaRPr lang="zh-CN" altLang="en-US"/>
          </a:p>
        </p:txBody>
      </p:sp>
      <p:sp>
        <p:nvSpPr>
          <p:cNvPr id="6156" name="Freeform 12"/>
          <p:cNvSpPr>
            <a:spLocks/>
          </p:cNvSpPr>
          <p:nvPr/>
        </p:nvSpPr>
        <p:spPr bwMode="auto">
          <a:xfrm>
            <a:off x="3216310" y="3458583"/>
            <a:ext cx="2017183" cy="1584325"/>
          </a:xfrm>
          <a:custGeom>
            <a:avLst/>
            <a:gdLst>
              <a:gd name="T0" fmla="*/ 0 w 953"/>
              <a:gd name="T1" fmla="*/ 2147483647 h 998"/>
              <a:gd name="T2" fmla="*/ 0 w 953"/>
              <a:gd name="T3" fmla="*/ 2147483647 h 998"/>
              <a:gd name="T4" fmla="*/ 2147483647 w 953"/>
              <a:gd name="T5" fmla="*/ 0 h 998"/>
              <a:gd name="T6" fmla="*/ 2147483647 w 953"/>
              <a:gd name="T7" fmla="*/ 2147483647 h 998"/>
              <a:gd name="T8" fmla="*/ 2147483647 w 953"/>
              <a:gd name="T9" fmla="*/ 0 h 998"/>
              <a:gd name="T10" fmla="*/ 2147483647 w 953"/>
              <a:gd name="T11" fmla="*/ 2147483647 h 998"/>
              <a:gd name="T12" fmla="*/ 2147483647 w 953"/>
              <a:gd name="T13" fmla="*/ 2147483647 h 998"/>
              <a:gd name="T14" fmla="*/ 0 w 953"/>
              <a:gd name="T15" fmla="*/ 2147483647 h 998"/>
              <a:gd name="T16" fmla="*/ 0 60000 65536"/>
              <a:gd name="T17" fmla="*/ 0 60000 65536"/>
              <a:gd name="T18" fmla="*/ 0 60000 65536"/>
              <a:gd name="T19" fmla="*/ 0 60000 65536"/>
              <a:gd name="T20" fmla="*/ 0 60000 65536"/>
              <a:gd name="T21" fmla="*/ 0 60000 65536"/>
              <a:gd name="T22" fmla="*/ 0 60000 65536"/>
              <a:gd name="T23" fmla="*/ 0 60000 65536"/>
              <a:gd name="T24" fmla="*/ 0 w 953"/>
              <a:gd name="T25" fmla="*/ 0 h 998"/>
              <a:gd name="T26" fmla="*/ 953 w 953"/>
              <a:gd name="T27" fmla="*/ 998 h 9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53" h="998">
                <a:moveTo>
                  <a:pt x="0" y="998"/>
                </a:moveTo>
                <a:lnTo>
                  <a:pt x="0" y="317"/>
                </a:lnTo>
                <a:lnTo>
                  <a:pt x="227" y="0"/>
                </a:lnTo>
                <a:lnTo>
                  <a:pt x="499" y="317"/>
                </a:lnTo>
                <a:lnTo>
                  <a:pt x="726" y="0"/>
                </a:lnTo>
                <a:lnTo>
                  <a:pt x="953" y="317"/>
                </a:lnTo>
                <a:lnTo>
                  <a:pt x="953" y="998"/>
                </a:lnTo>
                <a:lnTo>
                  <a:pt x="0" y="998"/>
                </a:lnTo>
                <a:close/>
              </a:path>
            </a:pathLst>
          </a:custGeom>
          <a:solidFill>
            <a:schemeClr val="accent1"/>
          </a:solidFill>
          <a:ln w="9525">
            <a:solidFill>
              <a:schemeClr val="bg1"/>
            </a:solidFill>
            <a:round/>
            <a:headEnd/>
            <a:tailEnd/>
          </a:ln>
        </p:spPr>
        <p:txBody>
          <a:bodyPr/>
          <a:lstStyle/>
          <a:p>
            <a:endParaRPr lang="zh-CN" altLang="en-US"/>
          </a:p>
        </p:txBody>
      </p:sp>
      <p:sp>
        <p:nvSpPr>
          <p:cNvPr id="6157" name="Freeform 13"/>
          <p:cNvSpPr>
            <a:spLocks/>
          </p:cNvSpPr>
          <p:nvPr/>
        </p:nvSpPr>
        <p:spPr bwMode="auto">
          <a:xfrm>
            <a:off x="5904477" y="3458583"/>
            <a:ext cx="2017183" cy="1584325"/>
          </a:xfrm>
          <a:custGeom>
            <a:avLst/>
            <a:gdLst>
              <a:gd name="T0" fmla="*/ 0 w 953"/>
              <a:gd name="T1" fmla="*/ 2147483647 h 998"/>
              <a:gd name="T2" fmla="*/ 0 w 953"/>
              <a:gd name="T3" fmla="*/ 2147483647 h 998"/>
              <a:gd name="T4" fmla="*/ 2147483647 w 953"/>
              <a:gd name="T5" fmla="*/ 0 h 998"/>
              <a:gd name="T6" fmla="*/ 2147483647 w 953"/>
              <a:gd name="T7" fmla="*/ 2147483647 h 998"/>
              <a:gd name="T8" fmla="*/ 2147483647 w 953"/>
              <a:gd name="T9" fmla="*/ 0 h 998"/>
              <a:gd name="T10" fmla="*/ 2147483647 w 953"/>
              <a:gd name="T11" fmla="*/ 2147483647 h 998"/>
              <a:gd name="T12" fmla="*/ 2147483647 w 953"/>
              <a:gd name="T13" fmla="*/ 2147483647 h 998"/>
              <a:gd name="T14" fmla="*/ 0 w 953"/>
              <a:gd name="T15" fmla="*/ 2147483647 h 998"/>
              <a:gd name="T16" fmla="*/ 0 60000 65536"/>
              <a:gd name="T17" fmla="*/ 0 60000 65536"/>
              <a:gd name="T18" fmla="*/ 0 60000 65536"/>
              <a:gd name="T19" fmla="*/ 0 60000 65536"/>
              <a:gd name="T20" fmla="*/ 0 60000 65536"/>
              <a:gd name="T21" fmla="*/ 0 60000 65536"/>
              <a:gd name="T22" fmla="*/ 0 60000 65536"/>
              <a:gd name="T23" fmla="*/ 0 60000 65536"/>
              <a:gd name="T24" fmla="*/ 0 w 953"/>
              <a:gd name="T25" fmla="*/ 0 h 998"/>
              <a:gd name="T26" fmla="*/ 953 w 953"/>
              <a:gd name="T27" fmla="*/ 998 h 9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53" h="998">
                <a:moveTo>
                  <a:pt x="0" y="998"/>
                </a:moveTo>
                <a:lnTo>
                  <a:pt x="0" y="317"/>
                </a:lnTo>
                <a:lnTo>
                  <a:pt x="227" y="0"/>
                </a:lnTo>
                <a:lnTo>
                  <a:pt x="499" y="317"/>
                </a:lnTo>
                <a:lnTo>
                  <a:pt x="726" y="0"/>
                </a:lnTo>
                <a:lnTo>
                  <a:pt x="953" y="317"/>
                </a:lnTo>
                <a:lnTo>
                  <a:pt x="953" y="998"/>
                </a:lnTo>
                <a:lnTo>
                  <a:pt x="0" y="998"/>
                </a:lnTo>
                <a:close/>
              </a:path>
            </a:pathLst>
          </a:custGeom>
          <a:solidFill>
            <a:schemeClr val="accent1"/>
          </a:solidFill>
          <a:ln w="9525">
            <a:solidFill>
              <a:schemeClr val="bg1"/>
            </a:solidFill>
            <a:round/>
            <a:headEnd/>
            <a:tailEnd/>
          </a:ln>
        </p:spPr>
        <p:txBody>
          <a:bodyPr/>
          <a:lstStyle/>
          <a:p>
            <a:endParaRPr lang="zh-CN" altLang="en-US"/>
          </a:p>
        </p:txBody>
      </p:sp>
      <p:sp>
        <p:nvSpPr>
          <p:cNvPr id="6159" name="Line 15"/>
          <p:cNvSpPr>
            <a:spLocks noChangeShapeType="1"/>
          </p:cNvSpPr>
          <p:nvPr/>
        </p:nvSpPr>
        <p:spPr bwMode="auto">
          <a:xfrm flipH="1">
            <a:off x="3216310" y="3963407"/>
            <a:ext cx="1056216" cy="10795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0" name="Line 16"/>
          <p:cNvSpPr>
            <a:spLocks noChangeShapeType="1"/>
          </p:cNvSpPr>
          <p:nvPr/>
        </p:nvSpPr>
        <p:spPr bwMode="auto">
          <a:xfrm>
            <a:off x="6960692" y="3961819"/>
            <a:ext cx="0" cy="108108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1" name="Line 17"/>
          <p:cNvSpPr>
            <a:spLocks noChangeShapeType="1"/>
          </p:cNvSpPr>
          <p:nvPr/>
        </p:nvSpPr>
        <p:spPr bwMode="auto">
          <a:xfrm>
            <a:off x="6384959" y="3458583"/>
            <a:ext cx="0" cy="15843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Line 18"/>
          <p:cNvSpPr>
            <a:spLocks noChangeShapeType="1"/>
          </p:cNvSpPr>
          <p:nvPr/>
        </p:nvSpPr>
        <p:spPr bwMode="auto">
          <a:xfrm>
            <a:off x="7441176" y="3458583"/>
            <a:ext cx="0" cy="15843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Line 19"/>
          <p:cNvSpPr>
            <a:spLocks noChangeShapeType="1"/>
          </p:cNvSpPr>
          <p:nvPr/>
        </p:nvSpPr>
        <p:spPr bwMode="auto">
          <a:xfrm>
            <a:off x="5904477" y="3961819"/>
            <a:ext cx="201718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4" name="Line 20"/>
          <p:cNvSpPr>
            <a:spLocks noChangeShapeType="1"/>
          </p:cNvSpPr>
          <p:nvPr/>
        </p:nvSpPr>
        <p:spPr bwMode="auto">
          <a:xfrm>
            <a:off x="5904477" y="4322182"/>
            <a:ext cx="201718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5" name="Line 21"/>
          <p:cNvSpPr>
            <a:spLocks noChangeShapeType="1"/>
          </p:cNvSpPr>
          <p:nvPr/>
        </p:nvSpPr>
        <p:spPr bwMode="auto">
          <a:xfrm>
            <a:off x="5904477" y="4682544"/>
            <a:ext cx="201718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6" name="Freeform 22"/>
          <p:cNvSpPr>
            <a:spLocks/>
          </p:cNvSpPr>
          <p:nvPr/>
        </p:nvSpPr>
        <p:spPr bwMode="auto">
          <a:xfrm>
            <a:off x="8687892" y="3458583"/>
            <a:ext cx="2017184" cy="1584325"/>
          </a:xfrm>
          <a:custGeom>
            <a:avLst/>
            <a:gdLst>
              <a:gd name="T0" fmla="*/ 0 w 953"/>
              <a:gd name="T1" fmla="*/ 2147483647 h 998"/>
              <a:gd name="T2" fmla="*/ 0 w 953"/>
              <a:gd name="T3" fmla="*/ 2147483647 h 998"/>
              <a:gd name="T4" fmla="*/ 2147483647 w 953"/>
              <a:gd name="T5" fmla="*/ 0 h 998"/>
              <a:gd name="T6" fmla="*/ 2147483647 w 953"/>
              <a:gd name="T7" fmla="*/ 2147483647 h 998"/>
              <a:gd name="T8" fmla="*/ 2147483647 w 953"/>
              <a:gd name="T9" fmla="*/ 0 h 998"/>
              <a:gd name="T10" fmla="*/ 2147483647 w 953"/>
              <a:gd name="T11" fmla="*/ 2147483647 h 998"/>
              <a:gd name="T12" fmla="*/ 2147483647 w 953"/>
              <a:gd name="T13" fmla="*/ 2147483647 h 998"/>
              <a:gd name="T14" fmla="*/ 0 w 953"/>
              <a:gd name="T15" fmla="*/ 2147483647 h 998"/>
              <a:gd name="T16" fmla="*/ 0 60000 65536"/>
              <a:gd name="T17" fmla="*/ 0 60000 65536"/>
              <a:gd name="T18" fmla="*/ 0 60000 65536"/>
              <a:gd name="T19" fmla="*/ 0 60000 65536"/>
              <a:gd name="T20" fmla="*/ 0 60000 65536"/>
              <a:gd name="T21" fmla="*/ 0 60000 65536"/>
              <a:gd name="T22" fmla="*/ 0 60000 65536"/>
              <a:gd name="T23" fmla="*/ 0 60000 65536"/>
              <a:gd name="T24" fmla="*/ 0 w 953"/>
              <a:gd name="T25" fmla="*/ 0 h 998"/>
              <a:gd name="T26" fmla="*/ 953 w 953"/>
              <a:gd name="T27" fmla="*/ 998 h 9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53" h="998">
                <a:moveTo>
                  <a:pt x="0" y="998"/>
                </a:moveTo>
                <a:lnTo>
                  <a:pt x="0" y="317"/>
                </a:lnTo>
                <a:lnTo>
                  <a:pt x="227" y="0"/>
                </a:lnTo>
                <a:lnTo>
                  <a:pt x="499" y="317"/>
                </a:lnTo>
                <a:lnTo>
                  <a:pt x="726" y="0"/>
                </a:lnTo>
                <a:lnTo>
                  <a:pt x="953" y="317"/>
                </a:lnTo>
                <a:lnTo>
                  <a:pt x="953" y="998"/>
                </a:lnTo>
                <a:lnTo>
                  <a:pt x="0" y="998"/>
                </a:lnTo>
                <a:close/>
              </a:path>
            </a:pathLst>
          </a:custGeom>
          <a:solidFill>
            <a:schemeClr val="accent1"/>
          </a:solidFill>
          <a:ln w="9525">
            <a:solidFill>
              <a:schemeClr val="bg1"/>
            </a:solidFill>
            <a:round/>
            <a:headEnd/>
            <a:tailEnd/>
          </a:ln>
        </p:spPr>
        <p:txBody>
          <a:bodyPr/>
          <a:lstStyle/>
          <a:p>
            <a:endParaRPr lang="zh-CN" altLang="en-US"/>
          </a:p>
        </p:txBody>
      </p:sp>
      <p:sp>
        <p:nvSpPr>
          <p:cNvPr id="6168" name="Line 24"/>
          <p:cNvSpPr>
            <a:spLocks noChangeShapeType="1"/>
          </p:cNvSpPr>
          <p:nvPr/>
        </p:nvSpPr>
        <p:spPr bwMode="auto">
          <a:xfrm flipH="1">
            <a:off x="8687893" y="3961820"/>
            <a:ext cx="1056217" cy="5048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9" name="Line 25"/>
          <p:cNvSpPr>
            <a:spLocks noChangeShapeType="1"/>
          </p:cNvSpPr>
          <p:nvPr/>
        </p:nvSpPr>
        <p:spPr bwMode="auto">
          <a:xfrm>
            <a:off x="9744110" y="3961820"/>
            <a:ext cx="0" cy="5048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0" name="Line 26"/>
          <p:cNvSpPr>
            <a:spLocks noChangeShapeType="1"/>
          </p:cNvSpPr>
          <p:nvPr/>
        </p:nvSpPr>
        <p:spPr bwMode="auto">
          <a:xfrm>
            <a:off x="8687893" y="4466645"/>
            <a:ext cx="1056217" cy="576263"/>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1" name="Line 27"/>
          <p:cNvSpPr>
            <a:spLocks noChangeShapeType="1"/>
          </p:cNvSpPr>
          <p:nvPr/>
        </p:nvSpPr>
        <p:spPr bwMode="auto">
          <a:xfrm>
            <a:off x="9744110" y="3961820"/>
            <a:ext cx="960967" cy="5048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2" name="Line 28"/>
          <p:cNvSpPr>
            <a:spLocks noChangeShapeType="1"/>
          </p:cNvSpPr>
          <p:nvPr/>
        </p:nvSpPr>
        <p:spPr bwMode="auto">
          <a:xfrm flipH="1">
            <a:off x="9744110" y="4466645"/>
            <a:ext cx="960967" cy="576263"/>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3" name="Line 29"/>
          <p:cNvSpPr>
            <a:spLocks noChangeShapeType="1"/>
          </p:cNvSpPr>
          <p:nvPr/>
        </p:nvSpPr>
        <p:spPr bwMode="auto">
          <a:xfrm>
            <a:off x="8687893" y="4466644"/>
            <a:ext cx="105621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4" name="Line 30"/>
          <p:cNvSpPr>
            <a:spLocks noChangeShapeType="1"/>
          </p:cNvSpPr>
          <p:nvPr/>
        </p:nvSpPr>
        <p:spPr bwMode="auto">
          <a:xfrm>
            <a:off x="9744110" y="4466644"/>
            <a:ext cx="96096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5" name="Line 31"/>
          <p:cNvSpPr>
            <a:spLocks noChangeShapeType="1"/>
          </p:cNvSpPr>
          <p:nvPr/>
        </p:nvSpPr>
        <p:spPr bwMode="auto">
          <a:xfrm>
            <a:off x="9744110" y="3961819"/>
            <a:ext cx="96096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6" name="Line 32"/>
          <p:cNvSpPr>
            <a:spLocks noChangeShapeType="1"/>
          </p:cNvSpPr>
          <p:nvPr/>
        </p:nvSpPr>
        <p:spPr bwMode="auto">
          <a:xfrm>
            <a:off x="8687893" y="3961819"/>
            <a:ext cx="105621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7" name="Line 33"/>
          <p:cNvSpPr>
            <a:spLocks noChangeShapeType="1"/>
          </p:cNvSpPr>
          <p:nvPr/>
        </p:nvSpPr>
        <p:spPr bwMode="auto">
          <a:xfrm>
            <a:off x="9744110" y="4466645"/>
            <a:ext cx="0" cy="576263"/>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63206212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wipe(up)">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55"/>
                                        </p:tgtEl>
                                        <p:attrNameLst>
                                          <p:attrName>style.visibility</p:attrName>
                                        </p:attrNameLst>
                                      </p:cBhvr>
                                      <p:to>
                                        <p:strVal val="visible"/>
                                      </p:to>
                                    </p:set>
                                    <p:animEffect transition="in" filter="fade">
                                      <p:cBhvr>
                                        <p:cTn id="12" dur="500"/>
                                        <p:tgtEl>
                                          <p:spTgt spid="61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56"/>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grpId="0" nodeType="afterEffect">
                                  <p:stCondLst>
                                    <p:cond delay="0"/>
                                  </p:stCondLst>
                                  <p:childTnLst>
                                    <p:set>
                                      <p:cBhvr>
                                        <p:cTn id="19" dur="1" fill="hold">
                                          <p:stCondLst>
                                            <p:cond delay="0"/>
                                          </p:stCondLst>
                                        </p:cTn>
                                        <p:tgtEl>
                                          <p:spTgt spid="6159"/>
                                        </p:tgtEl>
                                        <p:attrNameLst>
                                          <p:attrName>style.visibility</p:attrName>
                                        </p:attrNameLst>
                                      </p:cBhvr>
                                      <p:to>
                                        <p:strVal val="visible"/>
                                      </p:to>
                                    </p:set>
                                    <p:animEffect transition="in" filter="wipe(up)">
                                      <p:cBhvr>
                                        <p:cTn id="20" dur="500"/>
                                        <p:tgtEl>
                                          <p:spTgt spid="615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57"/>
                                        </p:tgtEl>
                                        <p:attrNameLst>
                                          <p:attrName>style.visibility</p:attrName>
                                        </p:attrNameLst>
                                      </p:cBhvr>
                                      <p:to>
                                        <p:strVal val="visible"/>
                                      </p:to>
                                    </p:set>
                                  </p:childTnLst>
                                </p:cTn>
                              </p:par>
                            </p:childTnLst>
                          </p:cTn>
                        </p:par>
                        <p:par>
                          <p:cTn id="25" fill="hold" nodeType="afterGroup">
                            <p:stCondLst>
                              <p:cond delay="0"/>
                            </p:stCondLst>
                            <p:childTnLst>
                              <p:par>
                                <p:cTn id="26" presetID="22" presetClass="entr" presetSubtype="1" fill="hold" grpId="0" nodeType="afterEffect">
                                  <p:stCondLst>
                                    <p:cond delay="0"/>
                                  </p:stCondLst>
                                  <p:childTnLst>
                                    <p:set>
                                      <p:cBhvr>
                                        <p:cTn id="27" dur="1" fill="hold">
                                          <p:stCondLst>
                                            <p:cond delay="0"/>
                                          </p:stCondLst>
                                        </p:cTn>
                                        <p:tgtEl>
                                          <p:spTgt spid="6161"/>
                                        </p:tgtEl>
                                        <p:attrNameLst>
                                          <p:attrName>style.visibility</p:attrName>
                                        </p:attrNameLst>
                                      </p:cBhvr>
                                      <p:to>
                                        <p:strVal val="visible"/>
                                      </p:to>
                                    </p:set>
                                    <p:animEffect transition="in" filter="wipe(up)">
                                      <p:cBhvr>
                                        <p:cTn id="28" dur="500"/>
                                        <p:tgtEl>
                                          <p:spTgt spid="6161"/>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6162"/>
                                        </p:tgtEl>
                                        <p:attrNameLst>
                                          <p:attrName>style.visibility</p:attrName>
                                        </p:attrNameLst>
                                      </p:cBhvr>
                                      <p:to>
                                        <p:strVal val="visible"/>
                                      </p:to>
                                    </p:set>
                                    <p:animEffect transition="in" filter="wipe(up)">
                                      <p:cBhvr>
                                        <p:cTn id="31" dur="500"/>
                                        <p:tgtEl>
                                          <p:spTgt spid="616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6160"/>
                                        </p:tgtEl>
                                        <p:attrNameLst>
                                          <p:attrName>style.visibility</p:attrName>
                                        </p:attrNameLst>
                                      </p:cBhvr>
                                      <p:to>
                                        <p:strVal val="visible"/>
                                      </p:to>
                                    </p:set>
                                    <p:animEffect transition="in" filter="wipe(up)">
                                      <p:cBhvr>
                                        <p:cTn id="34" dur="500"/>
                                        <p:tgtEl>
                                          <p:spTgt spid="616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163"/>
                                        </p:tgtEl>
                                        <p:attrNameLst>
                                          <p:attrName>style.visibility</p:attrName>
                                        </p:attrNameLst>
                                      </p:cBhvr>
                                      <p:to>
                                        <p:strVal val="visible"/>
                                      </p:to>
                                    </p:set>
                                    <p:animEffect transition="in" filter="wipe(left)">
                                      <p:cBhvr>
                                        <p:cTn id="37" dur="500"/>
                                        <p:tgtEl>
                                          <p:spTgt spid="616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164"/>
                                        </p:tgtEl>
                                        <p:attrNameLst>
                                          <p:attrName>style.visibility</p:attrName>
                                        </p:attrNameLst>
                                      </p:cBhvr>
                                      <p:to>
                                        <p:strVal val="visible"/>
                                      </p:to>
                                    </p:set>
                                    <p:animEffect transition="in" filter="wipe(left)">
                                      <p:cBhvr>
                                        <p:cTn id="40" dur="500"/>
                                        <p:tgtEl>
                                          <p:spTgt spid="616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165"/>
                                        </p:tgtEl>
                                        <p:attrNameLst>
                                          <p:attrName>style.visibility</p:attrName>
                                        </p:attrNameLst>
                                      </p:cBhvr>
                                      <p:to>
                                        <p:strVal val="visible"/>
                                      </p:to>
                                    </p:set>
                                    <p:animEffect transition="in" filter="wipe(left)">
                                      <p:cBhvr>
                                        <p:cTn id="43" dur="500"/>
                                        <p:tgtEl>
                                          <p:spTgt spid="616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66"/>
                                        </p:tgtEl>
                                        <p:attrNameLst>
                                          <p:attrName>style.visibility</p:attrName>
                                        </p:attrNameLst>
                                      </p:cBhvr>
                                      <p:to>
                                        <p:strVal val="visible"/>
                                      </p:to>
                                    </p:set>
                                  </p:childTnLst>
                                </p:cTn>
                              </p:par>
                              <p:par>
                                <p:cTn id="48" presetID="22" presetClass="entr" presetSubtype="1" fill="hold" grpId="0" nodeType="withEffect">
                                  <p:stCondLst>
                                    <p:cond delay="0"/>
                                  </p:stCondLst>
                                  <p:childTnLst>
                                    <p:set>
                                      <p:cBhvr>
                                        <p:cTn id="49" dur="1" fill="hold">
                                          <p:stCondLst>
                                            <p:cond delay="0"/>
                                          </p:stCondLst>
                                        </p:cTn>
                                        <p:tgtEl>
                                          <p:spTgt spid="6169"/>
                                        </p:tgtEl>
                                        <p:attrNameLst>
                                          <p:attrName>style.visibility</p:attrName>
                                        </p:attrNameLst>
                                      </p:cBhvr>
                                      <p:to>
                                        <p:strVal val="visible"/>
                                      </p:to>
                                    </p:set>
                                    <p:animEffect transition="in" filter="wipe(up)">
                                      <p:cBhvr>
                                        <p:cTn id="50" dur="500"/>
                                        <p:tgtEl>
                                          <p:spTgt spid="6169"/>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6168"/>
                                        </p:tgtEl>
                                        <p:attrNameLst>
                                          <p:attrName>style.visibility</p:attrName>
                                        </p:attrNameLst>
                                      </p:cBhvr>
                                      <p:to>
                                        <p:strVal val="visible"/>
                                      </p:to>
                                    </p:set>
                                    <p:animEffect transition="in" filter="wipe(up)">
                                      <p:cBhvr>
                                        <p:cTn id="53" dur="500"/>
                                        <p:tgtEl>
                                          <p:spTgt spid="6168"/>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6171"/>
                                        </p:tgtEl>
                                        <p:attrNameLst>
                                          <p:attrName>style.visibility</p:attrName>
                                        </p:attrNameLst>
                                      </p:cBhvr>
                                      <p:to>
                                        <p:strVal val="visible"/>
                                      </p:to>
                                    </p:set>
                                    <p:animEffect transition="in" filter="wipe(up)">
                                      <p:cBhvr>
                                        <p:cTn id="56" dur="500"/>
                                        <p:tgtEl>
                                          <p:spTgt spid="6171"/>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6173"/>
                                        </p:tgtEl>
                                        <p:attrNameLst>
                                          <p:attrName>style.visibility</p:attrName>
                                        </p:attrNameLst>
                                      </p:cBhvr>
                                      <p:to>
                                        <p:strVal val="visible"/>
                                      </p:to>
                                    </p:set>
                                    <p:animEffect transition="in" filter="wipe(right)">
                                      <p:cBhvr>
                                        <p:cTn id="59" dur="500"/>
                                        <p:tgtEl>
                                          <p:spTgt spid="6173"/>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6176"/>
                                        </p:tgtEl>
                                        <p:attrNameLst>
                                          <p:attrName>style.visibility</p:attrName>
                                        </p:attrNameLst>
                                      </p:cBhvr>
                                      <p:to>
                                        <p:strVal val="visible"/>
                                      </p:to>
                                    </p:set>
                                    <p:animEffect transition="in" filter="wipe(right)">
                                      <p:cBhvr>
                                        <p:cTn id="62" dur="500"/>
                                        <p:tgtEl>
                                          <p:spTgt spid="6176"/>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6170"/>
                                        </p:tgtEl>
                                        <p:attrNameLst>
                                          <p:attrName>style.visibility</p:attrName>
                                        </p:attrNameLst>
                                      </p:cBhvr>
                                      <p:to>
                                        <p:strVal val="visible"/>
                                      </p:to>
                                    </p:set>
                                    <p:animEffect transition="in" filter="wipe(right)">
                                      <p:cBhvr>
                                        <p:cTn id="65" dur="500"/>
                                        <p:tgtEl>
                                          <p:spTgt spid="617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6175"/>
                                        </p:tgtEl>
                                        <p:attrNameLst>
                                          <p:attrName>style.visibility</p:attrName>
                                        </p:attrNameLst>
                                      </p:cBhvr>
                                      <p:to>
                                        <p:strVal val="visible"/>
                                      </p:to>
                                    </p:set>
                                    <p:animEffect transition="in" filter="wipe(left)">
                                      <p:cBhvr>
                                        <p:cTn id="68" dur="500"/>
                                        <p:tgtEl>
                                          <p:spTgt spid="617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174"/>
                                        </p:tgtEl>
                                        <p:attrNameLst>
                                          <p:attrName>style.visibility</p:attrName>
                                        </p:attrNameLst>
                                      </p:cBhvr>
                                      <p:to>
                                        <p:strVal val="visible"/>
                                      </p:to>
                                    </p:set>
                                    <p:animEffect transition="in" filter="wipe(left)">
                                      <p:cBhvr>
                                        <p:cTn id="71" dur="500"/>
                                        <p:tgtEl>
                                          <p:spTgt spid="617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6172"/>
                                        </p:tgtEl>
                                        <p:attrNameLst>
                                          <p:attrName>style.visibility</p:attrName>
                                        </p:attrNameLst>
                                      </p:cBhvr>
                                      <p:to>
                                        <p:strVal val="visible"/>
                                      </p:to>
                                    </p:set>
                                    <p:animEffect transition="in" filter="wipe(left)">
                                      <p:cBhvr>
                                        <p:cTn id="74" dur="500"/>
                                        <p:tgtEl>
                                          <p:spTgt spid="6172"/>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6177"/>
                                        </p:tgtEl>
                                        <p:attrNameLst>
                                          <p:attrName>style.visibility</p:attrName>
                                        </p:attrNameLst>
                                      </p:cBhvr>
                                      <p:to>
                                        <p:strVal val="visible"/>
                                      </p:to>
                                    </p:set>
                                    <p:animEffect transition="in" filter="wipe(up)">
                                      <p:cBhvr>
                                        <p:cTn id="77" dur="500"/>
                                        <p:tgtEl>
                                          <p:spTgt spid="6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6155" grpId="0" animBg="1"/>
      <p:bldP spid="6156" grpId="0" animBg="1"/>
      <p:bldP spid="6157" grpId="0" animBg="1"/>
      <p:bldP spid="6159" grpId="0" animBg="1"/>
      <p:bldP spid="6160" grpId="0" animBg="1"/>
      <p:bldP spid="6161" grpId="0" animBg="1"/>
      <p:bldP spid="6162" grpId="0" animBg="1"/>
      <p:bldP spid="6163" grpId="0" animBg="1"/>
      <p:bldP spid="6164" grpId="0" animBg="1"/>
      <p:bldP spid="6165" grpId="0" animBg="1"/>
      <p:bldP spid="6166" grpId="0" animBg="1"/>
      <p:bldP spid="6168" grpId="0" animBg="1"/>
      <p:bldP spid="6169" grpId="0" animBg="1"/>
      <p:bldP spid="6170" grpId="0" animBg="1"/>
      <p:bldP spid="6171" grpId="0" animBg="1"/>
      <p:bldP spid="6172" grpId="0" animBg="1"/>
      <p:bldP spid="6173" grpId="0" animBg="1"/>
      <p:bldP spid="6174" grpId="0" animBg="1"/>
      <p:bldP spid="6175" grpId="0" animBg="1"/>
      <p:bldP spid="6176" grpId="0" animBg="1"/>
      <p:bldP spid="617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09600" y="188913"/>
            <a:ext cx="10972800" cy="1371600"/>
          </a:xfrm>
        </p:spPr>
        <p:txBody>
          <a:bodyPr>
            <a:normAutofit/>
          </a:bodyPr>
          <a:lstStyle/>
          <a:p>
            <a:pPr lvl="1" eaLnBrk="1" hangingPunct="1">
              <a:spcBef>
                <a:spcPts val="3000"/>
              </a:spcBef>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本讲内容</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435" name="Rectangle 3"/>
          <p:cNvSpPr>
            <a:spLocks noGrp="1" noChangeArrowheads="1"/>
          </p:cNvSpPr>
          <p:nvPr>
            <p:ph type="body" idx="1"/>
          </p:nvPr>
        </p:nvSpPr>
        <p:spPr>
          <a:xfrm>
            <a:off x="767408" y="1628800"/>
            <a:ext cx="11150600" cy="4956175"/>
          </a:xfrm>
        </p:spPr>
        <p:txBody>
          <a:bodyPr>
            <a:normAutofit/>
          </a:bodyPr>
          <a:lstStyle/>
          <a:p>
            <a:pPr eaLnBrk="1" hangingPunct="1">
              <a:spcBef>
                <a:spcPct val="55000"/>
              </a:spcBef>
            </a:pPr>
            <a:r>
              <a:rPr lang="zh-CN" altLang="en-US" sz="2800" b="1" dirty="0">
                <a:solidFill>
                  <a:schemeClr val="bg2">
                    <a:lumMod val="50000"/>
                  </a:schemeClr>
                </a:solidFill>
              </a:rPr>
              <a:t>细化 </a:t>
            </a:r>
            <a:r>
              <a:rPr lang="en-US" altLang="zh-CN" sz="2800" b="1" dirty="0">
                <a:solidFill>
                  <a:schemeClr val="bg2">
                    <a:lumMod val="50000"/>
                  </a:schemeClr>
                </a:solidFill>
                <a:latin typeface="Comic Sans MS" pitchFamily="66" charset="0"/>
              </a:rPr>
              <a:t>Tessellation</a:t>
            </a:r>
          </a:p>
          <a:p>
            <a:pPr eaLnBrk="1" hangingPunct="1">
              <a:spcBef>
                <a:spcPct val="55000"/>
              </a:spcBef>
            </a:pPr>
            <a:r>
              <a:rPr lang="zh-CN" altLang="en-US" sz="2800" b="1" dirty="0">
                <a:solidFill>
                  <a:schemeClr val="bg2">
                    <a:lumMod val="50000"/>
                  </a:schemeClr>
                </a:solidFill>
              </a:rPr>
              <a:t>合并 </a:t>
            </a:r>
            <a:r>
              <a:rPr lang="en-US" altLang="zh-CN" sz="2800" b="1" dirty="0">
                <a:solidFill>
                  <a:schemeClr val="bg2">
                    <a:lumMod val="50000"/>
                  </a:schemeClr>
                </a:solidFill>
                <a:latin typeface="Comic Sans MS" pitchFamily="66" charset="0"/>
              </a:rPr>
              <a:t>Consolidation</a:t>
            </a:r>
          </a:p>
          <a:p>
            <a:pPr eaLnBrk="1" hangingPunct="1">
              <a:spcBef>
                <a:spcPct val="55000"/>
              </a:spcBef>
            </a:pPr>
            <a:r>
              <a:rPr lang="zh-CN" altLang="en-US" sz="2800" b="1" dirty="0">
                <a:solidFill>
                  <a:schemeClr val="bg2">
                    <a:lumMod val="50000"/>
                  </a:schemeClr>
                </a:solidFill>
              </a:rPr>
              <a:t>条带化 </a:t>
            </a:r>
            <a:r>
              <a:rPr lang="en-US" altLang="zh-CN" sz="2800" b="1" dirty="0" err="1">
                <a:solidFill>
                  <a:schemeClr val="bg2">
                    <a:lumMod val="50000"/>
                  </a:schemeClr>
                </a:solidFill>
                <a:latin typeface="Comic Sans MS" pitchFamily="66" charset="0"/>
              </a:rPr>
              <a:t>Stripification</a:t>
            </a:r>
            <a:endParaRPr lang="en-US" altLang="zh-CN" sz="2800" b="1" dirty="0">
              <a:solidFill>
                <a:schemeClr val="bg2">
                  <a:lumMod val="50000"/>
                </a:schemeClr>
              </a:solidFill>
              <a:latin typeface="Comic Sans MS" pitchFamily="66" charset="0"/>
            </a:endParaRPr>
          </a:p>
          <a:p>
            <a:pPr eaLnBrk="1" hangingPunct="1">
              <a:spcBef>
                <a:spcPct val="55000"/>
              </a:spcBef>
            </a:pPr>
            <a:r>
              <a:rPr lang="zh-CN" altLang="en-US" sz="2800" b="1" dirty="0" smtClean="0">
                <a:solidFill>
                  <a:schemeClr val="bg2">
                    <a:lumMod val="50000"/>
                  </a:schemeClr>
                </a:solidFill>
              </a:rPr>
              <a:t>简化 </a:t>
            </a:r>
            <a:r>
              <a:rPr lang="en-US" altLang="zh-CN" sz="2800" b="1" dirty="0" smtClean="0">
                <a:solidFill>
                  <a:schemeClr val="bg2">
                    <a:lumMod val="50000"/>
                  </a:schemeClr>
                </a:solidFill>
                <a:latin typeface="Comic Sans MS" pitchFamily="66" charset="0"/>
              </a:rPr>
              <a:t>Simplification</a:t>
            </a:r>
            <a:endParaRPr lang="en-US" altLang="zh-CN" sz="2800" b="1" dirty="0" smtClean="0">
              <a:solidFill>
                <a:schemeClr val="bg2">
                  <a:lumMod val="50000"/>
                </a:schemeClr>
              </a:solidFill>
            </a:endParaRPr>
          </a:p>
          <a:p>
            <a:pPr eaLnBrk="1" hangingPunct="1">
              <a:spcBef>
                <a:spcPct val="55000"/>
              </a:spcBef>
            </a:pPr>
            <a:r>
              <a:rPr lang="zh-CN" altLang="en-US" sz="2800" b="1" dirty="0" smtClean="0">
                <a:solidFill>
                  <a:schemeClr val="bg2">
                    <a:lumMod val="50000"/>
                  </a:schemeClr>
                </a:solidFill>
                <a:latin typeface="Comic Sans MS" pitchFamily="66" charset="0"/>
              </a:rPr>
              <a:t>细节层次模型 </a:t>
            </a:r>
            <a:r>
              <a:rPr lang="en-US" altLang="zh-CN" sz="2800" b="1" dirty="0" smtClean="0">
                <a:solidFill>
                  <a:schemeClr val="bg2">
                    <a:lumMod val="50000"/>
                  </a:schemeClr>
                </a:solidFill>
                <a:latin typeface="Comic Sans MS" pitchFamily="66" charset="0"/>
              </a:rPr>
              <a:t>LOD</a:t>
            </a:r>
            <a:endParaRPr lang="en-US" altLang="zh-CN" sz="2800" b="1" dirty="0">
              <a:solidFill>
                <a:schemeClr val="bg2">
                  <a:lumMod val="50000"/>
                </a:schemeClr>
              </a:solidFill>
              <a:latin typeface="Comic Sans MS" pitchFamily="66" charset="0"/>
            </a:endParaRPr>
          </a:p>
          <a:p>
            <a:pPr lvl="1" indent="0">
              <a:spcBef>
                <a:spcPts val="2400"/>
              </a:spcBef>
            </a:pP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a:p>
            <a:pPr lvl="1" indent="0">
              <a:spcBef>
                <a:spcPts val="2400"/>
              </a:spcBef>
            </a:pPr>
            <a:endParaRPr lang="en-US" altLang="zh-CN" sz="2800" b="1" dirty="0">
              <a:solidFill>
                <a:schemeClr val="bg2">
                  <a:lumMod val="50000"/>
                </a:schemeClr>
              </a:solidFill>
              <a:latin typeface="微软雅黑" panose="020B0503020204020204" pitchFamily="34" charset="-122"/>
              <a:ea typeface="微软雅黑" panose="020B0503020204020204" pitchFamily="34" charset="-122"/>
            </a:endParaRPr>
          </a:p>
          <a:p>
            <a:pPr marL="514350" lvl="2" indent="-514350">
              <a:spcBef>
                <a:spcPts val="2400"/>
              </a:spcBef>
              <a:buAutoNum type="arabicPlain" startAt="2"/>
            </a:pP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a:p>
            <a:pPr>
              <a:spcBef>
                <a:spcPts val="2400"/>
              </a:spcBef>
            </a:pPr>
            <a:endParaRPr lang="en-US" altLang="zh-CN" sz="2800" b="1" dirty="0" smtClean="0">
              <a:solidFill>
                <a:schemeClr val="bg2">
                  <a:lumMod val="50000"/>
                </a:schemeClr>
              </a:solidFill>
              <a:latin typeface="微软雅黑" panose="020B0503020204020204" pitchFamily="34" charset="-122"/>
              <a:ea typeface="微软雅黑" panose="020B0503020204020204" pitchFamily="34" charset="-122"/>
            </a:endParaRPr>
          </a:p>
          <a:p>
            <a:pPr>
              <a:spcBef>
                <a:spcPts val="2400"/>
              </a:spcBef>
            </a:pPr>
            <a:endParaRPr lang="zh-CN" altLang="en-US" sz="28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504846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435">
                                            <p:bg/>
                                          </p:spTgt>
                                        </p:tgtEl>
                                        <p:attrNameLst>
                                          <p:attrName>style.visibility</p:attrName>
                                        </p:attrNameLst>
                                      </p:cBhvr>
                                      <p:to>
                                        <p:strVal val="visible"/>
                                      </p:to>
                                    </p:set>
                                    <p:animEffect transition="in" filter="wipe(up)">
                                      <p:cBhvr>
                                        <p:cTn id="7" dur="500"/>
                                        <p:tgtEl>
                                          <p:spTgt spid="18435">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多边形细化算法</a:t>
            </a:r>
          </a:p>
        </p:txBody>
      </p:sp>
      <p:sp>
        <p:nvSpPr>
          <p:cNvPr id="29699" name="Rectangle 3"/>
          <p:cNvSpPr>
            <a:spLocks noGrp="1" noChangeArrowheads="1"/>
          </p:cNvSpPr>
          <p:nvPr>
            <p:ph type="body" idx="1"/>
          </p:nvPr>
        </p:nvSpPr>
        <p:spPr/>
        <p:txBody>
          <a:bodyPr>
            <a:normAutofit lnSpcReduction="10000"/>
          </a:bodyPr>
          <a:lstStyle/>
          <a:p>
            <a:pPr marL="717550" lvl="1" indent="-342900" eaLnBrk="1" hangingPunct="0">
              <a:lnSpc>
                <a:spcPct val="12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细化算法</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Step1 </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将三维多边形投影成二维图形</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面积测试：丢弃</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xyz</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三个坐标中的一个，使得投影多边形在该坐标平面上具有最大的投影面积，取该坐标平面为投影平面。</a:t>
            </a:r>
          </a:p>
          <a:p>
            <a:pPr marL="1801813" lvl="3" indent="-285750" eaLnBrk="1" hangingPunct="1">
              <a:buFont typeface="Wingdings" panose="05000000000000000000" pitchFamily="2" charset="2"/>
              <a:buChar char="n"/>
            </a:pP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将多边形投影到</a:t>
            </a:r>
            <a:r>
              <a:rPr lang="en-US" altLang="zh-CN" sz="2000" b="1" dirty="0" err="1" smtClean="0">
                <a:solidFill>
                  <a:schemeClr val="bg2">
                    <a:lumMod val="50000"/>
                  </a:schemeClr>
                </a:solidFill>
                <a:latin typeface="微软雅黑" panose="020B0503020204020204" pitchFamily="34" charset="-122"/>
                <a:ea typeface="微软雅黑" panose="020B0503020204020204" pitchFamily="34" charset="-122"/>
              </a:rPr>
              <a:t>xy</a:t>
            </a: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平面，</a:t>
            </a:r>
            <a:r>
              <a:rPr lang="en-US" altLang="zh-CN" sz="2000" b="1" dirty="0" err="1" smtClean="0">
                <a:solidFill>
                  <a:schemeClr val="bg2">
                    <a:lumMod val="50000"/>
                  </a:schemeClr>
                </a:solidFill>
                <a:latin typeface="微软雅黑" panose="020B0503020204020204" pitchFamily="34" charset="-122"/>
                <a:ea typeface="微软雅黑" panose="020B0503020204020204" pitchFamily="34" charset="-122"/>
              </a:rPr>
              <a:t>yz</a:t>
            </a: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平面和</a:t>
            </a:r>
            <a:r>
              <a:rPr lang="en-US" altLang="zh-CN" sz="2000" b="1" dirty="0" err="1" smtClean="0">
                <a:solidFill>
                  <a:schemeClr val="bg2">
                    <a:lumMod val="50000"/>
                  </a:schemeClr>
                </a:solidFill>
                <a:latin typeface="微软雅黑" panose="020B0503020204020204" pitchFamily="34" charset="-122"/>
                <a:ea typeface="微软雅黑" panose="020B0503020204020204" pitchFamily="34" charset="-122"/>
              </a:rPr>
              <a:t>zx</a:t>
            </a: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平面</a:t>
            </a:r>
          </a:p>
          <a:p>
            <a:pPr marL="1801813" lvl="3" indent="-285750" eaLnBrk="1" hangingPunct="1">
              <a:buFont typeface="Wingdings" panose="05000000000000000000" pitchFamily="2" charset="2"/>
              <a:buChar char="n"/>
            </a:pP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判断最大投影面积</a:t>
            </a:r>
          </a:p>
          <a:p>
            <a:pPr marL="1330325" lvl="1" indent="-342900" eaLnBrk="1" hangingPunct="1">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简单法向测试：通过丢弃多边形法向中绝对值最大的坐标来确定。</a:t>
            </a:r>
          </a:p>
          <a:p>
            <a:pPr marL="1801813" lvl="3" indent="-285750">
              <a:lnSpc>
                <a:spcPct val="150000"/>
              </a:lnSpc>
              <a:buFont typeface="Wingdings" panose="05000000000000000000" pitchFamily="2" charset="2"/>
              <a:buChar char="n"/>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例如多边形法向量为</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(3,5,-6)</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，由于</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-6</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具有最大量级，因此该丢弃</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z</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坐标</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即沿</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z</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轴投影到</a:t>
            </a:r>
            <a:r>
              <a:rPr lang="en-US" altLang="zh-CN" sz="2000" b="1" dirty="0" err="1">
                <a:solidFill>
                  <a:schemeClr val="bg2">
                    <a:lumMod val="50000"/>
                  </a:schemeClr>
                </a:solidFill>
                <a:latin typeface="微软雅黑" panose="020B0503020204020204" pitchFamily="34" charset="-122"/>
                <a:ea typeface="微软雅黑" panose="020B0503020204020204" pitchFamily="34" charset="-122"/>
              </a:rPr>
              <a:t>xy</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平面</a:t>
            </a:r>
          </a:p>
          <a:p>
            <a:pPr lvl="2" eaLnBrk="1" hangingPunct="1"/>
            <a:endParaRPr lang="zh-CN" altLang="en-US" sz="2000" dirty="0" smtClean="0">
              <a:latin typeface="Times New Roman" pitchFamily="18" charset="0"/>
            </a:endParaRPr>
          </a:p>
          <a:p>
            <a:pPr lvl="2" eaLnBrk="1" hangingPunct="1"/>
            <a:endParaRPr lang="zh-CN" altLang="en-US" dirty="0" smtClean="0"/>
          </a:p>
          <a:p>
            <a:pPr lvl="1" eaLnBrk="1" hangingPunct="1"/>
            <a:endParaRPr lang="zh-CN" altLang="en-US" dirty="0" smtClean="0"/>
          </a:p>
          <a:p>
            <a:pPr lvl="1" eaLnBrk="1" hangingPunct="1"/>
            <a:endParaRPr lang="zh-CN" altLang="en-US" dirty="0" smtClean="0"/>
          </a:p>
          <a:p>
            <a:pPr lvl="1" eaLnBrk="1" hangingPunct="1"/>
            <a:endParaRPr lang="zh-CN" altLang="en-US" dirty="0" smtClean="0"/>
          </a:p>
          <a:p>
            <a:pPr lvl="1" eaLnBrk="1" hangingPunct="1"/>
            <a:endParaRPr lang="en-US" altLang="zh-CN" dirty="0" smtClean="0"/>
          </a:p>
        </p:txBody>
      </p:sp>
    </p:spTree>
    <p:extLst>
      <p:ext uri="{BB962C8B-B14F-4D97-AF65-F5344CB8AC3E}">
        <p14:creationId xmlns:p14="http://schemas.microsoft.com/office/powerpoint/2010/main" val="9172315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fade">
                                      <p:cBhvr>
                                        <p:cTn id="7" dur="500"/>
                                        <p:tgtEl>
                                          <p:spTgt spid="25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699">
                                            <p:bg/>
                                          </p:spTgt>
                                        </p:tgtEl>
                                        <p:attrNameLst>
                                          <p:attrName>style.visibility</p:attrName>
                                        </p:attrNameLst>
                                      </p:cBhvr>
                                      <p:to>
                                        <p:strVal val="visible"/>
                                      </p:to>
                                    </p:set>
                                    <p:animEffect transition="in" filter="wipe(up)">
                                      <p:cBhvr>
                                        <p:cTn id="12" dur="500"/>
                                        <p:tgtEl>
                                          <p:spTgt spid="29699">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9699">
                                            <p:txEl>
                                              <p:pRg st="0" end="0"/>
                                            </p:txEl>
                                          </p:spTgt>
                                        </p:tgtEl>
                                        <p:attrNameLst>
                                          <p:attrName>style.visibility</p:attrName>
                                        </p:attrNameLst>
                                      </p:cBhvr>
                                      <p:to>
                                        <p:strVal val="visible"/>
                                      </p:to>
                                    </p:set>
                                    <p:animEffect transition="in" filter="wipe(up)">
                                      <p:cBhvr>
                                        <p:cTn id="17" dur="500"/>
                                        <p:tgtEl>
                                          <p:spTgt spid="2969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9699">
                                            <p:txEl>
                                              <p:pRg st="1" end="1"/>
                                            </p:txEl>
                                          </p:spTgt>
                                        </p:tgtEl>
                                        <p:attrNameLst>
                                          <p:attrName>style.visibility</p:attrName>
                                        </p:attrNameLst>
                                      </p:cBhvr>
                                      <p:to>
                                        <p:strVal val="visible"/>
                                      </p:to>
                                    </p:set>
                                    <p:animEffect transition="in" filter="wipe(up)">
                                      <p:cBhvr>
                                        <p:cTn id="22" dur="500"/>
                                        <p:tgtEl>
                                          <p:spTgt spid="2969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699">
                                            <p:txEl>
                                              <p:pRg st="2" end="2"/>
                                            </p:txEl>
                                          </p:spTgt>
                                        </p:tgtEl>
                                        <p:attrNameLst>
                                          <p:attrName>style.visibility</p:attrName>
                                        </p:attrNameLst>
                                      </p:cBhvr>
                                      <p:to>
                                        <p:strVal val="visible"/>
                                      </p:to>
                                    </p:set>
                                    <p:animEffect transition="in" filter="wipe(up)">
                                      <p:cBhvr>
                                        <p:cTn id="27" dur="500"/>
                                        <p:tgtEl>
                                          <p:spTgt spid="2969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699">
                                            <p:txEl>
                                              <p:pRg st="3" end="3"/>
                                            </p:txEl>
                                          </p:spTgt>
                                        </p:tgtEl>
                                        <p:attrNameLst>
                                          <p:attrName>style.visibility</p:attrName>
                                        </p:attrNameLst>
                                      </p:cBhvr>
                                      <p:to>
                                        <p:strVal val="visible"/>
                                      </p:to>
                                    </p:set>
                                    <p:animEffect transition="in" filter="wipe(up)">
                                      <p:cBhvr>
                                        <p:cTn id="32" dur="500"/>
                                        <p:tgtEl>
                                          <p:spTgt spid="2969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9699">
                                            <p:txEl>
                                              <p:pRg st="4" end="4"/>
                                            </p:txEl>
                                          </p:spTgt>
                                        </p:tgtEl>
                                        <p:attrNameLst>
                                          <p:attrName>style.visibility</p:attrName>
                                        </p:attrNameLst>
                                      </p:cBhvr>
                                      <p:to>
                                        <p:strVal val="visible"/>
                                      </p:to>
                                    </p:set>
                                    <p:animEffect transition="in" filter="wipe(up)">
                                      <p:cBhvr>
                                        <p:cTn id="37" dur="500"/>
                                        <p:tgtEl>
                                          <p:spTgt spid="2969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9699">
                                            <p:txEl>
                                              <p:pRg st="5" end="5"/>
                                            </p:txEl>
                                          </p:spTgt>
                                        </p:tgtEl>
                                        <p:attrNameLst>
                                          <p:attrName>style.visibility</p:attrName>
                                        </p:attrNameLst>
                                      </p:cBhvr>
                                      <p:to>
                                        <p:strVal val="visible"/>
                                      </p:to>
                                    </p:set>
                                    <p:animEffect transition="in" filter="wipe(up)">
                                      <p:cBhvr>
                                        <p:cTn id="42" dur="500"/>
                                        <p:tgtEl>
                                          <p:spTgt spid="2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9699"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767408" y="1648620"/>
            <a:ext cx="10515601" cy="4351338"/>
          </a:xfrm>
        </p:spPr>
        <p:txBody>
          <a:bodyPr/>
          <a:lstStyle/>
          <a:p>
            <a:pPr marL="717550" lvl="1" indent="-342900" hangingPunct="0">
              <a:lnSpc>
                <a:spcPct val="12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细化算法</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Step1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将三维多边形投影成二维图形</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投影自相交问题</a:t>
            </a:r>
          </a:p>
          <a:p>
            <a:pPr lvl="2" eaLnBrk="1" hangingPunct="1"/>
            <a:endParaRPr lang="zh-CN" altLang="en-US" sz="2000" dirty="0" smtClean="0"/>
          </a:p>
          <a:p>
            <a:pPr lvl="2" eaLnBrk="1" hangingPunct="1"/>
            <a:endParaRPr lang="zh-CN" altLang="en-US" sz="2000" dirty="0" smtClean="0"/>
          </a:p>
          <a:p>
            <a:pPr lvl="2" eaLnBrk="1" hangingPunct="1"/>
            <a:endParaRPr lang="zh-CN" altLang="en-US" dirty="0" smtClean="0"/>
          </a:p>
          <a:p>
            <a:pPr lvl="1" eaLnBrk="1" hangingPunct="1"/>
            <a:endParaRPr lang="zh-CN" altLang="en-US" dirty="0" smtClean="0"/>
          </a:p>
          <a:p>
            <a:pPr lvl="1" eaLnBrk="1" hangingPunct="1"/>
            <a:endParaRPr lang="zh-CN" altLang="en-US" dirty="0" smtClean="0"/>
          </a:p>
          <a:p>
            <a:pPr lvl="1" eaLnBrk="1" hangingPunct="1"/>
            <a:endParaRPr lang="zh-CN" altLang="en-US" dirty="0" smtClean="0"/>
          </a:p>
          <a:p>
            <a:pPr lvl="1" eaLnBrk="1" hangingPunct="1"/>
            <a:endParaRPr lang="en-US" altLang="zh-CN" dirty="0" smtClean="0"/>
          </a:p>
        </p:txBody>
      </p:sp>
      <p:sp>
        <p:nvSpPr>
          <p:cNvPr id="26628" name="Freeform 4"/>
          <p:cNvSpPr>
            <a:spLocks/>
          </p:cNvSpPr>
          <p:nvPr/>
        </p:nvSpPr>
        <p:spPr bwMode="auto">
          <a:xfrm>
            <a:off x="1151467" y="3608958"/>
            <a:ext cx="2688167" cy="935037"/>
          </a:xfrm>
          <a:custGeom>
            <a:avLst/>
            <a:gdLst>
              <a:gd name="T0" fmla="*/ 2147483647 w 1270"/>
              <a:gd name="T1" fmla="*/ 2147483647 h 589"/>
              <a:gd name="T2" fmla="*/ 0 w 1270"/>
              <a:gd name="T3" fmla="*/ 2147483647 h 589"/>
              <a:gd name="T4" fmla="*/ 2147483647 w 1270"/>
              <a:gd name="T5" fmla="*/ 2147483647 h 589"/>
              <a:gd name="T6" fmla="*/ 2147483647 w 1270"/>
              <a:gd name="T7" fmla="*/ 0 h 589"/>
              <a:gd name="T8" fmla="*/ 2147483647 w 1270"/>
              <a:gd name="T9" fmla="*/ 2147483647 h 589"/>
              <a:gd name="T10" fmla="*/ 0 60000 65536"/>
              <a:gd name="T11" fmla="*/ 0 60000 65536"/>
              <a:gd name="T12" fmla="*/ 0 60000 65536"/>
              <a:gd name="T13" fmla="*/ 0 60000 65536"/>
              <a:gd name="T14" fmla="*/ 0 60000 65536"/>
              <a:gd name="T15" fmla="*/ 0 w 1270"/>
              <a:gd name="T16" fmla="*/ 0 h 589"/>
              <a:gd name="T17" fmla="*/ 1270 w 1270"/>
              <a:gd name="T18" fmla="*/ 589 h 589"/>
            </a:gdLst>
            <a:ahLst/>
            <a:cxnLst>
              <a:cxn ang="T10">
                <a:pos x="T0" y="T1"/>
              </a:cxn>
              <a:cxn ang="T11">
                <a:pos x="T2" y="T3"/>
              </a:cxn>
              <a:cxn ang="T12">
                <a:pos x="T4" y="T5"/>
              </a:cxn>
              <a:cxn ang="T13">
                <a:pos x="T6" y="T7"/>
              </a:cxn>
              <a:cxn ang="T14">
                <a:pos x="T8" y="T9"/>
              </a:cxn>
            </a:cxnLst>
            <a:rect l="T15" t="T16" r="T17" b="T18"/>
            <a:pathLst>
              <a:path w="1270" h="589">
                <a:moveTo>
                  <a:pt x="363" y="589"/>
                </a:moveTo>
                <a:lnTo>
                  <a:pt x="0" y="181"/>
                </a:lnTo>
                <a:lnTo>
                  <a:pt x="1089" y="453"/>
                </a:lnTo>
                <a:lnTo>
                  <a:pt x="1270" y="0"/>
                </a:lnTo>
                <a:lnTo>
                  <a:pt x="363" y="589"/>
                </a:lnTo>
                <a:close/>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6629" name="Group 5"/>
          <p:cNvGrpSpPr>
            <a:grpSpLocks/>
          </p:cNvGrpSpPr>
          <p:nvPr/>
        </p:nvGrpSpPr>
        <p:grpSpPr bwMode="auto">
          <a:xfrm>
            <a:off x="4895851" y="3680395"/>
            <a:ext cx="2688167" cy="936625"/>
            <a:chOff x="2245" y="3475"/>
            <a:chExt cx="1270" cy="590"/>
          </a:xfrm>
        </p:grpSpPr>
        <p:sp>
          <p:nvSpPr>
            <p:cNvPr id="26635" name="Freeform 6"/>
            <p:cNvSpPr>
              <a:spLocks/>
            </p:cNvSpPr>
            <p:nvPr/>
          </p:nvSpPr>
          <p:spPr bwMode="auto">
            <a:xfrm>
              <a:off x="2245" y="3475"/>
              <a:ext cx="1270" cy="590"/>
            </a:xfrm>
            <a:custGeom>
              <a:avLst/>
              <a:gdLst>
                <a:gd name="T0" fmla="*/ 0 w 1270"/>
                <a:gd name="T1" fmla="*/ 182 h 590"/>
                <a:gd name="T2" fmla="*/ 362 w 1270"/>
                <a:gd name="T3" fmla="*/ 590 h 590"/>
                <a:gd name="T4" fmla="*/ 1270 w 1270"/>
                <a:gd name="T5" fmla="*/ 0 h 590"/>
                <a:gd name="T6" fmla="*/ 0 w 1270"/>
                <a:gd name="T7" fmla="*/ 182 h 590"/>
                <a:gd name="T8" fmla="*/ 0 60000 65536"/>
                <a:gd name="T9" fmla="*/ 0 60000 65536"/>
                <a:gd name="T10" fmla="*/ 0 60000 65536"/>
                <a:gd name="T11" fmla="*/ 0 60000 65536"/>
                <a:gd name="T12" fmla="*/ 0 w 1270"/>
                <a:gd name="T13" fmla="*/ 0 h 590"/>
                <a:gd name="T14" fmla="*/ 1270 w 1270"/>
                <a:gd name="T15" fmla="*/ 590 h 590"/>
              </a:gdLst>
              <a:ahLst/>
              <a:cxnLst>
                <a:cxn ang="T8">
                  <a:pos x="T0" y="T1"/>
                </a:cxn>
                <a:cxn ang="T9">
                  <a:pos x="T2" y="T3"/>
                </a:cxn>
                <a:cxn ang="T10">
                  <a:pos x="T4" y="T5"/>
                </a:cxn>
                <a:cxn ang="T11">
                  <a:pos x="T6" y="T7"/>
                </a:cxn>
              </a:cxnLst>
              <a:rect l="T12" t="T13" r="T14" b="T15"/>
              <a:pathLst>
                <a:path w="1270" h="590">
                  <a:moveTo>
                    <a:pt x="0" y="182"/>
                  </a:moveTo>
                  <a:lnTo>
                    <a:pt x="362" y="590"/>
                  </a:lnTo>
                  <a:lnTo>
                    <a:pt x="1270" y="0"/>
                  </a:lnTo>
                  <a:lnTo>
                    <a:pt x="0" y="182"/>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6" name="Freeform 7"/>
            <p:cNvSpPr>
              <a:spLocks/>
            </p:cNvSpPr>
            <p:nvPr/>
          </p:nvSpPr>
          <p:spPr bwMode="auto">
            <a:xfrm>
              <a:off x="2970" y="3475"/>
              <a:ext cx="545" cy="454"/>
            </a:xfrm>
            <a:custGeom>
              <a:avLst/>
              <a:gdLst>
                <a:gd name="T0" fmla="*/ 545 w 545"/>
                <a:gd name="T1" fmla="*/ 0 h 454"/>
                <a:gd name="T2" fmla="*/ 363 w 545"/>
                <a:gd name="T3" fmla="*/ 454 h 454"/>
                <a:gd name="T4" fmla="*/ 0 w 545"/>
                <a:gd name="T5" fmla="*/ 363 h 454"/>
                <a:gd name="T6" fmla="*/ 545 w 545"/>
                <a:gd name="T7" fmla="*/ 0 h 454"/>
                <a:gd name="T8" fmla="*/ 0 60000 65536"/>
                <a:gd name="T9" fmla="*/ 0 60000 65536"/>
                <a:gd name="T10" fmla="*/ 0 60000 65536"/>
                <a:gd name="T11" fmla="*/ 0 60000 65536"/>
                <a:gd name="T12" fmla="*/ 0 w 545"/>
                <a:gd name="T13" fmla="*/ 0 h 454"/>
                <a:gd name="T14" fmla="*/ 545 w 545"/>
                <a:gd name="T15" fmla="*/ 454 h 454"/>
              </a:gdLst>
              <a:ahLst/>
              <a:cxnLst>
                <a:cxn ang="T8">
                  <a:pos x="T0" y="T1"/>
                </a:cxn>
                <a:cxn ang="T9">
                  <a:pos x="T2" y="T3"/>
                </a:cxn>
                <a:cxn ang="T10">
                  <a:pos x="T4" y="T5"/>
                </a:cxn>
                <a:cxn ang="T11">
                  <a:pos x="T6" y="T7"/>
                </a:cxn>
              </a:cxnLst>
              <a:rect l="T12" t="T13" r="T14" b="T15"/>
              <a:pathLst>
                <a:path w="545" h="454">
                  <a:moveTo>
                    <a:pt x="545" y="0"/>
                  </a:moveTo>
                  <a:lnTo>
                    <a:pt x="363" y="454"/>
                  </a:lnTo>
                  <a:lnTo>
                    <a:pt x="0" y="363"/>
                  </a:lnTo>
                  <a:lnTo>
                    <a:pt x="545"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7" name="Line 8"/>
            <p:cNvSpPr>
              <a:spLocks noChangeShapeType="1"/>
            </p:cNvSpPr>
            <p:nvPr/>
          </p:nvSpPr>
          <p:spPr bwMode="auto">
            <a:xfrm>
              <a:off x="2245" y="3657"/>
              <a:ext cx="680" cy="159"/>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630" name="Group 9"/>
          <p:cNvGrpSpPr>
            <a:grpSpLocks/>
          </p:cNvGrpSpPr>
          <p:nvPr/>
        </p:nvGrpSpPr>
        <p:grpSpPr bwMode="auto">
          <a:xfrm>
            <a:off x="8591551" y="3501008"/>
            <a:ext cx="2688167" cy="935037"/>
            <a:chOff x="2812" y="346"/>
            <a:chExt cx="1270" cy="589"/>
          </a:xfrm>
        </p:grpSpPr>
        <p:sp>
          <p:nvSpPr>
            <p:cNvPr id="26632" name="Freeform 10"/>
            <p:cNvSpPr>
              <a:spLocks/>
            </p:cNvSpPr>
            <p:nvPr/>
          </p:nvSpPr>
          <p:spPr bwMode="auto">
            <a:xfrm>
              <a:off x="3175" y="346"/>
              <a:ext cx="907" cy="589"/>
            </a:xfrm>
            <a:custGeom>
              <a:avLst/>
              <a:gdLst>
                <a:gd name="T0" fmla="*/ 0 w 907"/>
                <a:gd name="T1" fmla="*/ 589 h 589"/>
                <a:gd name="T2" fmla="*/ 725 w 907"/>
                <a:gd name="T3" fmla="*/ 453 h 589"/>
                <a:gd name="T4" fmla="*/ 907 w 907"/>
                <a:gd name="T5" fmla="*/ 0 h 589"/>
                <a:gd name="T6" fmla="*/ 0 w 907"/>
                <a:gd name="T7" fmla="*/ 589 h 589"/>
                <a:gd name="T8" fmla="*/ 0 60000 65536"/>
                <a:gd name="T9" fmla="*/ 0 60000 65536"/>
                <a:gd name="T10" fmla="*/ 0 60000 65536"/>
                <a:gd name="T11" fmla="*/ 0 60000 65536"/>
                <a:gd name="T12" fmla="*/ 0 w 907"/>
                <a:gd name="T13" fmla="*/ 0 h 589"/>
                <a:gd name="T14" fmla="*/ 907 w 907"/>
                <a:gd name="T15" fmla="*/ 589 h 589"/>
              </a:gdLst>
              <a:ahLst/>
              <a:cxnLst>
                <a:cxn ang="T8">
                  <a:pos x="T0" y="T1"/>
                </a:cxn>
                <a:cxn ang="T9">
                  <a:pos x="T2" y="T3"/>
                </a:cxn>
                <a:cxn ang="T10">
                  <a:pos x="T4" y="T5"/>
                </a:cxn>
                <a:cxn ang="T11">
                  <a:pos x="T6" y="T7"/>
                </a:cxn>
              </a:cxnLst>
              <a:rect l="T12" t="T13" r="T14" b="T15"/>
              <a:pathLst>
                <a:path w="907" h="589">
                  <a:moveTo>
                    <a:pt x="0" y="589"/>
                  </a:moveTo>
                  <a:lnTo>
                    <a:pt x="725" y="453"/>
                  </a:lnTo>
                  <a:lnTo>
                    <a:pt x="907" y="0"/>
                  </a:lnTo>
                  <a:lnTo>
                    <a:pt x="0" y="589"/>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3" name="Freeform 11"/>
            <p:cNvSpPr>
              <a:spLocks/>
            </p:cNvSpPr>
            <p:nvPr/>
          </p:nvSpPr>
          <p:spPr bwMode="auto">
            <a:xfrm>
              <a:off x="2812" y="527"/>
              <a:ext cx="703" cy="408"/>
            </a:xfrm>
            <a:custGeom>
              <a:avLst/>
              <a:gdLst>
                <a:gd name="T0" fmla="*/ 363 w 703"/>
                <a:gd name="T1" fmla="*/ 408 h 408"/>
                <a:gd name="T2" fmla="*/ 0 w 703"/>
                <a:gd name="T3" fmla="*/ 0 h 408"/>
                <a:gd name="T4" fmla="*/ 703 w 703"/>
                <a:gd name="T5" fmla="*/ 182 h 408"/>
                <a:gd name="T6" fmla="*/ 363 w 703"/>
                <a:gd name="T7" fmla="*/ 408 h 408"/>
                <a:gd name="T8" fmla="*/ 0 60000 65536"/>
                <a:gd name="T9" fmla="*/ 0 60000 65536"/>
                <a:gd name="T10" fmla="*/ 0 60000 65536"/>
                <a:gd name="T11" fmla="*/ 0 60000 65536"/>
                <a:gd name="T12" fmla="*/ 0 w 703"/>
                <a:gd name="T13" fmla="*/ 0 h 408"/>
                <a:gd name="T14" fmla="*/ 703 w 703"/>
                <a:gd name="T15" fmla="*/ 408 h 408"/>
              </a:gdLst>
              <a:ahLst/>
              <a:cxnLst>
                <a:cxn ang="T8">
                  <a:pos x="T0" y="T1"/>
                </a:cxn>
                <a:cxn ang="T9">
                  <a:pos x="T2" y="T3"/>
                </a:cxn>
                <a:cxn ang="T10">
                  <a:pos x="T4" y="T5"/>
                </a:cxn>
                <a:cxn ang="T11">
                  <a:pos x="T6" y="T7"/>
                </a:cxn>
              </a:cxnLst>
              <a:rect l="T12" t="T13" r="T14" b="T15"/>
              <a:pathLst>
                <a:path w="703" h="408">
                  <a:moveTo>
                    <a:pt x="363" y="408"/>
                  </a:moveTo>
                  <a:lnTo>
                    <a:pt x="0" y="0"/>
                  </a:lnTo>
                  <a:lnTo>
                    <a:pt x="703" y="182"/>
                  </a:lnTo>
                  <a:lnTo>
                    <a:pt x="363" y="408"/>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4" name="Line 12"/>
            <p:cNvSpPr>
              <a:spLocks noChangeShapeType="1"/>
            </p:cNvSpPr>
            <p:nvPr/>
          </p:nvSpPr>
          <p:spPr bwMode="auto">
            <a:xfrm>
              <a:off x="3515" y="709"/>
              <a:ext cx="408" cy="9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631" name="Text Box 13"/>
          <p:cNvSpPr txBox="1">
            <a:spLocks noChangeArrowheads="1"/>
          </p:cNvSpPr>
          <p:nvPr/>
        </p:nvSpPr>
        <p:spPr bwMode="auto">
          <a:xfrm>
            <a:off x="767408" y="5341970"/>
            <a:ext cx="95524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marL="1801813" lvl="3" indent="-285750" defTabSz="914216" eaLnBrk="1" hangingPunct="1">
              <a:lnSpc>
                <a:spcPct val="150000"/>
              </a:lnSpc>
              <a:spcBef>
                <a:spcPts val="1000"/>
              </a:spcBef>
              <a:buFont typeface="Wingdings" panose="05000000000000000000" pitchFamily="2" charset="2"/>
              <a:buChar char="n"/>
            </a:pPr>
            <a:r>
              <a:rPr lang="zh-CN" altLang="en-US"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近视线</a:t>
            </a:r>
            <a:r>
              <a:rPr lang="en-US" altLang="zh-CN"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(Edge-on)</a:t>
            </a:r>
            <a:r>
              <a:rPr lang="zh-CN" altLang="en-US"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弯曲四边形</a:t>
            </a:r>
            <a:r>
              <a:rPr lang="en-US" altLang="zh-CN"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a:t>
            </a:r>
            <a:r>
              <a:rPr lang="zh-CN" altLang="en-US"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蝴蝶结状</a:t>
            </a:r>
            <a:r>
              <a:rPr lang="en-US" altLang="zh-CN"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a:t>
            </a:r>
            <a:r>
              <a:rPr lang="zh-CN" altLang="en-US"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向坐标平面投影会产生自相交</a:t>
            </a:r>
            <a:r>
              <a:rPr lang="en-US" altLang="zh-CN"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a:t>
            </a:r>
            <a:r>
              <a:rPr lang="zh-CN" altLang="en-US"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多边形的边穿过了多边形自身</a:t>
            </a:r>
            <a:r>
              <a:rPr lang="en-US" altLang="zh-CN" sz="2000" b="1" dirty="0">
                <a:solidFill>
                  <a:schemeClr val="bg2">
                    <a:lumMod val="50000"/>
                  </a:schemeClr>
                </a:solidFill>
                <a:latin typeface="微软雅黑" panose="020B0503020204020204" pitchFamily="34" charset="-122"/>
                <a:ea typeface="微软雅黑" panose="020B0503020204020204" pitchFamily="34" charset="-122"/>
                <a:cs typeface="Montserrat Hairline"/>
                <a:sym typeface="Montserrat Hairline"/>
              </a:rPr>
              <a:t>)</a:t>
            </a:r>
          </a:p>
        </p:txBody>
      </p:sp>
      <p:sp>
        <p:nvSpPr>
          <p:cNvPr id="15"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多边形细化算法</a:t>
            </a:r>
          </a:p>
        </p:txBody>
      </p:sp>
    </p:spTree>
    <p:extLst>
      <p:ext uri="{BB962C8B-B14F-4D97-AF65-F5344CB8AC3E}">
        <p14:creationId xmlns:p14="http://schemas.microsoft.com/office/powerpoint/2010/main" val="217383822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sz="half" idx="1"/>
          </p:nvPr>
        </p:nvSpPr>
        <p:spPr>
          <a:xfrm>
            <a:off x="551384" y="1628800"/>
            <a:ext cx="9895416" cy="4114800"/>
          </a:xfrm>
        </p:spPr>
        <p:txBody>
          <a:bodyPr>
            <a:normAutofit/>
          </a:bodyPr>
          <a:lstStyle/>
          <a:p>
            <a:pPr marL="717550" lvl="1" indent="-342900" eaLnBrk="1" hangingPunct="0">
              <a:lnSpc>
                <a:spcPct val="12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细化算法</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Step1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将三维多边形投影成二维图形</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50000"/>
              </a:lnSpc>
              <a:spcBef>
                <a:spcPts val="1800"/>
              </a:spcBef>
              <a:buFont typeface="Wingdings" panose="05000000000000000000" pitchFamily="2" charset="2"/>
              <a:buChar char="l"/>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Average </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Plane</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法向测试：为避免自交等问题，可把多边形投影到自身的平均平面</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上</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用</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Newell</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公式计算平均平面法向</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x,y,z</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p>
          <a:p>
            <a:pPr lvl="2" eaLnBrk="1" hangingPunct="1"/>
            <a:endParaRPr lang="en-US" altLang="zh-CN" sz="1800" dirty="0" smtClean="0"/>
          </a:p>
          <a:p>
            <a:pPr lvl="2" eaLnBrk="1" hangingPunct="1"/>
            <a:endParaRPr lang="en-US" altLang="zh-CN" sz="1800" dirty="0" smtClean="0"/>
          </a:p>
          <a:p>
            <a:pPr lvl="3" eaLnBrk="1" hangingPunct="1"/>
            <a:endParaRPr lang="en-US" altLang="zh-CN" sz="1800" dirty="0" smtClean="0"/>
          </a:p>
          <a:p>
            <a:pPr marL="1339850" lvl="3" indent="0" eaLnBrk="1" hangingPunct="1">
              <a:lnSpc>
                <a:spcPct val="160000"/>
              </a:lnSpc>
            </a:pPr>
            <a:r>
              <a:rPr lang="zh-CN" altLang="en-US" sz="2000" b="1" dirty="0" smtClean="0">
                <a:solidFill>
                  <a:schemeClr val="bg2">
                    <a:lumMod val="50000"/>
                  </a:schemeClr>
                </a:solidFill>
              </a:rPr>
              <a:t>其中</a:t>
            </a:r>
            <a:r>
              <a:rPr lang="en-US" altLang="zh-CN" sz="2000" b="1" dirty="0" err="1" smtClean="0">
                <a:solidFill>
                  <a:schemeClr val="bg2">
                    <a:lumMod val="50000"/>
                  </a:schemeClr>
                </a:solidFill>
                <a:latin typeface="Times New Roman" pitchFamily="18" charset="0"/>
              </a:rPr>
              <a:t>S</a:t>
            </a:r>
            <a:r>
              <a:rPr lang="en-US" altLang="zh-CN" sz="2000" b="1" i="1" baseline="-25000" dirty="0" err="1" smtClean="0">
                <a:solidFill>
                  <a:schemeClr val="bg2">
                    <a:lumMod val="50000"/>
                  </a:schemeClr>
                </a:solidFill>
                <a:latin typeface="Times New Roman" pitchFamily="18" charset="0"/>
              </a:rPr>
              <a:t>yz</a:t>
            </a:r>
            <a:r>
              <a:rPr lang="zh-CN" altLang="en-US" sz="2000" b="1" dirty="0" smtClean="0">
                <a:solidFill>
                  <a:schemeClr val="bg2">
                    <a:lumMod val="50000"/>
                  </a:schemeClr>
                </a:solidFill>
                <a:latin typeface="Times New Roman" pitchFamily="18" charset="0"/>
              </a:rPr>
              <a:t>是多边形在</a:t>
            </a:r>
            <a:r>
              <a:rPr lang="en-US" altLang="zh-CN" sz="2000" b="1" i="1" dirty="0" err="1" smtClean="0">
                <a:solidFill>
                  <a:schemeClr val="bg2">
                    <a:lumMod val="50000"/>
                  </a:schemeClr>
                </a:solidFill>
                <a:latin typeface="Times New Roman" pitchFamily="18" charset="0"/>
              </a:rPr>
              <a:t>yz</a:t>
            </a:r>
            <a:r>
              <a:rPr lang="zh-CN" altLang="en-US" sz="2000" b="1" dirty="0" smtClean="0">
                <a:solidFill>
                  <a:schemeClr val="bg2">
                    <a:lumMod val="50000"/>
                  </a:schemeClr>
                </a:solidFill>
                <a:latin typeface="Times New Roman" pitchFamily="18" charset="0"/>
              </a:rPr>
              <a:t>面上的投影面积， </a:t>
            </a:r>
            <a:r>
              <a:rPr lang="en-US" altLang="zh-CN" sz="2000" b="1" dirty="0" err="1" smtClean="0">
                <a:solidFill>
                  <a:schemeClr val="bg2">
                    <a:lumMod val="50000"/>
                  </a:schemeClr>
                </a:solidFill>
                <a:latin typeface="Times New Roman" pitchFamily="18" charset="0"/>
              </a:rPr>
              <a:t>S</a:t>
            </a:r>
            <a:r>
              <a:rPr lang="en-US" altLang="zh-CN" sz="2000" b="1" i="1" baseline="-25000" dirty="0" err="1" smtClean="0">
                <a:solidFill>
                  <a:schemeClr val="bg2">
                    <a:lumMod val="50000"/>
                  </a:schemeClr>
                </a:solidFill>
                <a:latin typeface="Times New Roman" pitchFamily="18" charset="0"/>
              </a:rPr>
              <a:t>xz</a:t>
            </a:r>
            <a:r>
              <a:rPr lang="zh-CN" altLang="en-US" sz="2000" b="1" dirty="0" smtClean="0">
                <a:solidFill>
                  <a:schemeClr val="bg2">
                    <a:lumMod val="50000"/>
                  </a:schemeClr>
                </a:solidFill>
                <a:latin typeface="Times New Roman" pitchFamily="18" charset="0"/>
              </a:rPr>
              <a:t>是多边形在</a:t>
            </a:r>
            <a:r>
              <a:rPr lang="en-US" altLang="zh-CN" sz="2000" b="1" i="1" dirty="0" err="1" smtClean="0">
                <a:solidFill>
                  <a:schemeClr val="bg2">
                    <a:lumMod val="50000"/>
                  </a:schemeClr>
                </a:solidFill>
                <a:latin typeface="Times New Roman" pitchFamily="18" charset="0"/>
              </a:rPr>
              <a:t>xz</a:t>
            </a:r>
            <a:r>
              <a:rPr lang="zh-CN" altLang="en-US" sz="2000" b="1" dirty="0" smtClean="0">
                <a:solidFill>
                  <a:schemeClr val="bg2">
                    <a:lumMod val="50000"/>
                  </a:schemeClr>
                </a:solidFill>
                <a:latin typeface="Times New Roman" pitchFamily="18" charset="0"/>
              </a:rPr>
              <a:t>面上的投影面积， </a:t>
            </a:r>
            <a:r>
              <a:rPr lang="en-US" altLang="zh-CN" sz="2000" b="1" dirty="0" err="1" smtClean="0">
                <a:solidFill>
                  <a:schemeClr val="bg2">
                    <a:lumMod val="50000"/>
                  </a:schemeClr>
                </a:solidFill>
                <a:latin typeface="Times New Roman" pitchFamily="18" charset="0"/>
              </a:rPr>
              <a:t>S</a:t>
            </a:r>
            <a:r>
              <a:rPr lang="en-US" altLang="zh-CN" sz="2000" b="1" i="1" baseline="-25000" dirty="0" err="1" smtClean="0">
                <a:solidFill>
                  <a:schemeClr val="bg2">
                    <a:lumMod val="50000"/>
                  </a:schemeClr>
                </a:solidFill>
                <a:latin typeface="Times New Roman" pitchFamily="18" charset="0"/>
              </a:rPr>
              <a:t>xy</a:t>
            </a:r>
            <a:r>
              <a:rPr lang="zh-CN" altLang="en-US" sz="2000" b="1" dirty="0" smtClean="0">
                <a:solidFill>
                  <a:schemeClr val="bg2">
                    <a:lumMod val="50000"/>
                  </a:schemeClr>
                </a:solidFill>
                <a:latin typeface="Times New Roman" pitchFamily="18" charset="0"/>
              </a:rPr>
              <a:t>是多边形在</a:t>
            </a:r>
            <a:r>
              <a:rPr lang="en-US" altLang="zh-CN" sz="2000" b="1" i="1" dirty="0" err="1" smtClean="0">
                <a:solidFill>
                  <a:schemeClr val="bg2">
                    <a:lumMod val="50000"/>
                  </a:schemeClr>
                </a:solidFill>
                <a:latin typeface="Times New Roman" pitchFamily="18" charset="0"/>
              </a:rPr>
              <a:t>xy</a:t>
            </a:r>
            <a:r>
              <a:rPr lang="zh-CN" altLang="en-US" sz="2000" b="1" dirty="0" smtClean="0">
                <a:solidFill>
                  <a:schemeClr val="bg2">
                    <a:lumMod val="50000"/>
                  </a:schemeClr>
                </a:solidFill>
                <a:latin typeface="Times New Roman" pitchFamily="18" charset="0"/>
              </a:rPr>
              <a:t>面上的投影面积</a:t>
            </a:r>
          </a:p>
          <a:p>
            <a:pPr lvl="1" eaLnBrk="1" hangingPunct="1"/>
            <a:endParaRPr lang="zh-CN" altLang="en-US" sz="24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graphicFrame>
        <p:nvGraphicFramePr>
          <p:cNvPr id="51214" name="Object 14"/>
          <p:cNvGraphicFramePr>
            <a:graphicFrameLocks noGrp="1" noChangeAspect="1"/>
          </p:cNvGraphicFramePr>
          <p:nvPr>
            <p:ph sz="half" idx="2"/>
            <p:extLst>
              <p:ext uri="{D42A27DB-BD31-4B8C-83A1-F6EECF244321}">
                <p14:modId xmlns:p14="http://schemas.microsoft.com/office/powerpoint/2010/main" val="3969157420"/>
              </p:ext>
            </p:extLst>
          </p:nvPr>
        </p:nvGraphicFramePr>
        <p:xfrm>
          <a:off x="2999656" y="3717032"/>
          <a:ext cx="4610100" cy="552450"/>
        </p:xfrm>
        <a:graphic>
          <a:graphicData uri="http://schemas.openxmlformats.org/presentationml/2006/ole">
            <mc:AlternateContent xmlns:mc="http://schemas.openxmlformats.org/markup-compatibility/2006">
              <mc:Choice xmlns:v="urn:schemas-microsoft-com:vml" Requires="v">
                <p:oleObj spid="_x0000_s15400" name="Equation" r:id="rId3" imgW="1511300" imgH="241300" progId="Equation.DSMT4">
                  <p:embed/>
                </p:oleObj>
              </mc:Choice>
              <mc:Fallback>
                <p:oleObj name="Equation" r:id="rId3" imgW="1511300" imgH="2413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6" y="3717032"/>
                        <a:ext cx="461010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多边形细化算法</a:t>
            </a:r>
          </a:p>
        </p:txBody>
      </p:sp>
    </p:spTree>
    <p:extLst>
      <p:ext uri="{BB962C8B-B14F-4D97-AF65-F5344CB8AC3E}">
        <p14:creationId xmlns:p14="http://schemas.microsoft.com/office/powerpoint/2010/main" val="10235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203">
                                            <p:bg/>
                                          </p:spTgt>
                                        </p:tgtEl>
                                        <p:attrNameLst>
                                          <p:attrName>style.visibility</p:attrName>
                                        </p:attrNameLst>
                                      </p:cBhvr>
                                      <p:to>
                                        <p:strVal val="visible"/>
                                      </p:to>
                                    </p:set>
                                    <p:animEffect transition="in" filter="wipe(up)">
                                      <p:cBhvr>
                                        <p:cTn id="7" dur="500"/>
                                        <p:tgtEl>
                                          <p:spTgt spid="51203">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14"/>
                                        </p:tgtEl>
                                        <p:attrNameLst>
                                          <p:attrName>style.visibility</p:attrName>
                                        </p:attrNameLst>
                                      </p:cBhvr>
                                      <p:to>
                                        <p:strVal val="visible"/>
                                      </p:to>
                                    </p:set>
                                    <p:animEffect transition="in" filter="fade">
                                      <p:cBhvr>
                                        <p:cTn id="10" dur="500"/>
                                        <p:tgtEl>
                                          <p:spTgt spid="512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1203">
                                            <p:txEl>
                                              <p:pRg st="5" end="5"/>
                                            </p:txEl>
                                          </p:spTgt>
                                        </p:tgtEl>
                                        <p:attrNameLst>
                                          <p:attrName>style.visibility</p:attrName>
                                        </p:attrNameLst>
                                      </p:cBhvr>
                                      <p:to>
                                        <p:strVal val="visible"/>
                                      </p:to>
                                    </p:set>
                                    <p:animEffect transition="in" filter="wipe(up)">
                                      <p:cBhvr>
                                        <p:cTn id="15" dur="500"/>
                                        <p:tgtEl>
                                          <p:spTgt spid="5120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多边形细化算法</a:t>
            </a:r>
          </a:p>
        </p:txBody>
      </p:sp>
      <p:sp>
        <p:nvSpPr>
          <p:cNvPr id="28675" name="Rectangle 3"/>
          <p:cNvSpPr>
            <a:spLocks noGrp="1" noChangeArrowheads="1"/>
          </p:cNvSpPr>
          <p:nvPr>
            <p:ph type="body" sz="half" idx="1"/>
          </p:nvPr>
        </p:nvSpPr>
        <p:spPr>
          <a:xfrm>
            <a:off x="767408" y="1627180"/>
            <a:ext cx="10130367" cy="4114800"/>
          </a:xfrm>
        </p:spPr>
        <p:txBody>
          <a:bodyPr/>
          <a:lstStyle/>
          <a:p>
            <a:pPr marL="717550" lvl="1" indent="-342900" hangingPunct="0">
              <a:lnSpc>
                <a:spcPct val="12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细化算法</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Step2 </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三角形细化</a:t>
            </a: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hangingPunct="0">
              <a:lnSpc>
                <a:spcPct val="150000"/>
              </a:lnSpc>
              <a:spcBef>
                <a:spcPts val="1800"/>
              </a:spcBef>
              <a:buFont typeface="Wingdings" panose="05000000000000000000" pitchFamily="2" charset="2"/>
              <a:buChar char="l"/>
              <a:defRPr/>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基本方法：检查多边形中任意两顶点间的线段，如果不与多边形边相交、不重叠，那么将多边形分割成两部分，采用相同方法对新生成的多边形继续分割。算法复杂度</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O(n</a:t>
            </a:r>
            <a:r>
              <a:rPr lang="en-US" altLang="zh-CN" sz="2200" b="1" baseline="30000" dirty="0">
                <a:solidFill>
                  <a:schemeClr val="bg2">
                    <a:lumMod val="50000"/>
                  </a:schemeClr>
                </a:solidFill>
                <a:latin typeface="微软雅黑" panose="020B0503020204020204" pitchFamily="34" charset="-122"/>
                <a:ea typeface="微软雅黑" panose="020B0503020204020204" pitchFamily="34" charset="-122"/>
              </a:rPr>
              <a:t>3</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p>
          <a:p>
            <a:pPr lvl="2" eaLnBrk="1" hangingPunct="1"/>
            <a:endParaRPr lang="en-US" altLang="zh-CN" sz="2000" dirty="0" smtClean="0">
              <a:latin typeface="Times New Roman" pitchFamily="18" charset="0"/>
            </a:endParaRPr>
          </a:p>
          <a:p>
            <a:pPr lvl="2" eaLnBrk="1" hangingPunct="1"/>
            <a:endParaRPr lang="en-US" altLang="zh-CN" sz="2000" dirty="0" smtClean="0">
              <a:latin typeface="Times New Roman" pitchFamily="18" charset="0"/>
            </a:endParaRPr>
          </a:p>
          <a:p>
            <a:pPr lvl="1" eaLnBrk="1" hangingPunct="1"/>
            <a:endParaRPr lang="en-US" altLang="zh-CN" sz="2400" dirty="0" smtClean="0"/>
          </a:p>
          <a:p>
            <a:pPr lvl="1" eaLnBrk="1" hangingPunct="1"/>
            <a:endParaRPr lang="en-US" altLang="zh-CN" sz="2400" dirty="0" smtClean="0"/>
          </a:p>
          <a:p>
            <a:pPr lvl="1" eaLnBrk="1" hangingPunct="1"/>
            <a:endParaRPr lang="en-US" altLang="zh-CN" sz="2400" dirty="0" smtClean="0"/>
          </a:p>
        </p:txBody>
      </p:sp>
      <p:sp>
        <p:nvSpPr>
          <p:cNvPr id="28676" name="Freeform 6"/>
          <p:cNvSpPr>
            <a:spLocks/>
          </p:cNvSpPr>
          <p:nvPr/>
        </p:nvSpPr>
        <p:spPr bwMode="auto">
          <a:xfrm>
            <a:off x="3863149" y="4558130"/>
            <a:ext cx="2641600" cy="1549400"/>
          </a:xfrm>
          <a:custGeom>
            <a:avLst/>
            <a:gdLst>
              <a:gd name="T0" fmla="*/ 2147483647 w 1248"/>
              <a:gd name="T1" fmla="*/ 0 h 976"/>
              <a:gd name="T2" fmla="*/ 0 w 1248"/>
              <a:gd name="T3" fmla="*/ 2147483647 h 976"/>
              <a:gd name="T4" fmla="*/ 2147483647 w 1248"/>
              <a:gd name="T5" fmla="*/ 2147483647 h 976"/>
              <a:gd name="T6" fmla="*/ 2147483647 w 1248"/>
              <a:gd name="T7" fmla="*/ 2147483647 h 976"/>
              <a:gd name="T8" fmla="*/ 2147483647 w 1248"/>
              <a:gd name="T9" fmla="*/ 2147483647 h 976"/>
              <a:gd name="T10" fmla="*/ 2147483647 w 1248"/>
              <a:gd name="T11" fmla="*/ 0 h 976"/>
              <a:gd name="T12" fmla="*/ 0 60000 65536"/>
              <a:gd name="T13" fmla="*/ 0 60000 65536"/>
              <a:gd name="T14" fmla="*/ 0 60000 65536"/>
              <a:gd name="T15" fmla="*/ 0 60000 65536"/>
              <a:gd name="T16" fmla="*/ 0 60000 65536"/>
              <a:gd name="T17" fmla="*/ 0 60000 65536"/>
              <a:gd name="T18" fmla="*/ 0 w 1248"/>
              <a:gd name="T19" fmla="*/ 0 h 976"/>
              <a:gd name="T20" fmla="*/ 1248 w 1248"/>
              <a:gd name="T21" fmla="*/ 976 h 976"/>
            </a:gdLst>
            <a:ahLst/>
            <a:cxnLst>
              <a:cxn ang="T12">
                <a:pos x="T0" y="T1"/>
              </a:cxn>
              <a:cxn ang="T13">
                <a:pos x="T2" y="T3"/>
              </a:cxn>
              <a:cxn ang="T14">
                <a:pos x="T4" y="T5"/>
              </a:cxn>
              <a:cxn ang="T15">
                <a:pos x="T6" y="T7"/>
              </a:cxn>
              <a:cxn ang="T16">
                <a:pos x="T8" y="T9"/>
              </a:cxn>
              <a:cxn ang="T17">
                <a:pos x="T10" y="T11"/>
              </a:cxn>
            </a:cxnLst>
            <a:rect l="T18" t="T19" r="T20" b="T21"/>
            <a:pathLst>
              <a:path w="1248" h="976">
                <a:moveTo>
                  <a:pt x="477" y="0"/>
                </a:moveTo>
                <a:lnTo>
                  <a:pt x="0" y="454"/>
                </a:lnTo>
                <a:lnTo>
                  <a:pt x="341" y="976"/>
                </a:lnTo>
                <a:lnTo>
                  <a:pt x="1044" y="817"/>
                </a:lnTo>
                <a:lnTo>
                  <a:pt x="1248" y="250"/>
                </a:lnTo>
                <a:lnTo>
                  <a:pt x="477" y="0"/>
                </a:lnTo>
                <a:close/>
              </a:path>
            </a:pathLst>
          </a:custGeom>
          <a:solidFill>
            <a:schemeClr val="accent1"/>
          </a:solidFill>
          <a:ln w="9525">
            <a:solidFill>
              <a:schemeClr val="bg1"/>
            </a:solidFill>
            <a:round/>
            <a:headEnd/>
            <a:tailEnd/>
          </a:ln>
        </p:spPr>
        <p:txBody>
          <a:bodyPr/>
          <a:lstStyle/>
          <a:p>
            <a:endParaRPr lang="zh-CN" altLang="en-US"/>
          </a:p>
        </p:txBody>
      </p:sp>
      <p:sp>
        <p:nvSpPr>
          <p:cNvPr id="55303" name="Line 7"/>
          <p:cNvSpPr>
            <a:spLocks noChangeShapeType="1"/>
          </p:cNvSpPr>
          <p:nvPr/>
        </p:nvSpPr>
        <p:spPr bwMode="auto">
          <a:xfrm flipH="1">
            <a:off x="4631498" y="4558130"/>
            <a:ext cx="239184" cy="154940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4" name="Line 8"/>
          <p:cNvSpPr>
            <a:spLocks noChangeShapeType="1"/>
          </p:cNvSpPr>
          <p:nvPr/>
        </p:nvSpPr>
        <p:spPr bwMode="auto">
          <a:xfrm>
            <a:off x="4870683" y="4558130"/>
            <a:ext cx="1200149" cy="1296988"/>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79" name="Text Box 10"/>
          <p:cNvSpPr txBox="1">
            <a:spLocks noChangeArrowheads="1"/>
          </p:cNvSpPr>
          <p:nvPr/>
        </p:nvSpPr>
        <p:spPr bwMode="auto">
          <a:xfrm>
            <a:off x="4582816" y="4234280"/>
            <a:ext cx="71966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1600">
                <a:latin typeface="Times New Roman" pitchFamily="18" charset="0"/>
              </a:rPr>
              <a:t>V</a:t>
            </a:r>
            <a:r>
              <a:rPr lang="en-US" altLang="zh-CN" sz="1600" baseline="-25000">
                <a:latin typeface="Times New Roman" pitchFamily="18" charset="0"/>
              </a:rPr>
              <a:t>0</a:t>
            </a:r>
          </a:p>
        </p:txBody>
      </p:sp>
      <p:sp>
        <p:nvSpPr>
          <p:cNvPr id="28680" name="Text Box 11"/>
          <p:cNvSpPr txBox="1">
            <a:spLocks noChangeArrowheads="1"/>
          </p:cNvSpPr>
          <p:nvPr/>
        </p:nvSpPr>
        <p:spPr bwMode="auto">
          <a:xfrm>
            <a:off x="3382665" y="5134393"/>
            <a:ext cx="7196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1600">
                <a:latin typeface="Times New Roman" pitchFamily="18" charset="0"/>
              </a:rPr>
              <a:t>V</a:t>
            </a:r>
            <a:r>
              <a:rPr lang="en-US" altLang="zh-CN" sz="1600" baseline="-25000">
                <a:latin typeface="Times New Roman" pitchFamily="18" charset="0"/>
              </a:rPr>
              <a:t>1</a:t>
            </a:r>
          </a:p>
        </p:txBody>
      </p:sp>
      <p:sp>
        <p:nvSpPr>
          <p:cNvPr id="28681" name="Text Box 13"/>
          <p:cNvSpPr txBox="1">
            <a:spLocks noChangeArrowheads="1"/>
          </p:cNvSpPr>
          <p:nvPr/>
        </p:nvSpPr>
        <p:spPr bwMode="auto">
          <a:xfrm>
            <a:off x="4199698" y="6034506"/>
            <a:ext cx="7196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1600">
                <a:latin typeface="Times New Roman" pitchFamily="18" charset="0"/>
              </a:rPr>
              <a:t>V</a:t>
            </a:r>
            <a:r>
              <a:rPr lang="en-US" altLang="zh-CN" sz="1600" baseline="-25000">
                <a:latin typeface="Times New Roman" pitchFamily="18" charset="0"/>
              </a:rPr>
              <a:t>2</a:t>
            </a:r>
          </a:p>
        </p:txBody>
      </p:sp>
      <p:sp>
        <p:nvSpPr>
          <p:cNvPr id="28682" name="Text Box 14"/>
          <p:cNvSpPr txBox="1">
            <a:spLocks noChangeArrowheads="1"/>
          </p:cNvSpPr>
          <p:nvPr/>
        </p:nvSpPr>
        <p:spPr bwMode="auto">
          <a:xfrm>
            <a:off x="5926898" y="5818606"/>
            <a:ext cx="7196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1600">
                <a:latin typeface="Times New Roman" pitchFamily="18" charset="0"/>
              </a:rPr>
              <a:t>V</a:t>
            </a:r>
            <a:r>
              <a:rPr lang="en-US" altLang="zh-CN" sz="1600" baseline="-25000">
                <a:latin typeface="Times New Roman" pitchFamily="18" charset="0"/>
              </a:rPr>
              <a:t>3</a:t>
            </a:r>
          </a:p>
        </p:txBody>
      </p:sp>
      <p:sp>
        <p:nvSpPr>
          <p:cNvPr id="28683" name="Text Box 15"/>
          <p:cNvSpPr txBox="1">
            <a:spLocks noChangeArrowheads="1"/>
          </p:cNvSpPr>
          <p:nvPr/>
        </p:nvSpPr>
        <p:spPr bwMode="auto">
          <a:xfrm>
            <a:off x="6456065" y="4774031"/>
            <a:ext cx="7196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1600">
                <a:latin typeface="Times New Roman" pitchFamily="18" charset="0"/>
              </a:rPr>
              <a:t>V</a:t>
            </a:r>
            <a:r>
              <a:rPr lang="en-US" altLang="zh-CN" sz="1600" baseline="-25000">
                <a:latin typeface="Times New Roman" pitchFamily="18" charset="0"/>
              </a:rPr>
              <a:t>4</a:t>
            </a:r>
          </a:p>
        </p:txBody>
      </p:sp>
    </p:spTree>
    <p:extLst>
      <p:ext uri="{BB962C8B-B14F-4D97-AF65-F5344CB8AC3E}">
        <p14:creationId xmlns:p14="http://schemas.microsoft.com/office/powerpoint/2010/main" val="33533780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303"/>
                                        </p:tgtEl>
                                        <p:attrNameLst>
                                          <p:attrName>style.visibility</p:attrName>
                                        </p:attrNameLst>
                                      </p:cBhvr>
                                      <p:to>
                                        <p:strVal val="visible"/>
                                      </p:to>
                                    </p:set>
                                    <p:animEffect transition="in" filter="wipe(up)">
                                      <p:cBhvr>
                                        <p:cTn id="7" dur="500"/>
                                        <p:tgtEl>
                                          <p:spTgt spid="55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5304"/>
                                        </p:tgtEl>
                                        <p:attrNameLst>
                                          <p:attrName>style.visibility</p:attrName>
                                        </p:attrNameLst>
                                      </p:cBhvr>
                                      <p:to>
                                        <p:strVal val="visible"/>
                                      </p:to>
                                    </p:set>
                                    <p:animEffect transition="in" filter="wipe(up)">
                                      <p:cBhvr>
                                        <p:cTn id="12" dur="500"/>
                                        <p:tgtEl>
                                          <p:spTgt spid="553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5303" grpId="0" animBg="1"/>
      <p:bldP spid="5530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sz="half" idx="1"/>
          </p:nvPr>
        </p:nvSpPr>
        <p:spPr>
          <a:xfrm>
            <a:off x="717550" y="1585120"/>
            <a:ext cx="10130367" cy="4114800"/>
          </a:xfrm>
        </p:spPr>
        <p:txBody>
          <a:bodyPr/>
          <a:lstStyle/>
          <a:p>
            <a:pPr marL="717550" lvl="1" indent="-342900" hangingPunct="0">
              <a:lnSpc>
                <a:spcPct val="12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细化算法</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Step2 ----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三角形</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细化</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0">
              <a:lnSpc>
                <a:spcPct val="150000"/>
              </a:lnSpc>
              <a:spcBef>
                <a:spcPts val="1800"/>
              </a:spcBef>
              <a:buFont typeface="Wingdings" panose="05000000000000000000" pitchFamily="2" charset="2"/>
              <a:buChar char="l"/>
              <a:defRPr/>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耳状剪切(Ear Clipping)：下左图为一在顶点v2、v4、v5处有耳状物的多边形。</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下右</a:t>
            </a: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图中删除了v4处的耳状物。对邻接顶点v3、v5重复检查，考虑是否形成耳状物。算法复杂度O(n</a:t>
            </a:r>
            <a:r>
              <a:rPr lang="zh-CN" altLang="zh-CN" sz="2200" b="1" baseline="30000" dirty="0">
                <a:solidFill>
                  <a:schemeClr val="bg2">
                    <a:lumMod val="50000"/>
                  </a:schemeClr>
                </a:solidFill>
                <a:latin typeface="微软雅黑" panose="020B0503020204020204" pitchFamily="34" charset="-122"/>
                <a:ea typeface="微软雅黑" panose="020B0503020204020204" pitchFamily="34" charset="-122"/>
              </a:rPr>
              <a:t>2</a:t>
            </a: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a:t>
            </a:r>
          </a:p>
          <a:p>
            <a:pPr lvl="2" eaLnBrk="1" hangingPunct="1"/>
            <a:endParaRPr lang="zh-CN" altLang="zh-CN" sz="2000" dirty="0" smtClean="0">
              <a:latin typeface="Times New Roman" pitchFamily="18" charset="0"/>
            </a:endParaRPr>
          </a:p>
          <a:p>
            <a:pPr lvl="2" eaLnBrk="1" hangingPunct="1"/>
            <a:endParaRPr lang="zh-CN" altLang="en-US" sz="2000" dirty="0" smtClean="0">
              <a:latin typeface="Times New Roman" pitchFamily="18" charset="0"/>
            </a:endParaRPr>
          </a:p>
          <a:p>
            <a:pPr lvl="2" eaLnBrk="1" hangingPunct="1"/>
            <a:endParaRPr lang="zh-CN" altLang="en-US" sz="2000" dirty="0" smtClean="0">
              <a:latin typeface="Times New Roman" pitchFamily="18" charset="0"/>
            </a:endParaRPr>
          </a:p>
          <a:p>
            <a:pPr lvl="2" eaLnBrk="1" hangingPunct="1"/>
            <a:endParaRPr lang="zh-CN" altLang="en-US" sz="20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grpSp>
        <p:nvGrpSpPr>
          <p:cNvPr id="29700" name="Group 36"/>
          <p:cNvGrpSpPr>
            <a:grpSpLocks/>
          </p:cNvGrpSpPr>
          <p:nvPr/>
        </p:nvGrpSpPr>
        <p:grpSpPr bwMode="auto">
          <a:xfrm>
            <a:off x="1345141" y="4439444"/>
            <a:ext cx="4222751" cy="1735138"/>
            <a:chOff x="839" y="2863"/>
            <a:chExt cx="1995" cy="1093"/>
          </a:xfrm>
        </p:grpSpPr>
        <p:grpSp>
          <p:nvGrpSpPr>
            <p:cNvPr id="29711" name="Group 23"/>
            <p:cNvGrpSpPr>
              <a:grpSpLocks/>
            </p:cNvGrpSpPr>
            <p:nvPr/>
          </p:nvGrpSpPr>
          <p:grpSpPr bwMode="auto">
            <a:xfrm>
              <a:off x="1066" y="3022"/>
              <a:ext cx="1474" cy="762"/>
              <a:chOff x="725" y="3135"/>
              <a:chExt cx="1202" cy="532"/>
            </a:xfrm>
          </p:grpSpPr>
          <p:sp>
            <p:nvSpPr>
              <p:cNvPr id="29718" name="Freeform 13"/>
              <p:cNvSpPr>
                <a:spLocks/>
              </p:cNvSpPr>
              <p:nvPr/>
            </p:nvSpPr>
            <p:spPr bwMode="auto">
              <a:xfrm>
                <a:off x="725" y="3135"/>
                <a:ext cx="1202" cy="532"/>
              </a:xfrm>
              <a:custGeom>
                <a:avLst/>
                <a:gdLst>
                  <a:gd name="T0" fmla="*/ 0 w 1996"/>
                  <a:gd name="T1" fmla="*/ 1 h 884"/>
                  <a:gd name="T2" fmla="*/ 1 w 1996"/>
                  <a:gd name="T3" fmla="*/ 1 h 884"/>
                  <a:gd name="T4" fmla="*/ 1 w 1996"/>
                  <a:gd name="T5" fmla="*/ 1 h 884"/>
                  <a:gd name="T6" fmla="*/ 1 w 1996"/>
                  <a:gd name="T7" fmla="*/ 1 h 884"/>
                  <a:gd name="T8" fmla="*/ 1 w 1996"/>
                  <a:gd name="T9" fmla="*/ 0 h 884"/>
                  <a:gd name="T10" fmla="*/ 1 w 1996"/>
                  <a:gd name="T11" fmla="*/ 1 h 884"/>
                  <a:gd name="T12" fmla="*/ 0 w 1996"/>
                  <a:gd name="T13" fmla="*/ 1 h 884"/>
                  <a:gd name="T14" fmla="*/ 0 60000 65536"/>
                  <a:gd name="T15" fmla="*/ 0 60000 65536"/>
                  <a:gd name="T16" fmla="*/ 0 60000 65536"/>
                  <a:gd name="T17" fmla="*/ 0 60000 65536"/>
                  <a:gd name="T18" fmla="*/ 0 60000 65536"/>
                  <a:gd name="T19" fmla="*/ 0 60000 65536"/>
                  <a:gd name="T20" fmla="*/ 0 60000 65536"/>
                  <a:gd name="T21" fmla="*/ 0 w 1996"/>
                  <a:gd name="T22" fmla="*/ 0 h 884"/>
                  <a:gd name="T23" fmla="*/ 1996 w 1996"/>
                  <a:gd name="T24" fmla="*/ 884 h 8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6" h="884">
                    <a:moveTo>
                      <a:pt x="0" y="884"/>
                    </a:moveTo>
                    <a:lnTo>
                      <a:pt x="295" y="295"/>
                    </a:lnTo>
                    <a:lnTo>
                      <a:pt x="862" y="22"/>
                    </a:lnTo>
                    <a:lnTo>
                      <a:pt x="885" y="567"/>
                    </a:lnTo>
                    <a:lnTo>
                      <a:pt x="1452" y="0"/>
                    </a:lnTo>
                    <a:lnTo>
                      <a:pt x="1996" y="862"/>
                    </a:lnTo>
                    <a:lnTo>
                      <a:pt x="0" y="884"/>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9" name="Line 14"/>
              <p:cNvSpPr>
                <a:spLocks noChangeShapeType="1"/>
              </p:cNvSpPr>
              <p:nvPr/>
            </p:nvSpPr>
            <p:spPr bwMode="auto">
              <a:xfrm flipV="1">
                <a:off x="725" y="3158"/>
                <a:ext cx="522" cy="49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Line 15"/>
              <p:cNvSpPr>
                <a:spLocks noChangeShapeType="1"/>
              </p:cNvSpPr>
              <p:nvPr/>
            </p:nvSpPr>
            <p:spPr bwMode="auto">
              <a:xfrm>
                <a:off x="907" y="3317"/>
                <a:ext cx="340" cy="15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1" name="Line 16"/>
              <p:cNvSpPr>
                <a:spLocks noChangeShapeType="1"/>
              </p:cNvSpPr>
              <p:nvPr/>
            </p:nvSpPr>
            <p:spPr bwMode="auto">
              <a:xfrm>
                <a:off x="1247" y="3475"/>
                <a:ext cx="680" cy="18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712" name="Text Box 24"/>
            <p:cNvSpPr txBox="1">
              <a:spLocks noChangeArrowheads="1"/>
            </p:cNvSpPr>
            <p:nvPr/>
          </p:nvSpPr>
          <p:spPr bwMode="auto">
            <a:xfrm>
              <a:off x="839" y="3702"/>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0</a:t>
              </a:r>
            </a:p>
          </p:txBody>
        </p:sp>
        <p:sp>
          <p:nvSpPr>
            <p:cNvPr id="29713" name="Text Box 25"/>
            <p:cNvSpPr txBox="1">
              <a:spLocks noChangeArrowheads="1"/>
            </p:cNvSpPr>
            <p:nvPr/>
          </p:nvSpPr>
          <p:spPr bwMode="auto">
            <a:xfrm>
              <a:off x="2517" y="37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1</a:t>
              </a:r>
            </a:p>
          </p:txBody>
        </p:sp>
        <p:sp>
          <p:nvSpPr>
            <p:cNvPr id="29714" name="Text Box 26"/>
            <p:cNvSpPr txBox="1">
              <a:spLocks noChangeArrowheads="1"/>
            </p:cNvSpPr>
            <p:nvPr/>
          </p:nvSpPr>
          <p:spPr bwMode="auto">
            <a:xfrm>
              <a:off x="2109" y="2886"/>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2</a:t>
              </a:r>
            </a:p>
          </p:txBody>
        </p:sp>
        <p:sp>
          <p:nvSpPr>
            <p:cNvPr id="29715" name="Text Box 27"/>
            <p:cNvSpPr txBox="1">
              <a:spLocks noChangeArrowheads="1"/>
            </p:cNvSpPr>
            <p:nvPr/>
          </p:nvSpPr>
          <p:spPr bwMode="auto">
            <a:xfrm>
              <a:off x="1610" y="3521"/>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3</a:t>
              </a:r>
            </a:p>
          </p:txBody>
        </p:sp>
        <p:sp>
          <p:nvSpPr>
            <p:cNvPr id="29716" name="Text Box 28"/>
            <p:cNvSpPr txBox="1">
              <a:spLocks noChangeArrowheads="1"/>
            </p:cNvSpPr>
            <p:nvPr/>
          </p:nvSpPr>
          <p:spPr bwMode="auto">
            <a:xfrm>
              <a:off x="1610" y="286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4</a:t>
              </a:r>
            </a:p>
          </p:txBody>
        </p:sp>
        <p:sp>
          <p:nvSpPr>
            <p:cNvPr id="29717" name="Text Box 29"/>
            <p:cNvSpPr txBox="1">
              <a:spLocks noChangeArrowheads="1"/>
            </p:cNvSpPr>
            <p:nvPr/>
          </p:nvSpPr>
          <p:spPr bwMode="auto">
            <a:xfrm>
              <a:off x="1061" y="3067"/>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5</a:t>
              </a:r>
            </a:p>
          </p:txBody>
        </p:sp>
      </p:grpSp>
      <p:grpSp>
        <p:nvGrpSpPr>
          <p:cNvPr id="29701" name="Group 35"/>
          <p:cNvGrpSpPr>
            <a:grpSpLocks/>
          </p:cNvGrpSpPr>
          <p:nvPr/>
        </p:nvGrpSpPr>
        <p:grpSpPr bwMode="auto">
          <a:xfrm>
            <a:off x="6768041" y="4331495"/>
            <a:ext cx="4222751" cy="1698625"/>
            <a:chOff x="3107" y="2840"/>
            <a:chExt cx="1995" cy="1070"/>
          </a:xfrm>
        </p:grpSpPr>
        <p:grpSp>
          <p:nvGrpSpPr>
            <p:cNvPr id="29702" name="Group 22"/>
            <p:cNvGrpSpPr>
              <a:grpSpLocks/>
            </p:cNvGrpSpPr>
            <p:nvPr/>
          </p:nvGrpSpPr>
          <p:grpSpPr bwMode="auto">
            <a:xfrm>
              <a:off x="3334" y="2999"/>
              <a:ext cx="1474" cy="748"/>
              <a:chOff x="3356" y="3090"/>
              <a:chExt cx="1202" cy="522"/>
            </a:xfrm>
          </p:grpSpPr>
          <p:sp>
            <p:nvSpPr>
              <p:cNvPr id="29708" name="Line 18"/>
              <p:cNvSpPr>
                <a:spLocks noChangeShapeType="1"/>
              </p:cNvSpPr>
              <p:nvPr/>
            </p:nvSpPr>
            <p:spPr bwMode="auto">
              <a:xfrm flipV="1">
                <a:off x="3356" y="3430"/>
                <a:ext cx="545" cy="18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20"/>
              <p:cNvSpPr>
                <a:spLocks noChangeShapeType="1"/>
              </p:cNvSpPr>
              <p:nvPr/>
            </p:nvSpPr>
            <p:spPr bwMode="auto">
              <a:xfrm>
                <a:off x="3878" y="3430"/>
                <a:ext cx="680" cy="18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Freeform 21"/>
              <p:cNvSpPr>
                <a:spLocks/>
              </p:cNvSpPr>
              <p:nvPr/>
            </p:nvSpPr>
            <p:spPr bwMode="auto">
              <a:xfrm>
                <a:off x="3356" y="3090"/>
                <a:ext cx="1202" cy="522"/>
              </a:xfrm>
              <a:custGeom>
                <a:avLst/>
                <a:gdLst>
                  <a:gd name="T0" fmla="*/ 0 w 1202"/>
                  <a:gd name="T1" fmla="*/ 522 h 522"/>
                  <a:gd name="T2" fmla="*/ 182 w 1202"/>
                  <a:gd name="T3" fmla="*/ 159 h 522"/>
                  <a:gd name="T4" fmla="*/ 522 w 1202"/>
                  <a:gd name="T5" fmla="*/ 340 h 522"/>
                  <a:gd name="T6" fmla="*/ 862 w 1202"/>
                  <a:gd name="T7" fmla="*/ 0 h 522"/>
                  <a:gd name="T8" fmla="*/ 1202 w 1202"/>
                  <a:gd name="T9" fmla="*/ 522 h 522"/>
                  <a:gd name="T10" fmla="*/ 0 w 1202"/>
                  <a:gd name="T11" fmla="*/ 522 h 522"/>
                  <a:gd name="T12" fmla="*/ 0 60000 65536"/>
                  <a:gd name="T13" fmla="*/ 0 60000 65536"/>
                  <a:gd name="T14" fmla="*/ 0 60000 65536"/>
                  <a:gd name="T15" fmla="*/ 0 60000 65536"/>
                  <a:gd name="T16" fmla="*/ 0 60000 65536"/>
                  <a:gd name="T17" fmla="*/ 0 60000 65536"/>
                  <a:gd name="T18" fmla="*/ 0 w 1202"/>
                  <a:gd name="T19" fmla="*/ 0 h 522"/>
                  <a:gd name="T20" fmla="*/ 1202 w 1202"/>
                  <a:gd name="T21" fmla="*/ 522 h 522"/>
                </a:gdLst>
                <a:ahLst/>
                <a:cxnLst>
                  <a:cxn ang="T12">
                    <a:pos x="T0" y="T1"/>
                  </a:cxn>
                  <a:cxn ang="T13">
                    <a:pos x="T2" y="T3"/>
                  </a:cxn>
                  <a:cxn ang="T14">
                    <a:pos x="T4" y="T5"/>
                  </a:cxn>
                  <a:cxn ang="T15">
                    <a:pos x="T6" y="T7"/>
                  </a:cxn>
                  <a:cxn ang="T16">
                    <a:pos x="T8" y="T9"/>
                  </a:cxn>
                  <a:cxn ang="T17">
                    <a:pos x="T10" y="T11"/>
                  </a:cxn>
                </a:cxnLst>
                <a:rect l="T18" t="T19" r="T20" b="T21"/>
                <a:pathLst>
                  <a:path w="1202" h="522">
                    <a:moveTo>
                      <a:pt x="0" y="522"/>
                    </a:moveTo>
                    <a:lnTo>
                      <a:pt x="182" y="159"/>
                    </a:lnTo>
                    <a:lnTo>
                      <a:pt x="522" y="340"/>
                    </a:lnTo>
                    <a:lnTo>
                      <a:pt x="862" y="0"/>
                    </a:lnTo>
                    <a:lnTo>
                      <a:pt x="1202" y="522"/>
                    </a:lnTo>
                    <a:lnTo>
                      <a:pt x="0" y="522"/>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703" name="Text Box 30"/>
            <p:cNvSpPr txBox="1">
              <a:spLocks noChangeArrowheads="1"/>
            </p:cNvSpPr>
            <p:nvPr/>
          </p:nvSpPr>
          <p:spPr bwMode="auto">
            <a:xfrm>
              <a:off x="3107" y="3656"/>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0</a:t>
              </a:r>
            </a:p>
          </p:txBody>
        </p:sp>
        <p:sp>
          <p:nvSpPr>
            <p:cNvPr id="29704" name="Text Box 31"/>
            <p:cNvSpPr txBox="1">
              <a:spLocks noChangeArrowheads="1"/>
            </p:cNvSpPr>
            <p:nvPr/>
          </p:nvSpPr>
          <p:spPr bwMode="auto">
            <a:xfrm>
              <a:off x="4785" y="3679"/>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1</a:t>
              </a:r>
            </a:p>
          </p:txBody>
        </p:sp>
        <p:sp>
          <p:nvSpPr>
            <p:cNvPr id="29705" name="Text Box 32"/>
            <p:cNvSpPr txBox="1">
              <a:spLocks noChangeArrowheads="1"/>
            </p:cNvSpPr>
            <p:nvPr/>
          </p:nvSpPr>
          <p:spPr bwMode="auto">
            <a:xfrm>
              <a:off x="4377" y="2840"/>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2</a:t>
              </a:r>
            </a:p>
          </p:txBody>
        </p:sp>
        <p:sp>
          <p:nvSpPr>
            <p:cNvPr id="29706" name="Text Box 33"/>
            <p:cNvSpPr txBox="1">
              <a:spLocks noChangeArrowheads="1"/>
            </p:cNvSpPr>
            <p:nvPr/>
          </p:nvSpPr>
          <p:spPr bwMode="auto">
            <a:xfrm>
              <a:off x="3878" y="347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3</a:t>
              </a:r>
            </a:p>
          </p:txBody>
        </p:sp>
        <p:sp>
          <p:nvSpPr>
            <p:cNvPr id="29707" name="Text Box 34"/>
            <p:cNvSpPr txBox="1">
              <a:spLocks noChangeArrowheads="1"/>
            </p:cNvSpPr>
            <p:nvPr/>
          </p:nvSpPr>
          <p:spPr bwMode="auto">
            <a:xfrm>
              <a:off x="3329" y="3021"/>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aseline="-25000">
                  <a:latin typeface="Times New Roman" pitchFamily="18" charset="0"/>
                </a:rPr>
                <a:t>5</a:t>
              </a:r>
            </a:p>
          </p:txBody>
        </p:sp>
      </p:grpSp>
      <p:sp>
        <p:nvSpPr>
          <p:cNvPr id="27"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多边形细化算法</a:t>
            </a:r>
          </a:p>
        </p:txBody>
      </p:sp>
    </p:spTree>
    <p:extLst>
      <p:ext uri="{BB962C8B-B14F-4D97-AF65-F5344CB8AC3E}">
        <p14:creationId xmlns:p14="http://schemas.microsoft.com/office/powerpoint/2010/main" val="284316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sz="half" idx="1"/>
          </p:nvPr>
        </p:nvSpPr>
        <p:spPr>
          <a:xfrm>
            <a:off x="1055440" y="1628800"/>
            <a:ext cx="10130367" cy="4896544"/>
          </a:xfrm>
        </p:spPr>
        <p:txBody>
          <a:bodyPr>
            <a:normAutofit fontScale="92500" lnSpcReduction="20000"/>
          </a:bodyPr>
          <a:lstStyle/>
          <a:p>
            <a:pPr marL="717550" lvl="1" indent="-342900" hangingPunct="0">
              <a:lnSpc>
                <a:spcPct val="120000"/>
              </a:lnSpc>
              <a:spcBef>
                <a:spcPts val="1800"/>
              </a:spcBef>
              <a:buFont typeface="Wingdings" panose="05000000000000000000" pitchFamily="2" charset="2"/>
              <a:buChar char="Ø"/>
              <a:defRPr/>
            </a:pPr>
            <a:r>
              <a:rPr lang="zh-CN" altLang="zh-CN" b="1" dirty="0">
                <a:solidFill>
                  <a:schemeClr val="accent6">
                    <a:lumMod val="50000"/>
                  </a:schemeClr>
                </a:solidFill>
                <a:latin typeface="微软雅黑" panose="020B0503020204020204" pitchFamily="34" charset="-122"/>
                <a:ea typeface="微软雅黑" panose="020B0503020204020204" pitchFamily="34" charset="-122"/>
              </a:rPr>
              <a:t>存储与绘制</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50000"/>
              </a:lnSpc>
              <a:spcBef>
                <a:spcPts val="1800"/>
              </a:spcBef>
              <a:buFont typeface="Wingdings" panose="05000000000000000000" pitchFamily="2" charset="2"/>
              <a:buChar char="l"/>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将多边形分解为凸多边形比三角剖分更有效，因为凸多边形可用扇形或者三角形条带表示</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60000"/>
              </a:lnSpc>
              <a:spcBef>
                <a:spcPts val="1800"/>
              </a:spcBef>
              <a:buFont typeface="Wingdings" panose="05000000000000000000" pitchFamily="2" charset="2"/>
              <a:buChar char="l"/>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凸多边形</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convex polygon</a:t>
            </a: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分解方法</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801813" lvl="3" indent="-285750">
              <a:lnSpc>
                <a:spcPct val="160000"/>
              </a:lnSpc>
              <a:buFont typeface="Wingdings" panose="05000000000000000000" pitchFamily="2" charset="2"/>
              <a:buChar char="n"/>
            </a:pPr>
            <a:r>
              <a:rPr lang="zh-CN" altLang="zh-CN" sz="2200" b="1" dirty="0">
                <a:solidFill>
                  <a:schemeClr val="bg2">
                    <a:lumMod val="50000"/>
                  </a:schemeClr>
                </a:solidFill>
                <a:latin typeface="微软雅黑" panose="020B0503020204020204" pitchFamily="34" charset="-122"/>
                <a:ea typeface="微软雅黑" panose="020B0503020204020204" pitchFamily="34" charset="-122"/>
                <a:sym typeface="Lato Light"/>
              </a:rPr>
              <a:t>Quick and Dirty 方法</a:t>
            </a: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a:t>
            </a:r>
          </a:p>
          <a:p>
            <a:pPr marL="1801813" lvl="3" indent="-285750">
              <a:lnSpc>
                <a:spcPct val="160000"/>
              </a:lnSpc>
              <a:buFont typeface="Wingdings" panose="05000000000000000000" pitchFamily="2" charset="2"/>
              <a:buChar char="n"/>
            </a:pPr>
            <a:r>
              <a:rPr lang="zh-CN" altLang="zh-CN" sz="2200" b="1" dirty="0">
                <a:solidFill>
                  <a:schemeClr val="bg2">
                    <a:lumMod val="50000"/>
                  </a:schemeClr>
                </a:solidFill>
                <a:latin typeface="微软雅黑" panose="020B0503020204020204" pitchFamily="34" charset="-122"/>
                <a:ea typeface="微软雅黑" panose="020B0503020204020204" pitchFamily="34" charset="-122"/>
                <a:sym typeface="Lato Light"/>
              </a:rPr>
              <a:t> 最优化方法</a:t>
            </a: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Lato Light"/>
              </a:rPr>
              <a:t>*</a:t>
            </a:r>
          </a:p>
          <a:p>
            <a:pPr lvl="2" eaLnBrk="1" hangingPunct="1"/>
            <a:endParaRPr lang="en-US" altLang="zh-CN" sz="2000" dirty="0" smtClean="0"/>
          </a:p>
          <a:p>
            <a:pPr lvl="2" eaLnBrk="1" hangingPunct="1"/>
            <a:endParaRPr lang="en-US" altLang="zh-CN" sz="2000" dirty="0"/>
          </a:p>
          <a:p>
            <a:pPr lvl="2" eaLnBrk="1" hangingPunct="1"/>
            <a:endParaRPr lang="zh-CN" altLang="en-US" sz="2000" dirty="0" smtClean="0"/>
          </a:p>
          <a:p>
            <a:pPr lvl="2" indent="0" eaLnBrk="1" hangingPunct="1">
              <a:buFont typeface="Wingdings" pitchFamily="2" charset="2"/>
              <a:buNone/>
            </a:pPr>
            <a:r>
              <a:rPr lang="zh-CN" altLang="en-US" sz="2000" b="1" dirty="0" smtClean="0">
                <a:solidFill>
                  <a:schemeClr val="bg2">
                    <a:lumMod val="50000"/>
                  </a:schemeClr>
                </a:solidFill>
              </a:rPr>
              <a:t>* </a:t>
            </a:r>
            <a:r>
              <a:rPr lang="en-US" altLang="zh-CN" sz="2000" b="1" dirty="0" smtClean="0">
                <a:solidFill>
                  <a:schemeClr val="bg2">
                    <a:lumMod val="50000"/>
                  </a:schemeClr>
                </a:solidFill>
              </a:rPr>
              <a:t>Schneider, Philip and David </a:t>
            </a:r>
            <a:r>
              <a:rPr lang="en-US" altLang="zh-CN" sz="2000" b="1" dirty="0" err="1" smtClean="0">
                <a:solidFill>
                  <a:schemeClr val="bg2">
                    <a:lumMod val="50000"/>
                  </a:schemeClr>
                </a:solidFill>
              </a:rPr>
              <a:t>Eberly</a:t>
            </a:r>
            <a:r>
              <a:rPr lang="en-US" altLang="zh-CN" sz="2000" b="1" dirty="0" smtClean="0">
                <a:solidFill>
                  <a:schemeClr val="bg2">
                    <a:lumMod val="50000"/>
                  </a:schemeClr>
                </a:solidFill>
              </a:rPr>
              <a:t>, Geometry Tools for Computer Graphics, Morgan-Kaufmann Press,2002</a:t>
            </a:r>
            <a:endParaRPr lang="zh-CN" altLang="zh-CN" sz="2000" b="1" dirty="0" smtClean="0">
              <a:solidFill>
                <a:schemeClr val="bg2">
                  <a:lumMod val="50000"/>
                </a:schemeClr>
              </a:solidFill>
            </a:endParaRPr>
          </a:p>
          <a:p>
            <a:pPr eaLnBrk="1" hangingPunct="1"/>
            <a:endParaRPr lang="zh-CN" altLang="zh-CN" sz="2800" dirty="0" smtClean="0"/>
          </a:p>
          <a:p>
            <a:pPr eaLnBrk="1" hangingPunct="1"/>
            <a:endParaRPr lang="zh-CN" altLang="zh-CN" sz="2800" dirty="0" smtClean="0"/>
          </a:p>
          <a:p>
            <a:pPr eaLnBrk="1" hangingPunct="1"/>
            <a:endParaRPr lang="en-US" altLang="zh-CN" sz="2800" dirty="0" smtClean="0"/>
          </a:p>
          <a:p>
            <a:pPr lvl="2" eaLnBrk="1" hangingPunct="1"/>
            <a:endParaRPr lang="en-US" altLang="zh-CN" sz="2000" dirty="0" smtClean="0">
              <a:latin typeface="Times New Roman" pitchFamily="18" charset="0"/>
            </a:endParaRPr>
          </a:p>
          <a:p>
            <a:pPr lvl="2" eaLnBrk="1" hangingPunct="1"/>
            <a:endParaRPr lang="en-US" altLang="zh-CN" sz="2000" dirty="0" smtClean="0">
              <a:latin typeface="Times New Roman" pitchFamily="18" charset="0"/>
            </a:endParaRPr>
          </a:p>
          <a:p>
            <a:pPr lvl="2" eaLnBrk="1" hangingPunct="1"/>
            <a:endParaRPr lang="en-US" altLang="zh-CN" sz="2000" dirty="0" smtClean="0">
              <a:latin typeface="Times New Roman" pitchFamily="18" charset="0"/>
            </a:endParaRPr>
          </a:p>
          <a:p>
            <a:pPr lvl="1" eaLnBrk="1" hangingPunct="1"/>
            <a:endParaRPr lang="en-US" altLang="zh-CN" sz="2400" dirty="0" smtClean="0"/>
          </a:p>
          <a:p>
            <a:pPr lvl="1" eaLnBrk="1" hangingPunct="1"/>
            <a:endParaRPr lang="en-US" altLang="zh-CN" sz="2400" dirty="0" smtClean="0"/>
          </a:p>
          <a:p>
            <a:pPr lvl="1" eaLnBrk="1" hangingPunct="1"/>
            <a:endParaRPr lang="en-US" altLang="zh-CN" sz="2400" dirty="0" smtClean="0"/>
          </a:p>
        </p:txBody>
      </p:sp>
      <p:sp>
        <p:nvSpPr>
          <p:cNvPr id="5"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多边形细化算法</a:t>
            </a:r>
          </a:p>
        </p:txBody>
      </p:sp>
    </p:spTree>
    <p:extLst>
      <p:ext uri="{BB962C8B-B14F-4D97-AF65-F5344CB8AC3E}">
        <p14:creationId xmlns:p14="http://schemas.microsoft.com/office/powerpoint/2010/main" val="22561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sz="half" idx="1"/>
          </p:nvPr>
        </p:nvSpPr>
        <p:spPr>
          <a:xfrm>
            <a:off x="1127448" y="1658219"/>
            <a:ext cx="10130367" cy="4114800"/>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将多轮廓多边形转换成单轮廓</a:t>
            </a:r>
          </a:p>
          <a:p>
            <a:pPr eaLnBrk="1" hangingPunct="1"/>
            <a:endParaRPr lang="zh-CN" altLang="zh-CN" sz="2800" dirty="0" smtClean="0"/>
          </a:p>
          <a:p>
            <a:pPr eaLnBrk="1" hangingPunct="1"/>
            <a:endParaRPr lang="zh-CN" altLang="en-US" sz="2800" dirty="0" smtClean="0"/>
          </a:p>
          <a:p>
            <a:pPr lvl="2" eaLnBrk="1" hangingPunct="1"/>
            <a:endParaRPr lang="zh-CN" altLang="en-US" sz="2000" dirty="0" smtClean="0">
              <a:latin typeface="Times New Roman" pitchFamily="18" charset="0"/>
            </a:endParaRPr>
          </a:p>
          <a:p>
            <a:pPr lvl="2" eaLnBrk="1" hangingPunct="1"/>
            <a:endParaRPr lang="zh-CN" altLang="en-US" sz="2000" dirty="0" smtClean="0">
              <a:latin typeface="Times New Roman" pitchFamily="18" charset="0"/>
            </a:endParaRPr>
          </a:p>
          <a:p>
            <a:pPr lvl="2" eaLnBrk="1" hangingPunct="1"/>
            <a:endParaRPr lang="zh-CN" altLang="en-US" sz="20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grpSp>
        <p:nvGrpSpPr>
          <p:cNvPr id="2" name="Group 7"/>
          <p:cNvGrpSpPr>
            <a:grpSpLocks/>
          </p:cNvGrpSpPr>
          <p:nvPr/>
        </p:nvGrpSpPr>
        <p:grpSpPr bwMode="auto">
          <a:xfrm>
            <a:off x="1007534" y="3247901"/>
            <a:ext cx="4466167" cy="2016125"/>
            <a:chOff x="476" y="2183"/>
            <a:chExt cx="2336" cy="1360"/>
          </a:xfrm>
        </p:grpSpPr>
        <p:sp>
          <p:nvSpPr>
            <p:cNvPr id="31756" name="Freeform 4"/>
            <p:cNvSpPr>
              <a:spLocks/>
            </p:cNvSpPr>
            <p:nvPr/>
          </p:nvSpPr>
          <p:spPr bwMode="auto">
            <a:xfrm>
              <a:off x="476" y="2183"/>
              <a:ext cx="2336" cy="1360"/>
            </a:xfrm>
            <a:custGeom>
              <a:avLst/>
              <a:gdLst>
                <a:gd name="T0" fmla="*/ 140 w 2653"/>
                <a:gd name="T1" fmla="*/ 1360 h 1360"/>
                <a:gd name="T2" fmla="*/ 305 w 2653"/>
                <a:gd name="T3" fmla="*/ 1360 h 1360"/>
                <a:gd name="T4" fmla="*/ 305 w 2653"/>
                <a:gd name="T5" fmla="*/ 589 h 1360"/>
                <a:gd name="T6" fmla="*/ 237 w 2653"/>
                <a:gd name="T7" fmla="*/ 0 h 1360"/>
                <a:gd name="T8" fmla="*/ 64 w 2653"/>
                <a:gd name="T9" fmla="*/ 0 h 1360"/>
                <a:gd name="T10" fmla="*/ 0 w 2653"/>
                <a:gd name="T11" fmla="*/ 340 h 1360"/>
                <a:gd name="T12" fmla="*/ 0 w 2653"/>
                <a:gd name="T13" fmla="*/ 680 h 1360"/>
                <a:gd name="T14" fmla="*/ 109 w 2653"/>
                <a:gd name="T15" fmla="*/ 680 h 1360"/>
                <a:gd name="T16" fmla="*/ 109 w 2653"/>
                <a:gd name="T17" fmla="*/ 1360 h 1360"/>
                <a:gd name="T18" fmla="*/ 140 w 2653"/>
                <a:gd name="T19" fmla="*/ 1360 h 13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53"/>
                <a:gd name="T31" fmla="*/ 0 h 1360"/>
                <a:gd name="T32" fmla="*/ 2653 w 2653"/>
                <a:gd name="T33" fmla="*/ 1360 h 13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53" h="1360">
                  <a:moveTo>
                    <a:pt x="1225" y="1360"/>
                  </a:moveTo>
                  <a:lnTo>
                    <a:pt x="2653" y="1360"/>
                  </a:lnTo>
                  <a:lnTo>
                    <a:pt x="2653" y="589"/>
                  </a:lnTo>
                  <a:lnTo>
                    <a:pt x="2064" y="0"/>
                  </a:lnTo>
                  <a:lnTo>
                    <a:pt x="567" y="0"/>
                  </a:lnTo>
                  <a:lnTo>
                    <a:pt x="0" y="340"/>
                  </a:lnTo>
                  <a:lnTo>
                    <a:pt x="0" y="680"/>
                  </a:lnTo>
                  <a:lnTo>
                    <a:pt x="952" y="680"/>
                  </a:lnTo>
                  <a:lnTo>
                    <a:pt x="952" y="1360"/>
                  </a:lnTo>
                  <a:lnTo>
                    <a:pt x="1225" y="1360"/>
                  </a:lnTo>
                  <a:close/>
                </a:path>
              </a:pathLst>
            </a:custGeom>
            <a:solidFill>
              <a:schemeClr val="accent1"/>
            </a:solidFill>
            <a:ln w="9525">
              <a:solidFill>
                <a:schemeClr val="tx1"/>
              </a:solidFill>
              <a:round/>
              <a:headEnd/>
              <a:tailEnd/>
            </a:ln>
          </p:spPr>
          <p:txBody>
            <a:bodyPr/>
            <a:lstStyle/>
            <a:p>
              <a:endParaRPr lang="zh-CN" altLang="en-US"/>
            </a:p>
          </p:txBody>
        </p:sp>
        <p:sp>
          <p:nvSpPr>
            <p:cNvPr id="31757" name="Freeform 5"/>
            <p:cNvSpPr>
              <a:spLocks/>
            </p:cNvSpPr>
            <p:nvPr/>
          </p:nvSpPr>
          <p:spPr bwMode="auto">
            <a:xfrm>
              <a:off x="1088" y="2432"/>
              <a:ext cx="567" cy="295"/>
            </a:xfrm>
            <a:custGeom>
              <a:avLst/>
              <a:gdLst>
                <a:gd name="T0" fmla="*/ 0 w 567"/>
                <a:gd name="T1" fmla="*/ 23 h 295"/>
                <a:gd name="T2" fmla="*/ 567 w 567"/>
                <a:gd name="T3" fmla="*/ 295 h 295"/>
                <a:gd name="T4" fmla="*/ 567 w 567"/>
                <a:gd name="T5" fmla="*/ 0 h 295"/>
                <a:gd name="T6" fmla="*/ 0 w 567"/>
                <a:gd name="T7" fmla="*/ 23 h 295"/>
                <a:gd name="T8" fmla="*/ 0 60000 65536"/>
                <a:gd name="T9" fmla="*/ 0 60000 65536"/>
                <a:gd name="T10" fmla="*/ 0 60000 65536"/>
                <a:gd name="T11" fmla="*/ 0 60000 65536"/>
                <a:gd name="T12" fmla="*/ 0 w 567"/>
                <a:gd name="T13" fmla="*/ 0 h 295"/>
                <a:gd name="T14" fmla="*/ 567 w 567"/>
                <a:gd name="T15" fmla="*/ 295 h 295"/>
              </a:gdLst>
              <a:ahLst/>
              <a:cxnLst>
                <a:cxn ang="T8">
                  <a:pos x="T0" y="T1"/>
                </a:cxn>
                <a:cxn ang="T9">
                  <a:pos x="T2" y="T3"/>
                </a:cxn>
                <a:cxn ang="T10">
                  <a:pos x="T4" y="T5"/>
                </a:cxn>
                <a:cxn ang="T11">
                  <a:pos x="T6" y="T7"/>
                </a:cxn>
              </a:cxnLst>
              <a:rect l="T12" t="T13" r="T14" b="T15"/>
              <a:pathLst>
                <a:path w="567" h="295">
                  <a:moveTo>
                    <a:pt x="0" y="23"/>
                  </a:moveTo>
                  <a:lnTo>
                    <a:pt x="567" y="295"/>
                  </a:lnTo>
                  <a:lnTo>
                    <a:pt x="567" y="0"/>
                  </a:lnTo>
                  <a:lnTo>
                    <a:pt x="0" y="23"/>
                  </a:lnTo>
                  <a:close/>
                </a:path>
              </a:pathLst>
            </a:custGeom>
            <a:solidFill>
              <a:schemeClr val="bg1"/>
            </a:solidFill>
            <a:ln w="9525">
              <a:solidFill>
                <a:schemeClr val="tx1"/>
              </a:solidFill>
              <a:round/>
              <a:headEnd/>
              <a:tailEnd/>
            </a:ln>
          </p:spPr>
          <p:txBody>
            <a:bodyPr/>
            <a:lstStyle/>
            <a:p>
              <a:endParaRPr lang="zh-CN" altLang="en-US"/>
            </a:p>
          </p:txBody>
        </p:sp>
        <p:sp>
          <p:nvSpPr>
            <p:cNvPr id="31758" name="Freeform 6"/>
            <p:cNvSpPr>
              <a:spLocks/>
            </p:cNvSpPr>
            <p:nvPr/>
          </p:nvSpPr>
          <p:spPr bwMode="auto">
            <a:xfrm>
              <a:off x="1655" y="2886"/>
              <a:ext cx="884" cy="409"/>
            </a:xfrm>
            <a:custGeom>
              <a:avLst/>
              <a:gdLst>
                <a:gd name="T0" fmla="*/ 181 w 884"/>
                <a:gd name="T1" fmla="*/ 409 h 409"/>
                <a:gd name="T2" fmla="*/ 748 w 884"/>
                <a:gd name="T3" fmla="*/ 409 h 409"/>
                <a:gd name="T4" fmla="*/ 884 w 884"/>
                <a:gd name="T5" fmla="*/ 205 h 409"/>
                <a:gd name="T6" fmla="*/ 680 w 884"/>
                <a:gd name="T7" fmla="*/ 0 h 409"/>
                <a:gd name="T8" fmla="*/ 249 w 884"/>
                <a:gd name="T9" fmla="*/ 23 h 409"/>
                <a:gd name="T10" fmla="*/ 0 w 884"/>
                <a:gd name="T11" fmla="*/ 182 h 409"/>
                <a:gd name="T12" fmla="*/ 181 w 884"/>
                <a:gd name="T13" fmla="*/ 409 h 409"/>
                <a:gd name="T14" fmla="*/ 0 60000 65536"/>
                <a:gd name="T15" fmla="*/ 0 60000 65536"/>
                <a:gd name="T16" fmla="*/ 0 60000 65536"/>
                <a:gd name="T17" fmla="*/ 0 60000 65536"/>
                <a:gd name="T18" fmla="*/ 0 60000 65536"/>
                <a:gd name="T19" fmla="*/ 0 60000 65536"/>
                <a:gd name="T20" fmla="*/ 0 60000 65536"/>
                <a:gd name="T21" fmla="*/ 0 w 884"/>
                <a:gd name="T22" fmla="*/ 0 h 409"/>
                <a:gd name="T23" fmla="*/ 884 w 884"/>
                <a:gd name="T24" fmla="*/ 409 h 4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4" h="409">
                  <a:moveTo>
                    <a:pt x="181" y="409"/>
                  </a:moveTo>
                  <a:lnTo>
                    <a:pt x="748" y="409"/>
                  </a:lnTo>
                  <a:lnTo>
                    <a:pt x="884" y="205"/>
                  </a:lnTo>
                  <a:lnTo>
                    <a:pt x="680" y="0"/>
                  </a:lnTo>
                  <a:lnTo>
                    <a:pt x="249" y="23"/>
                  </a:lnTo>
                  <a:lnTo>
                    <a:pt x="0" y="182"/>
                  </a:lnTo>
                  <a:lnTo>
                    <a:pt x="181" y="409"/>
                  </a:lnTo>
                  <a:close/>
                </a:path>
              </a:pathLst>
            </a:custGeom>
            <a:solidFill>
              <a:schemeClr val="bg1"/>
            </a:solidFill>
            <a:ln w="9525">
              <a:solidFill>
                <a:schemeClr val="tx1"/>
              </a:solidFill>
              <a:round/>
              <a:headEnd/>
              <a:tailEnd/>
            </a:ln>
          </p:spPr>
          <p:txBody>
            <a:bodyPr/>
            <a:lstStyle/>
            <a:p>
              <a:endParaRPr lang="zh-CN" altLang="en-US"/>
            </a:p>
          </p:txBody>
        </p:sp>
      </p:grpSp>
      <p:grpSp>
        <p:nvGrpSpPr>
          <p:cNvPr id="3" name="Group 17"/>
          <p:cNvGrpSpPr>
            <a:grpSpLocks/>
          </p:cNvGrpSpPr>
          <p:nvPr/>
        </p:nvGrpSpPr>
        <p:grpSpPr bwMode="auto">
          <a:xfrm>
            <a:off x="7056967" y="3212976"/>
            <a:ext cx="4466167" cy="2016125"/>
            <a:chOff x="3334" y="2251"/>
            <a:chExt cx="2110" cy="1270"/>
          </a:xfrm>
        </p:grpSpPr>
        <p:sp>
          <p:nvSpPr>
            <p:cNvPr id="31753" name="Freeform 9"/>
            <p:cNvSpPr>
              <a:spLocks/>
            </p:cNvSpPr>
            <p:nvPr/>
          </p:nvSpPr>
          <p:spPr bwMode="auto">
            <a:xfrm>
              <a:off x="3334" y="2251"/>
              <a:ext cx="2110" cy="1270"/>
            </a:xfrm>
            <a:custGeom>
              <a:avLst/>
              <a:gdLst>
                <a:gd name="T0" fmla="*/ 25 w 2653"/>
                <a:gd name="T1" fmla="*/ 425 h 1360"/>
                <a:gd name="T2" fmla="*/ 54 w 2653"/>
                <a:gd name="T3" fmla="*/ 425 h 1360"/>
                <a:gd name="T4" fmla="*/ 54 w 2653"/>
                <a:gd name="T5" fmla="*/ 184 h 1360"/>
                <a:gd name="T6" fmla="*/ 42 w 2653"/>
                <a:gd name="T7" fmla="*/ 0 h 1360"/>
                <a:gd name="T8" fmla="*/ 11 w 2653"/>
                <a:gd name="T9" fmla="*/ 0 h 1360"/>
                <a:gd name="T10" fmla="*/ 0 w 2653"/>
                <a:gd name="T11" fmla="*/ 106 h 1360"/>
                <a:gd name="T12" fmla="*/ 0 w 2653"/>
                <a:gd name="T13" fmla="*/ 213 h 1360"/>
                <a:gd name="T14" fmla="*/ 20 w 2653"/>
                <a:gd name="T15" fmla="*/ 213 h 1360"/>
                <a:gd name="T16" fmla="*/ 20 w 2653"/>
                <a:gd name="T17" fmla="*/ 425 h 1360"/>
                <a:gd name="T18" fmla="*/ 25 w 2653"/>
                <a:gd name="T19" fmla="*/ 425 h 13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53"/>
                <a:gd name="T31" fmla="*/ 0 h 1360"/>
                <a:gd name="T32" fmla="*/ 2653 w 2653"/>
                <a:gd name="T33" fmla="*/ 1360 h 13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53" h="1360">
                  <a:moveTo>
                    <a:pt x="1225" y="1360"/>
                  </a:moveTo>
                  <a:lnTo>
                    <a:pt x="2653" y="1360"/>
                  </a:lnTo>
                  <a:lnTo>
                    <a:pt x="2653" y="589"/>
                  </a:lnTo>
                  <a:lnTo>
                    <a:pt x="2064" y="0"/>
                  </a:lnTo>
                  <a:lnTo>
                    <a:pt x="567" y="0"/>
                  </a:lnTo>
                  <a:lnTo>
                    <a:pt x="0" y="340"/>
                  </a:lnTo>
                  <a:lnTo>
                    <a:pt x="0" y="680"/>
                  </a:lnTo>
                  <a:lnTo>
                    <a:pt x="952" y="680"/>
                  </a:lnTo>
                  <a:lnTo>
                    <a:pt x="952" y="1360"/>
                  </a:lnTo>
                  <a:lnTo>
                    <a:pt x="1225" y="1360"/>
                  </a:lnTo>
                  <a:close/>
                </a:path>
              </a:pathLst>
            </a:custGeom>
            <a:solidFill>
              <a:schemeClr val="accent1"/>
            </a:solidFill>
            <a:ln w="9525">
              <a:solidFill>
                <a:schemeClr val="tx1"/>
              </a:solidFill>
              <a:round/>
              <a:headEnd/>
              <a:tailEnd/>
            </a:ln>
          </p:spPr>
          <p:txBody>
            <a:bodyPr/>
            <a:lstStyle/>
            <a:p>
              <a:endParaRPr lang="zh-CN" altLang="en-US"/>
            </a:p>
          </p:txBody>
        </p:sp>
        <p:sp>
          <p:nvSpPr>
            <p:cNvPr id="31754" name="Freeform 10"/>
            <p:cNvSpPr>
              <a:spLocks/>
            </p:cNvSpPr>
            <p:nvPr/>
          </p:nvSpPr>
          <p:spPr bwMode="auto">
            <a:xfrm>
              <a:off x="3887" y="2484"/>
              <a:ext cx="512" cy="275"/>
            </a:xfrm>
            <a:custGeom>
              <a:avLst/>
              <a:gdLst>
                <a:gd name="T0" fmla="*/ 0 w 567"/>
                <a:gd name="T1" fmla="*/ 7 h 295"/>
                <a:gd name="T2" fmla="*/ 99 w 567"/>
                <a:gd name="T3" fmla="*/ 89 h 295"/>
                <a:gd name="T4" fmla="*/ 99 w 567"/>
                <a:gd name="T5" fmla="*/ 0 h 295"/>
                <a:gd name="T6" fmla="*/ 0 w 567"/>
                <a:gd name="T7" fmla="*/ 7 h 295"/>
                <a:gd name="T8" fmla="*/ 0 60000 65536"/>
                <a:gd name="T9" fmla="*/ 0 60000 65536"/>
                <a:gd name="T10" fmla="*/ 0 60000 65536"/>
                <a:gd name="T11" fmla="*/ 0 60000 65536"/>
                <a:gd name="T12" fmla="*/ 0 w 567"/>
                <a:gd name="T13" fmla="*/ 0 h 295"/>
                <a:gd name="T14" fmla="*/ 567 w 567"/>
                <a:gd name="T15" fmla="*/ 295 h 295"/>
              </a:gdLst>
              <a:ahLst/>
              <a:cxnLst>
                <a:cxn ang="T8">
                  <a:pos x="T0" y="T1"/>
                </a:cxn>
                <a:cxn ang="T9">
                  <a:pos x="T2" y="T3"/>
                </a:cxn>
                <a:cxn ang="T10">
                  <a:pos x="T4" y="T5"/>
                </a:cxn>
                <a:cxn ang="T11">
                  <a:pos x="T6" y="T7"/>
                </a:cxn>
              </a:cxnLst>
              <a:rect l="T12" t="T13" r="T14" b="T15"/>
              <a:pathLst>
                <a:path w="567" h="295">
                  <a:moveTo>
                    <a:pt x="0" y="23"/>
                  </a:moveTo>
                  <a:lnTo>
                    <a:pt x="567" y="295"/>
                  </a:lnTo>
                  <a:lnTo>
                    <a:pt x="567" y="0"/>
                  </a:lnTo>
                  <a:lnTo>
                    <a:pt x="0" y="23"/>
                  </a:lnTo>
                  <a:close/>
                </a:path>
              </a:pathLst>
            </a:custGeom>
            <a:solidFill>
              <a:schemeClr val="bg1"/>
            </a:solidFill>
            <a:ln w="9525">
              <a:solidFill>
                <a:schemeClr val="tx1"/>
              </a:solidFill>
              <a:round/>
              <a:headEnd/>
              <a:tailEnd/>
            </a:ln>
          </p:spPr>
          <p:txBody>
            <a:bodyPr/>
            <a:lstStyle/>
            <a:p>
              <a:endParaRPr lang="zh-CN" altLang="en-US"/>
            </a:p>
          </p:txBody>
        </p:sp>
        <p:sp>
          <p:nvSpPr>
            <p:cNvPr id="31755" name="Freeform 11"/>
            <p:cNvSpPr>
              <a:spLocks/>
            </p:cNvSpPr>
            <p:nvPr/>
          </p:nvSpPr>
          <p:spPr bwMode="auto">
            <a:xfrm>
              <a:off x="4399" y="2907"/>
              <a:ext cx="798" cy="382"/>
            </a:xfrm>
            <a:custGeom>
              <a:avLst/>
              <a:gdLst>
                <a:gd name="T0" fmla="*/ 31 w 884"/>
                <a:gd name="T1" fmla="*/ 126 h 409"/>
                <a:gd name="T2" fmla="*/ 131 w 884"/>
                <a:gd name="T3" fmla="*/ 126 h 409"/>
                <a:gd name="T4" fmla="*/ 155 w 884"/>
                <a:gd name="T5" fmla="*/ 64 h 409"/>
                <a:gd name="T6" fmla="*/ 119 w 884"/>
                <a:gd name="T7" fmla="*/ 0 h 409"/>
                <a:gd name="T8" fmla="*/ 43 w 884"/>
                <a:gd name="T9" fmla="*/ 7 h 409"/>
                <a:gd name="T10" fmla="*/ 0 w 884"/>
                <a:gd name="T11" fmla="*/ 57 h 409"/>
                <a:gd name="T12" fmla="*/ 31 w 884"/>
                <a:gd name="T13" fmla="*/ 126 h 409"/>
                <a:gd name="T14" fmla="*/ 0 60000 65536"/>
                <a:gd name="T15" fmla="*/ 0 60000 65536"/>
                <a:gd name="T16" fmla="*/ 0 60000 65536"/>
                <a:gd name="T17" fmla="*/ 0 60000 65536"/>
                <a:gd name="T18" fmla="*/ 0 60000 65536"/>
                <a:gd name="T19" fmla="*/ 0 60000 65536"/>
                <a:gd name="T20" fmla="*/ 0 60000 65536"/>
                <a:gd name="T21" fmla="*/ 0 w 884"/>
                <a:gd name="T22" fmla="*/ 0 h 409"/>
                <a:gd name="T23" fmla="*/ 884 w 884"/>
                <a:gd name="T24" fmla="*/ 409 h 4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4" h="409">
                  <a:moveTo>
                    <a:pt x="181" y="409"/>
                  </a:moveTo>
                  <a:lnTo>
                    <a:pt x="748" y="409"/>
                  </a:lnTo>
                  <a:lnTo>
                    <a:pt x="884" y="205"/>
                  </a:lnTo>
                  <a:lnTo>
                    <a:pt x="680" y="0"/>
                  </a:lnTo>
                  <a:lnTo>
                    <a:pt x="249" y="23"/>
                  </a:lnTo>
                  <a:lnTo>
                    <a:pt x="0" y="182"/>
                  </a:lnTo>
                  <a:lnTo>
                    <a:pt x="181" y="409"/>
                  </a:lnTo>
                  <a:close/>
                </a:path>
              </a:pathLst>
            </a:custGeom>
            <a:solidFill>
              <a:schemeClr val="bg1"/>
            </a:solidFill>
            <a:ln w="9525">
              <a:solidFill>
                <a:schemeClr val="tx1"/>
              </a:solidFill>
              <a:round/>
              <a:headEnd/>
              <a:tailEnd/>
            </a:ln>
          </p:spPr>
          <p:txBody>
            <a:bodyPr/>
            <a:lstStyle/>
            <a:p>
              <a:endParaRPr lang="zh-CN" altLang="en-US"/>
            </a:p>
          </p:txBody>
        </p:sp>
      </p:grpSp>
      <p:sp>
        <p:nvSpPr>
          <p:cNvPr id="79884" name="Line 12"/>
          <p:cNvSpPr>
            <a:spLocks noChangeShapeType="1"/>
          </p:cNvSpPr>
          <p:nvPr/>
        </p:nvSpPr>
        <p:spPr bwMode="auto">
          <a:xfrm flipV="1">
            <a:off x="8642351" y="4005137"/>
            <a:ext cx="670983" cy="215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85" name="Line 13"/>
          <p:cNvSpPr>
            <a:spLocks noChangeShapeType="1"/>
          </p:cNvSpPr>
          <p:nvPr/>
        </p:nvSpPr>
        <p:spPr bwMode="auto">
          <a:xfrm flipV="1">
            <a:off x="8642351" y="4868863"/>
            <a:ext cx="1007533" cy="360363"/>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88" name="AutoShape 16"/>
          <p:cNvSpPr>
            <a:spLocks noChangeArrowheads="1"/>
          </p:cNvSpPr>
          <p:nvPr/>
        </p:nvSpPr>
        <p:spPr bwMode="auto">
          <a:xfrm>
            <a:off x="5808134" y="4184525"/>
            <a:ext cx="960967" cy="252412"/>
          </a:xfrm>
          <a:prstGeom prst="leftRightArrow">
            <a:avLst>
              <a:gd name="adj1" fmla="val 50000"/>
              <a:gd name="adj2" fmla="val 57107"/>
            </a:avLst>
          </a:prstGeom>
          <a:solidFill>
            <a:srgbClr val="0070C0"/>
          </a:solidFill>
          <a:ln w="9525">
            <a:solidFill>
              <a:schemeClr val="tx1"/>
            </a:solidFill>
            <a:miter lim="800000"/>
            <a:headEnd/>
            <a:tailEnd/>
          </a:ln>
        </p:spPr>
        <p:txBody>
          <a:bodyPr wrap="none" anchor="ctr"/>
          <a:lstStyle/>
          <a:p>
            <a:endParaRPr lang="zh-CN" altLang="en-US"/>
          </a:p>
        </p:txBody>
      </p:sp>
      <p:sp>
        <p:nvSpPr>
          <p:cNvPr id="15" name="Rectangle 2"/>
          <p:cNvSpPr txBox="1">
            <a:spLocks noChangeArrowheads="1"/>
          </p:cNvSpPr>
          <p:nvPr/>
        </p:nvSpPr>
        <p:spPr>
          <a:xfrm>
            <a:off x="1007534" y="332656"/>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多</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轮廓多边形细化</a:t>
            </a:r>
          </a:p>
        </p:txBody>
      </p:sp>
    </p:spTree>
    <p:extLst>
      <p:ext uri="{BB962C8B-B14F-4D97-AF65-F5344CB8AC3E}">
        <p14:creationId xmlns:p14="http://schemas.microsoft.com/office/powerpoint/2010/main" val="1428065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9875">
                                            <p:txEl>
                                              <p:pRg st="0" end="0"/>
                                            </p:txEl>
                                          </p:spTgt>
                                        </p:tgtEl>
                                        <p:attrNameLst>
                                          <p:attrName>style.visibility</p:attrName>
                                        </p:attrNameLst>
                                      </p:cBhvr>
                                      <p:to>
                                        <p:strVal val="visible"/>
                                      </p:to>
                                    </p:set>
                                    <p:animEffect transition="in" filter="wipe(up)">
                                      <p:cBhvr>
                                        <p:cTn id="12" dur="500"/>
                                        <p:tgtEl>
                                          <p:spTgt spid="7987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888"/>
                                        </p:tgtEl>
                                        <p:attrNameLst>
                                          <p:attrName>style.visibility</p:attrName>
                                        </p:attrNameLst>
                                      </p:cBhvr>
                                      <p:to>
                                        <p:strVal val="visible"/>
                                      </p:to>
                                    </p:set>
                                    <p:animEffect transition="in" filter="wipe(left)">
                                      <p:cBhvr>
                                        <p:cTn id="17" dur="500"/>
                                        <p:tgtEl>
                                          <p:spTgt spid="798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9884"/>
                                        </p:tgtEl>
                                        <p:attrNameLst>
                                          <p:attrName>style.visibility</p:attrName>
                                        </p:attrNameLst>
                                      </p:cBhvr>
                                      <p:to>
                                        <p:strVal val="visible"/>
                                      </p:to>
                                    </p:set>
                                    <p:animEffect transition="in" filter="wipe(left)">
                                      <p:cBhvr>
                                        <p:cTn id="26" dur="500"/>
                                        <p:tgtEl>
                                          <p:spTgt spid="7988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9885"/>
                                        </p:tgtEl>
                                        <p:attrNameLst>
                                          <p:attrName>style.visibility</p:attrName>
                                        </p:attrNameLst>
                                      </p:cBhvr>
                                      <p:to>
                                        <p:strVal val="visible"/>
                                      </p:to>
                                    </p:set>
                                    <p:animEffect transition="in" filter="wipe(left)">
                                      <p:cBhvr>
                                        <p:cTn id="31" dur="500"/>
                                        <p:tgtEl>
                                          <p:spTgt spid="7988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P spid="79884" grpId="0" animBg="1"/>
      <p:bldP spid="79885" grpId="0" animBg="1"/>
      <p:bldP spid="79888"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95400" y="260648"/>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着色问题</a:t>
            </a:r>
          </a:p>
        </p:txBody>
      </p:sp>
      <p:sp>
        <p:nvSpPr>
          <p:cNvPr id="80899" name="Rectangle 3"/>
          <p:cNvSpPr>
            <a:spLocks noGrp="1" noChangeArrowheads="1"/>
          </p:cNvSpPr>
          <p:nvPr>
            <p:ph type="body" sz="half" idx="1"/>
          </p:nvPr>
        </p:nvSpPr>
        <p:spPr>
          <a:xfrm>
            <a:off x="695400" y="1556792"/>
            <a:ext cx="10130367" cy="4114800"/>
          </a:xfrm>
        </p:spPr>
        <p:txBody>
          <a:bodyPr/>
          <a:lstStyle/>
          <a:p>
            <a:pPr marL="717550" lvl="1" indent="-342900" hangingPunct="0">
              <a:lnSpc>
                <a:spcPct val="100000"/>
              </a:lnSpc>
              <a:spcBef>
                <a:spcPts val="1800"/>
              </a:spcBef>
              <a:buFont typeface="Wingdings" panose="05000000000000000000" pitchFamily="2" charset="2"/>
              <a:buChar char="Ø"/>
              <a:defRPr/>
            </a:pPr>
            <a:r>
              <a:rPr lang="zh-CN" altLang="zh-CN" sz="2200" b="1" dirty="0">
                <a:solidFill>
                  <a:schemeClr val="accent6">
                    <a:lumMod val="50000"/>
                  </a:schemeClr>
                </a:solidFill>
                <a:latin typeface="微软雅黑" panose="020B0503020204020204" pitchFamily="34" charset="-122"/>
                <a:ea typeface="微软雅黑" panose="020B0503020204020204" pitchFamily="34" charset="-122"/>
              </a:rPr>
              <a:t>为便于</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渲染着色</a:t>
            </a:r>
            <a:r>
              <a:rPr lang="zh-CN" altLang="zh-CN" sz="2200" b="1" dirty="0">
                <a:solidFill>
                  <a:schemeClr val="accent6">
                    <a:lumMod val="50000"/>
                  </a:schemeClr>
                </a:solidFill>
                <a:latin typeface="微软雅黑" panose="020B0503020204020204" pitchFamily="34" charset="-122"/>
                <a:ea typeface="微软雅黑" panose="020B0503020204020204" pitchFamily="34" charset="-122"/>
              </a:rPr>
              <a:t>，通常将四边形分割为三角形，不同的分割方法会得到不同的</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渲染</a:t>
            </a:r>
            <a:r>
              <a:rPr lang="zh-CN" altLang="zh-CN" sz="2200" b="1" dirty="0">
                <a:solidFill>
                  <a:schemeClr val="accent6">
                    <a:lumMod val="50000"/>
                  </a:schemeClr>
                </a:solidFill>
                <a:latin typeface="微软雅黑" panose="020B0503020204020204" pitchFamily="34" charset="-122"/>
                <a:ea typeface="微软雅黑" panose="020B0503020204020204" pitchFamily="34" charset="-122"/>
              </a:rPr>
              <a:t>效果</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00000"/>
              </a:lnSpc>
              <a:spcBef>
                <a:spcPts val="1800"/>
              </a:spcBef>
              <a:buFont typeface="Wingdings" panose="05000000000000000000" pitchFamily="2" charset="2"/>
              <a:buChar char="Ø"/>
              <a:defRPr/>
            </a:pPr>
            <a:r>
              <a:rPr lang="zh-CN" altLang="zh-CN" sz="2200" b="1" dirty="0">
                <a:solidFill>
                  <a:schemeClr val="accent6">
                    <a:lumMod val="50000"/>
                  </a:schemeClr>
                </a:solidFill>
                <a:latin typeface="微软雅黑" panose="020B0503020204020204" pitchFamily="34" charset="-122"/>
                <a:ea typeface="微软雅黑" panose="020B0503020204020204" pitchFamily="34" charset="-122"/>
              </a:rPr>
              <a:t>分割四边形应采取</a:t>
            </a:r>
            <a:r>
              <a:rPr lang="zh-CN" altLang="zh-CN" sz="2200" b="1" dirty="0">
                <a:solidFill>
                  <a:srgbClr val="C00000"/>
                </a:solidFill>
                <a:latin typeface="微软雅黑" panose="020B0503020204020204" pitchFamily="34" charset="-122"/>
                <a:ea typeface="微软雅黑" panose="020B0503020204020204" pitchFamily="34" charset="-122"/>
              </a:rPr>
              <a:t>差异最小化</a:t>
            </a:r>
            <a:r>
              <a:rPr lang="zh-CN" altLang="zh-CN" sz="2200" b="1" dirty="0">
                <a:solidFill>
                  <a:schemeClr val="accent6">
                    <a:lumMod val="50000"/>
                  </a:schemeClr>
                </a:solidFill>
                <a:latin typeface="微软雅黑" panose="020B0503020204020204" pitchFamily="34" charset="-122"/>
                <a:ea typeface="微软雅黑" panose="020B0503020204020204" pitchFamily="34" charset="-122"/>
              </a:rPr>
              <a:t>原理</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00000"/>
              </a:lnSpc>
              <a:spcBef>
                <a:spcPts val="1800"/>
              </a:spcBef>
              <a:buFont typeface="Wingdings" panose="05000000000000000000" pitchFamily="2" charset="2"/>
              <a:buChar char="Ø"/>
              <a:defRPr/>
            </a:pPr>
            <a:r>
              <a:rPr lang="zh-CN" altLang="zh-CN" sz="2200" b="1" dirty="0">
                <a:solidFill>
                  <a:schemeClr val="accent6">
                    <a:lumMod val="50000"/>
                  </a:schemeClr>
                </a:solidFill>
                <a:latin typeface="微软雅黑" panose="020B0503020204020204" pitchFamily="34" charset="-122"/>
                <a:ea typeface="微软雅黑" panose="020B0503020204020204" pitchFamily="34" charset="-122"/>
              </a:rPr>
              <a:t>对于辐射度方法或预光照四边形可选择色彩差异最小的对角线</a:t>
            </a:r>
          </a:p>
          <a:p>
            <a:pPr eaLnBrk="1" hangingPunct="1"/>
            <a:endParaRPr lang="zh-CN" altLang="zh-CN" sz="2800" dirty="0" smtClean="0"/>
          </a:p>
          <a:p>
            <a:pPr eaLnBrk="1" hangingPunct="1"/>
            <a:endParaRPr lang="zh-CN" altLang="zh-CN" sz="2800" dirty="0" smtClean="0"/>
          </a:p>
          <a:p>
            <a:pPr eaLnBrk="1" hangingPunct="1"/>
            <a:endParaRPr lang="zh-CN" altLang="zh-CN" sz="2800" dirty="0" smtClean="0"/>
          </a:p>
          <a:p>
            <a:pPr eaLnBrk="1" hangingPunct="1"/>
            <a:endParaRPr lang="zh-CN" altLang="en-US" sz="2800" dirty="0" smtClean="0"/>
          </a:p>
          <a:p>
            <a:pPr lvl="2" eaLnBrk="1" hangingPunct="1"/>
            <a:endParaRPr lang="zh-CN" altLang="en-US" sz="2000" dirty="0" smtClean="0">
              <a:latin typeface="Times New Roman" pitchFamily="18" charset="0"/>
            </a:endParaRPr>
          </a:p>
          <a:p>
            <a:pPr lvl="2" eaLnBrk="1" hangingPunct="1"/>
            <a:endParaRPr lang="zh-CN" altLang="en-US" sz="2000" dirty="0" smtClean="0">
              <a:latin typeface="Times New Roman" pitchFamily="18" charset="0"/>
            </a:endParaRPr>
          </a:p>
          <a:p>
            <a:pPr lvl="2" eaLnBrk="1" hangingPunct="1"/>
            <a:endParaRPr lang="zh-CN" altLang="en-US" sz="20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grpSp>
        <p:nvGrpSpPr>
          <p:cNvPr id="2" name="Group 18"/>
          <p:cNvGrpSpPr>
            <a:grpSpLocks/>
          </p:cNvGrpSpPr>
          <p:nvPr/>
        </p:nvGrpSpPr>
        <p:grpSpPr bwMode="auto">
          <a:xfrm>
            <a:off x="695400" y="3639221"/>
            <a:ext cx="10752667" cy="3556001"/>
            <a:chOff x="816" y="2824"/>
            <a:chExt cx="5080" cy="2240"/>
          </a:xfrm>
        </p:grpSpPr>
        <p:pic>
          <p:nvPicPr>
            <p:cNvPr id="3277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 y="2824"/>
              <a:ext cx="4621" cy="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17"/>
            <p:cNvSpPr txBox="1">
              <a:spLocks noChangeArrowheads="1"/>
            </p:cNvSpPr>
            <p:nvPr/>
          </p:nvSpPr>
          <p:spPr bwMode="auto">
            <a:xfrm>
              <a:off x="816" y="4133"/>
              <a:ext cx="5080"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dirty="0">
                  <a:solidFill>
                    <a:schemeClr val="bg2">
                      <a:lumMod val="50000"/>
                    </a:schemeClr>
                  </a:solidFill>
                </a:rPr>
                <a:t>                       </a:t>
              </a:r>
              <a:r>
                <a:rPr lang="en-US" altLang="zh-CN" dirty="0">
                  <a:solidFill>
                    <a:schemeClr val="bg2">
                      <a:lumMod val="50000"/>
                    </a:schemeClr>
                  </a:solidFill>
                  <a:latin typeface="Times New Roman" pitchFamily="18" charset="0"/>
                </a:rPr>
                <a:t>(a)                     </a:t>
              </a:r>
              <a:r>
                <a:rPr lang="en-US" altLang="zh-CN" dirty="0" smtClean="0">
                  <a:solidFill>
                    <a:schemeClr val="bg2">
                      <a:lumMod val="50000"/>
                    </a:schemeClr>
                  </a:solidFill>
                  <a:latin typeface="Times New Roman" pitchFamily="18" charset="0"/>
                </a:rPr>
                <a:t>                                     </a:t>
              </a:r>
              <a:r>
                <a:rPr lang="en-US" altLang="zh-CN" dirty="0">
                  <a:solidFill>
                    <a:schemeClr val="bg2">
                      <a:lumMod val="50000"/>
                    </a:schemeClr>
                  </a:solidFill>
                  <a:latin typeface="Times New Roman" pitchFamily="18" charset="0"/>
                </a:rPr>
                <a:t>(b)                   </a:t>
              </a:r>
              <a:r>
                <a:rPr lang="en-US" altLang="zh-CN" dirty="0" smtClean="0">
                  <a:solidFill>
                    <a:schemeClr val="bg2">
                      <a:lumMod val="50000"/>
                    </a:schemeClr>
                  </a:solidFill>
                  <a:latin typeface="Times New Roman" pitchFamily="18" charset="0"/>
                </a:rPr>
                <a:t>                                      </a:t>
              </a:r>
              <a:r>
                <a:rPr lang="en-US" altLang="zh-CN" dirty="0">
                  <a:solidFill>
                    <a:schemeClr val="bg2">
                      <a:lumMod val="50000"/>
                    </a:schemeClr>
                  </a:solidFill>
                  <a:latin typeface="Times New Roman" pitchFamily="18" charset="0"/>
                </a:rPr>
                <a:t>(c)</a:t>
              </a:r>
            </a:p>
            <a:p>
              <a:pPr algn="ctr" eaLnBrk="1" hangingPunct="1"/>
              <a:endParaRPr lang="en-US" altLang="zh-CN" sz="1600" b="1" dirty="0" smtClean="0">
                <a:solidFill>
                  <a:schemeClr val="bg2">
                    <a:lumMod val="50000"/>
                  </a:schemeClr>
                </a:solidFill>
                <a:latin typeface="Times New Roman" pitchFamily="18" charset="0"/>
              </a:endParaRPr>
            </a:p>
            <a:p>
              <a:pPr algn="ctr" eaLnBrk="1" hangingPunct="1"/>
              <a:r>
                <a:rPr lang="en-US" altLang="zh-CN" sz="1600" b="1" dirty="0" smtClean="0">
                  <a:solidFill>
                    <a:schemeClr val="bg2">
                      <a:lumMod val="50000"/>
                    </a:schemeClr>
                  </a:solidFill>
                  <a:latin typeface="Times New Roman" pitchFamily="18" charset="0"/>
                </a:rPr>
                <a:t>(</a:t>
              </a:r>
              <a:r>
                <a:rPr lang="en-US" altLang="zh-CN" sz="1600" b="1" dirty="0">
                  <a:solidFill>
                    <a:schemeClr val="bg2">
                      <a:lumMod val="50000"/>
                    </a:schemeClr>
                  </a:solidFill>
                  <a:latin typeface="Times New Roman" pitchFamily="18" charset="0"/>
                </a:rPr>
                <a:t>a)</a:t>
              </a:r>
              <a:r>
                <a:rPr lang="zh-CN" altLang="en-US" sz="1600" dirty="0">
                  <a:solidFill>
                    <a:schemeClr val="bg2">
                      <a:lumMod val="50000"/>
                    </a:schemeClr>
                  </a:solidFill>
                  <a:latin typeface="Times New Roman" pitchFamily="18" charset="0"/>
                </a:rPr>
                <a:t>四边形绘制</a:t>
              </a:r>
              <a:r>
                <a:rPr lang="en-US" altLang="zh-CN" sz="1600" b="1" dirty="0">
                  <a:solidFill>
                    <a:schemeClr val="bg2">
                      <a:lumMod val="50000"/>
                    </a:schemeClr>
                  </a:solidFill>
                  <a:latin typeface="Times New Roman" pitchFamily="18" charset="0"/>
                </a:rPr>
                <a:t>(b) </a:t>
              </a:r>
              <a:r>
                <a:rPr lang="zh-CN" altLang="en-US" sz="1600" dirty="0">
                  <a:solidFill>
                    <a:schemeClr val="bg2">
                      <a:lumMod val="50000"/>
                    </a:schemeClr>
                  </a:solidFill>
                  <a:latin typeface="Times New Roman" pitchFamily="18" charset="0"/>
                </a:rPr>
                <a:t>右上角和左下角连接的三角形</a:t>
              </a:r>
              <a:r>
                <a:rPr lang="en-US" altLang="zh-CN" sz="1600" b="1" dirty="0">
                  <a:solidFill>
                    <a:schemeClr val="bg2">
                      <a:lumMod val="50000"/>
                    </a:schemeClr>
                  </a:solidFill>
                  <a:latin typeface="Times New Roman" pitchFamily="18" charset="0"/>
                </a:rPr>
                <a:t>(c)</a:t>
              </a:r>
              <a:r>
                <a:rPr lang="zh-CN" altLang="en-US" sz="1600" dirty="0">
                  <a:solidFill>
                    <a:schemeClr val="bg2">
                      <a:lumMod val="50000"/>
                    </a:schemeClr>
                  </a:solidFill>
                  <a:latin typeface="Times New Roman" pitchFamily="18" charset="0"/>
                </a:rPr>
                <a:t>左上角和右下角连接的三角形</a:t>
              </a:r>
            </a:p>
            <a:p>
              <a:pPr eaLnBrk="1" hangingPunct="1"/>
              <a:endParaRPr lang="zh-CN" altLang="en-US" sz="1600" dirty="0">
                <a:latin typeface="Times New Roman" pitchFamily="18" charset="0"/>
              </a:endParaRPr>
            </a:p>
            <a:p>
              <a:pPr eaLnBrk="1" hangingPunct="1">
                <a:spcBef>
                  <a:spcPct val="50000"/>
                </a:spcBef>
              </a:pPr>
              <a:endParaRPr lang="en-US" altLang="zh-CN" sz="1600" dirty="0">
                <a:latin typeface="Times New Roman" pitchFamily="18" charset="0"/>
              </a:endParaRPr>
            </a:p>
          </p:txBody>
        </p:sp>
      </p:grpSp>
    </p:spTree>
    <p:extLst>
      <p:ext uri="{BB962C8B-B14F-4D97-AF65-F5344CB8AC3E}">
        <p14:creationId xmlns:p14="http://schemas.microsoft.com/office/powerpoint/2010/main" val="750908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0899">
                                            <p:bg/>
                                          </p:spTgt>
                                        </p:tgtEl>
                                        <p:attrNameLst>
                                          <p:attrName>style.visibility</p:attrName>
                                        </p:attrNameLst>
                                      </p:cBhvr>
                                      <p:to>
                                        <p:strVal val="visible"/>
                                      </p:to>
                                    </p:set>
                                    <p:animEffect transition="in" filter="wipe(up)">
                                      <p:cBhvr>
                                        <p:cTn id="7" dur="500"/>
                                        <p:tgtEl>
                                          <p:spTgt spid="80899">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0899">
                                            <p:txEl>
                                              <p:pRg st="0" end="0"/>
                                            </p:txEl>
                                          </p:spTgt>
                                        </p:tgtEl>
                                        <p:attrNameLst>
                                          <p:attrName>style.visibility</p:attrName>
                                        </p:attrNameLst>
                                      </p:cBhvr>
                                      <p:to>
                                        <p:strVal val="visible"/>
                                      </p:to>
                                    </p:set>
                                    <p:animEffect transition="in" filter="wipe(up)">
                                      <p:cBhvr>
                                        <p:cTn id="10" dur="500"/>
                                        <p:tgtEl>
                                          <p:spTgt spid="80899">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0899">
                                            <p:txEl>
                                              <p:pRg st="1" end="1"/>
                                            </p:txEl>
                                          </p:spTgt>
                                        </p:tgtEl>
                                        <p:attrNameLst>
                                          <p:attrName>style.visibility</p:attrName>
                                        </p:attrNameLst>
                                      </p:cBhvr>
                                      <p:to>
                                        <p:strVal val="visible"/>
                                      </p:to>
                                    </p:set>
                                    <p:animEffect transition="in" filter="wipe(up)">
                                      <p:cBhvr>
                                        <p:cTn id="13" dur="500"/>
                                        <p:tgtEl>
                                          <p:spTgt spid="80899">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0899">
                                            <p:txEl>
                                              <p:pRg st="2" end="2"/>
                                            </p:txEl>
                                          </p:spTgt>
                                        </p:tgtEl>
                                        <p:attrNameLst>
                                          <p:attrName>style.visibility</p:attrName>
                                        </p:attrNameLst>
                                      </p:cBhvr>
                                      <p:to>
                                        <p:strVal val="visible"/>
                                      </p:to>
                                    </p:set>
                                    <p:animEffect transition="in" filter="wipe(up)">
                                      <p:cBhvr>
                                        <p:cTn id="16" dur="500"/>
                                        <p:tgtEl>
                                          <p:spTgt spid="80899">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sz="half" idx="1"/>
          </p:nvPr>
        </p:nvSpPr>
        <p:spPr>
          <a:xfrm>
            <a:off x="695400" y="1427252"/>
            <a:ext cx="10130367" cy="4114800"/>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zh-CN" sz="2200" b="1" dirty="0">
                <a:solidFill>
                  <a:schemeClr val="accent6">
                    <a:lumMod val="50000"/>
                  </a:schemeClr>
                </a:solidFill>
                <a:latin typeface="微软雅黑" panose="020B0503020204020204" pitchFamily="34" charset="-122"/>
                <a:ea typeface="微软雅黑" panose="020B0503020204020204" pitchFamily="34" charset="-122"/>
              </a:rPr>
              <a:t>对于地形高度场</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zh-CN" sz="2000" b="1" dirty="0">
                <a:solidFill>
                  <a:schemeClr val="bg2">
                    <a:lumMod val="50000"/>
                  </a:schemeClr>
                </a:solidFill>
                <a:latin typeface="微软雅黑" panose="020B0503020204020204" pitchFamily="34" charset="-122"/>
                <a:ea typeface="微软雅黑" panose="020B0503020204020204" pitchFamily="34" charset="-122"/>
              </a:rPr>
              <a:t>连接法向夹角相差最大的两个三角形的对角线</a:t>
            </a:r>
            <a:endParaRPr lang="zh-CN" altLang="en-US" sz="20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zh-CN" sz="2000" b="1" dirty="0">
                <a:solidFill>
                  <a:schemeClr val="bg2">
                    <a:lumMod val="50000"/>
                  </a:schemeClr>
                </a:solidFill>
                <a:latin typeface="微软雅黑" panose="020B0503020204020204" pitchFamily="34" charset="-122"/>
                <a:ea typeface="微软雅黑" panose="020B0503020204020204" pitchFamily="34" charset="-122"/>
              </a:rPr>
              <a:t>连接面积最接近的两个三角形的对角线</a:t>
            </a:r>
            <a:endParaRPr lang="zh-CN" altLang="en-US" sz="20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zh-CN" sz="2000" b="1" dirty="0">
                <a:solidFill>
                  <a:schemeClr val="bg2">
                    <a:lumMod val="50000"/>
                  </a:schemeClr>
                </a:solidFill>
                <a:latin typeface="微软雅黑" panose="020B0503020204020204" pitchFamily="34" charset="-122"/>
                <a:ea typeface="微软雅黑" panose="020B0503020204020204" pitchFamily="34" charset="-122"/>
              </a:rPr>
              <a:t>连接高度最接近的顶点</a:t>
            </a:r>
            <a:endParaRPr lang="zh-CN" altLang="en-US" sz="20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zh-CN" sz="2000" b="1" dirty="0">
                <a:solidFill>
                  <a:schemeClr val="bg2">
                    <a:lumMod val="50000"/>
                  </a:schemeClr>
                </a:solidFill>
                <a:latin typeface="微软雅黑" panose="020B0503020204020204" pitchFamily="34" charset="-122"/>
                <a:ea typeface="微软雅黑" panose="020B0503020204020204" pitchFamily="34" charset="-122"/>
              </a:rPr>
              <a:t>连接高度差异最大的顶点</a:t>
            </a:r>
          </a:p>
          <a:p>
            <a:pPr eaLnBrk="1" hangingPunct="1"/>
            <a:endParaRPr lang="zh-CN" altLang="zh-CN" sz="2800" dirty="0" smtClean="0"/>
          </a:p>
          <a:p>
            <a:pPr eaLnBrk="1" hangingPunct="1"/>
            <a:endParaRPr lang="zh-CN" altLang="zh-CN" sz="2800" dirty="0" smtClean="0"/>
          </a:p>
          <a:p>
            <a:pPr eaLnBrk="1" hangingPunct="1"/>
            <a:endParaRPr lang="zh-CN" altLang="zh-CN" sz="2800" dirty="0" smtClean="0"/>
          </a:p>
          <a:p>
            <a:pPr eaLnBrk="1" hangingPunct="1"/>
            <a:endParaRPr lang="zh-CN" altLang="en-US" sz="2800" dirty="0" smtClean="0"/>
          </a:p>
          <a:p>
            <a:pPr lvl="2" eaLnBrk="1" hangingPunct="1"/>
            <a:endParaRPr lang="zh-CN" altLang="en-US" sz="2000" dirty="0" smtClean="0">
              <a:latin typeface="Times New Roman" pitchFamily="18" charset="0"/>
            </a:endParaRPr>
          </a:p>
          <a:p>
            <a:pPr lvl="2" eaLnBrk="1" hangingPunct="1"/>
            <a:endParaRPr lang="zh-CN" altLang="en-US" sz="20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pic>
        <p:nvPicPr>
          <p:cNvPr id="81927"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68351" y="4545012"/>
            <a:ext cx="7200900" cy="2312987"/>
          </a:xfrm>
        </p:spPr>
      </p:pic>
      <p:sp>
        <p:nvSpPr>
          <p:cNvPr id="81929" name="Text Box 9"/>
          <p:cNvSpPr txBox="1">
            <a:spLocks noChangeArrowheads="1"/>
          </p:cNvSpPr>
          <p:nvPr/>
        </p:nvSpPr>
        <p:spPr bwMode="auto">
          <a:xfrm>
            <a:off x="8280116" y="5229200"/>
            <a:ext cx="335914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dirty="0">
                <a:solidFill>
                  <a:schemeClr val="bg2">
                    <a:lumMod val="50000"/>
                  </a:schemeClr>
                </a:solidFill>
              </a:rPr>
              <a:t>左图为高度场网格</a:t>
            </a:r>
            <a:endParaRPr lang="zh-CN" altLang="en-US" b="1" dirty="0">
              <a:solidFill>
                <a:schemeClr val="bg2">
                  <a:lumMod val="50000"/>
                </a:schemeClr>
              </a:solidFill>
            </a:endParaRPr>
          </a:p>
          <a:p>
            <a:pPr eaLnBrk="1" hangingPunct="1"/>
            <a:r>
              <a:rPr lang="en-US" altLang="zh-CN" b="1" dirty="0">
                <a:solidFill>
                  <a:schemeClr val="bg2">
                    <a:lumMod val="50000"/>
                  </a:schemeClr>
                </a:solidFill>
                <a:latin typeface="Times New Roman" pitchFamily="18" charset="0"/>
              </a:rPr>
              <a:t>(a) </a:t>
            </a:r>
            <a:r>
              <a:rPr lang="zh-CN" altLang="en-US" dirty="0">
                <a:solidFill>
                  <a:schemeClr val="bg2">
                    <a:lumMod val="50000"/>
                  </a:schemeClr>
                </a:solidFill>
                <a:latin typeface="Times New Roman" pitchFamily="18" charset="0"/>
              </a:rPr>
              <a:t>四边形沿同一对角线分割；</a:t>
            </a:r>
            <a:r>
              <a:rPr lang="en-US" altLang="zh-CN" b="1" dirty="0">
                <a:solidFill>
                  <a:schemeClr val="bg2">
                    <a:lumMod val="50000"/>
                  </a:schemeClr>
                </a:solidFill>
                <a:latin typeface="Times New Roman" pitchFamily="18" charset="0"/>
              </a:rPr>
              <a:t>(b)</a:t>
            </a:r>
            <a:r>
              <a:rPr lang="zh-CN" altLang="en-US" dirty="0">
                <a:solidFill>
                  <a:schemeClr val="bg2">
                    <a:lumMod val="50000"/>
                  </a:schemeClr>
                </a:solidFill>
                <a:latin typeface="Times New Roman" pitchFamily="18" charset="0"/>
              </a:rPr>
              <a:t>沿高度接近</a:t>
            </a:r>
            <a:r>
              <a:rPr lang="zh-CN" altLang="en-US" dirty="0">
                <a:solidFill>
                  <a:schemeClr val="bg2">
                    <a:lumMod val="50000"/>
                  </a:schemeClr>
                </a:solidFill>
              </a:rPr>
              <a:t>的对角线分割。</a:t>
            </a:r>
          </a:p>
          <a:p>
            <a:pPr eaLnBrk="1" hangingPunct="1"/>
            <a:endParaRPr lang="en-US" altLang="zh-CN" dirty="0">
              <a:solidFill>
                <a:schemeClr val="bg2">
                  <a:lumMod val="50000"/>
                </a:schemeClr>
              </a:solidFill>
            </a:endParaRPr>
          </a:p>
        </p:txBody>
      </p:sp>
      <p:sp>
        <p:nvSpPr>
          <p:cNvPr id="7" name="Rectangle 2"/>
          <p:cNvSpPr>
            <a:spLocks noGrp="1" noChangeArrowheads="1"/>
          </p:cNvSpPr>
          <p:nvPr>
            <p:ph type="title"/>
          </p:nvPr>
        </p:nvSpPr>
        <p:spPr>
          <a:xfrm>
            <a:off x="695400" y="260648"/>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着色问题</a:t>
            </a:r>
          </a:p>
        </p:txBody>
      </p:sp>
    </p:spTree>
    <p:extLst>
      <p:ext uri="{BB962C8B-B14F-4D97-AF65-F5344CB8AC3E}">
        <p14:creationId xmlns:p14="http://schemas.microsoft.com/office/powerpoint/2010/main" val="3513390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wipe(up)">
                                      <p:cBhvr>
                                        <p:cTn id="7" dur="500"/>
                                        <p:tgtEl>
                                          <p:spTgt spid="8192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1923">
                                            <p:txEl>
                                              <p:pRg st="1" end="1"/>
                                            </p:txEl>
                                          </p:spTgt>
                                        </p:tgtEl>
                                        <p:attrNameLst>
                                          <p:attrName>style.visibility</p:attrName>
                                        </p:attrNameLst>
                                      </p:cBhvr>
                                      <p:to>
                                        <p:strVal val="visible"/>
                                      </p:to>
                                    </p:set>
                                    <p:animEffect transition="in" filter="wipe(up)">
                                      <p:cBhvr>
                                        <p:cTn id="10" dur="500"/>
                                        <p:tgtEl>
                                          <p:spTgt spid="8192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1923">
                                            <p:txEl>
                                              <p:pRg st="2" end="2"/>
                                            </p:txEl>
                                          </p:spTgt>
                                        </p:tgtEl>
                                        <p:attrNameLst>
                                          <p:attrName>style.visibility</p:attrName>
                                        </p:attrNameLst>
                                      </p:cBhvr>
                                      <p:to>
                                        <p:strVal val="visible"/>
                                      </p:to>
                                    </p:set>
                                    <p:animEffect transition="in" filter="wipe(up)">
                                      <p:cBhvr>
                                        <p:cTn id="13" dur="500"/>
                                        <p:tgtEl>
                                          <p:spTgt spid="8192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1923">
                                            <p:txEl>
                                              <p:pRg st="3" end="3"/>
                                            </p:txEl>
                                          </p:spTgt>
                                        </p:tgtEl>
                                        <p:attrNameLst>
                                          <p:attrName>style.visibility</p:attrName>
                                        </p:attrNameLst>
                                      </p:cBhvr>
                                      <p:to>
                                        <p:strVal val="visible"/>
                                      </p:to>
                                    </p:set>
                                    <p:animEffect transition="in" filter="wipe(up)">
                                      <p:cBhvr>
                                        <p:cTn id="16" dur="500"/>
                                        <p:tgtEl>
                                          <p:spTgt spid="81923">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1923">
                                            <p:txEl>
                                              <p:pRg st="4" end="4"/>
                                            </p:txEl>
                                          </p:spTgt>
                                        </p:tgtEl>
                                        <p:attrNameLst>
                                          <p:attrName>style.visibility</p:attrName>
                                        </p:attrNameLst>
                                      </p:cBhvr>
                                      <p:to>
                                        <p:strVal val="visible"/>
                                      </p:to>
                                    </p:set>
                                    <p:animEffect transition="in" filter="wipe(up)">
                                      <p:cBhvr>
                                        <p:cTn id="19" dur="500"/>
                                        <p:tgtEl>
                                          <p:spTgt spid="8192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81927"/>
                                        </p:tgtEl>
                                        <p:attrNameLst>
                                          <p:attrName>style.visibility</p:attrName>
                                        </p:attrNameLst>
                                      </p:cBhvr>
                                      <p:to>
                                        <p:strVal val="visible"/>
                                      </p:to>
                                    </p:set>
                                    <p:animEffect transition="in" filter="fade">
                                      <p:cBhvr>
                                        <p:cTn id="24" dur="500"/>
                                        <p:tgtEl>
                                          <p:spTgt spid="819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1929"/>
                                        </p:tgtEl>
                                        <p:attrNameLst>
                                          <p:attrName>style.visibility</p:attrName>
                                        </p:attrNameLst>
                                      </p:cBhvr>
                                      <p:to>
                                        <p:strVal val="visible"/>
                                      </p:to>
                                    </p:set>
                                    <p:animEffect transition="in" filter="fade">
                                      <p:cBhvr>
                                        <p:cTn id="27" dur="500"/>
                                        <p:tgtEl>
                                          <p:spTgt spid="81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P spid="819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sz="half" idx="1"/>
          </p:nvPr>
        </p:nvSpPr>
        <p:spPr>
          <a:xfrm>
            <a:off x="767408" y="1556792"/>
            <a:ext cx="10130367" cy="5040560"/>
          </a:xfrm>
        </p:spPr>
        <p:txBody>
          <a:bodyPr/>
          <a:lstStyle/>
          <a:p>
            <a:pPr marL="717550" lvl="1" indent="-342900" hangingPunct="0">
              <a:lnSpc>
                <a:spcPct val="100000"/>
              </a:lnSpc>
              <a:spcBef>
                <a:spcPts val="1800"/>
              </a:spcBef>
              <a:buFont typeface="Wingdings" panose="05000000000000000000" pitchFamily="2" charset="2"/>
              <a:buChar char="Ø"/>
              <a:defRPr/>
            </a:pPr>
            <a:r>
              <a:rPr lang="zh-CN" altLang="zh-CN" b="1" dirty="0">
                <a:solidFill>
                  <a:schemeClr val="accent6">
                    <a:lumMod val="50000"/>
                  </a:schemeClr>
                </a:solidFill>
                <a:latin typeface="微软雅黑" panose="020B0503020204020204" pitchFamily="34" charset="-122"/>
                <a:ea typeface="微软雅黑" panose="020B0503020204020204" pitchFamily="34" charset="-122"/>
              </a:rPr>
              <a:t>三角剖分后的纹理映射</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30000"/>
              </a:lnSpc>
              <a:spcBef>
                <a:spcPts val="1800"/>
              </a:spcBef>
              <a:buFont typeface="Wingdings" panose="05000000000000000000" pitchFamily="2" charset="2"/>
              <a:buChar char="l"/>
            </a:pPr>
            <a:r>
              <a:rPr lang="zh-CN" altLang="en-US" b="1" dirty="0" smtClean="0">
                <a:solidFill>
                  <a:schemeClr val="bg2">
                    <a:lumMod val="50000"/>
                  </a:schemeClr>
                </a:solidFill>
                <a:latin typeface="微软雅黑" panose="020B0503020204020204" pitchFamily="34" charset="-122"/>
                <a:ea typeface="微软雅黑" panose="020B0503020204020204" pitchFamily="34" charset="-122"/>
              </a:rPr>
              <a:t>问题</a:t>
            </a:r>
            <a:r>
              <a:rPr lang="zh-CN" altLang="en-US" b="1" dirty="0">
                <a:solidFill>
                  <a:schemeClr val="bg2">
                    <a:lumMod val="50000"/>
                  </a:schemeClr>
                </a:solidFill>
                <a:latin typeface="微软雅黑" panose="020B0503020204020204" pitchFamily="34" charset="-122"/>
                <a:ea typeface="微软雅黑" panose="020B0503020204020204" pitchFamily="34" charset="-122"/>
              </a:rPr>
              <a:t>根源：一个三角形只有三个纹理坐标，只能进行仿射变换，但不能对纹理进行扭曲变形</a:t>
            </a:r>
          </a:p>
          <a:p>
            <a:pPr marL="1330325" lvl="1" indent="-342900">
              <a:lnSpc>
                <a:spcPct val="130000"/>
              </a:lnSpc>
              <a:spcBef>
                <a:spcPts val="1800"/>
              </a:spcBef>
              <a:buFont typeface="Wingdings" panose="05000000000000000000" pitchFamily="2" charset="2"/>
              <a:buChar char="l"/>
            </a:pPr>
            <a:r>
              <a:rPr lang="zh-CN" altLang="zh-CN" b="1" dirty="0" smtClean="0">
                <a:solidFill>
                  <a:schemeClr val="bg2">
                    <a:lumMod val="50000"/>
                  </a:schemeClr>
                </a:solidFill>
                <a:latin typeface="微软雅黑" panose="020B0503020204020204" pitchFamily="34" charset="-122"/>
                <a:ea typeface="微软雅黑" panose="020B0503020204020204" pitchFamily="34" charset="-122"/>
              </a:rPr>
              <a:t>解决</a:t>
            </a:r>
            <a:r>
              <a:rPr lang="zh-CN" altLang="zh-CN" b="1" dirty="0">
                <a:solidFill>
                  <a:schemeClr val="bg2">
                    <a:lumMod val="50000"/>
                  </a:schemeClr>
                </a:solidFill>
                <a:latin typeface="微软雅黑" panose="020B0503020204020204" pitchFamily="34" charset="-122"/>
                <a:ea typeface="微软雅黑" panose="020B0503020204020204" pitchFamily="34" charset="-122"/>
              </a:rPr>
              <a:t>方法</a:t>
            </a:r>
            <a:endParaRPr lang="zh-CN" altLang="en-US" b="1" dirty="0">
              <a:solidFill>
                <a:schemeClr val="bg2">
                  <a:lumMod val="50000"/>
                </a:schemeClr>
              </a:solidFill>
              <a:latin typeface="微软雅黑" panose="020B0503020204020204" pitchFamily="34" charset="-122"/>
              <a:ea typeface="微软雅黑" panose="020B0503020204020204" pitchFamily="34" charset="-122"/>
            </a:endParaRPr>
          </a:p>
          <a:p>
            <a:pPr marL="1801813" lvl="3" indent="-285750" eaLnBrk="1" hangingPunct="1">
              <a:lnSpc>
                <a:spcPct val="140000"/>
              </a:lnSpc>
              <a:buFont typeface="Wingdings" panose="05000000000000000000" pitchFamily="2" charset="2"/>
              <a:buChar char="n"/>
            </a:pPr>
            <a:r>
              <a:rPr lang="zh-CN" altLang="zh-CN" sz="2000" b="1" dirty="0">
                <a:solidFill>
                  <a:schemeClr val="bg2">
                    <a:lumMod val="50000"/>
                  </a:schemeClr>
                </a:solidFill>
                <a:latin typeface="微软雅黑" panose="020B0503020204020204" pitchFamily="34" charset="-122"/>
                <a:ea typeface="微软雅黑" panose="020B0503020204020204" pitchFamily="34" charset="-122"/>
              </a:rPr>
              <a:t>映射前对纹理进行扭曲</a:t>
            </a:r>
            <a:endParaRPr lang="zh-CN" altLang="en-US" sz="2000" b="1" dirty="0">
              <a:solidFill>
                <a:schemeClr val="bg2">
                  <a:lumMod val="50000"/>
                </a:schemeClr>
              </a:solidFill>
              <a:latin typeface="微软雅黑" panose="020B0503020204020204" pitchFamily="34" charset="-122"/>
              <a:ea typeface="微软雅黑" panose="020B0503020204020204" pitchFamily="34" charset="-122"/>
            </a:endParaRPr>
          </a:p>
          <a:p>
            <a:pPr marL="1801813" lvl="3" indent="-285750" eaLnBrk="1" hangingPunct="1">
              <a:lnSpc>
                <a:spcPct val="140000"/>
              </a:lnSpc>
              <a:buFont typeface="Wingdings" panose="05000000000000000000" pitchFamily="2" charset="2"/>
              <a:buChar char="n"/>
            </a:pPr>
            <a:r>
              <a:rPr lang="zh-CN" altLang="zh-CN" sz="2000" b="1" dirty="0">
                <a:solidFill>
                  <a:schemeClr val="bg2">
                    <a:lumMod val="50000"/>
                  </a:schemeClr>
                </a:solidFill>
                <a:latin typeface="微软雅黑" panose="020B0503020204020204" pitchFamily="34" charset="-122"/>
                <a:ea typeface="微软雅黑" panose="020B0503020204020204" pitchFamily="34" charset="-122"/>
              </a:rPr>
              <a:t>将表面细化为一个更精细的网格，以减轻畸变</a:t>
            </a:r>
            <a:endParaRPr lang="zh-CN" altLang="en-US" sz="2000" b="1" dirty="0">
              <a:solidFill>
                <a:schemeClr val="bg2">
                  <a:lumMod val="50000"/>
                </a:schemeClr>
              </a:solidFill>
              <a:latin typeface="微软雅黑" panose="020B0503020204020204" pitchFamily="34" charset="-122"/>
              <a:ea typeface="微软雅黑" panose="020B0503020204020204" pitchFamily="34" charset="-122"/>
            </a:endParaRPr>
          </a:p>
          <a:p>
            <a:pPr marL="1801813" lvl="3" indent="-285750" eaLnBrk="1" hangingPunct="1">
              <a:lnSpc>
                <a:spcPct val="140000"/>
              </a:lnSpc>
              <a:buFont typeface="Wingdings" panose="05000000000000000000" pitchFamily="2" charset="2"/>
              <a:buChar char="n"/>
            </a:pPr>
            <a:r>
              <a:rPr lang="zh-CN" altLang="zh-CN" sz="2000" b="1" dirty="0">
                <a:solidFill>
                  <a:schemeClr val="bg2">
                    <a:lumMod val="50000"/>
                  </a:schemeClr>
                </a:solidFill>
                <a:latin typeface="微软雅黑" panose="020B0503020204020204" pitchFamily="34" charset="-122"/>
                <a:ea typeface="微软雅黑" panose="020B0503020204020204" pitchFamily="34" charset="-122"/>
              </a:rPr>
              <a:t>使用投影纹理贴图</a:t>
            </a:r>
            <a:endParaRPr lang="zh-CN" altLang="en-US" sz="2000" b="1" dirty="0">
              <a:solidFill>
                <a:schemeClr val="bg2">
                  <a:lumMod val="50000"/>
                </a:schemeClr>
              </a:solidFill>
              <a:latin typeface="微软雅黑" panose="020B0503020204020204" pitchFamily="34" charset="-122"/>
              <a:ea typeface="微软雅黑" panose="020B0503020204020204" pitchFamily="34" charset="-122"/>
            </a:endParaRPr>
          </a:p>
          <a:p>
            <a:pPr marL="1801813" lvl="3" indent="-285750" eaLnBrk="1" hangingPunct="1">
              <a:lnSpc>
                <a:spcPct val="140000"/>
              </a:lnSpc>
              <a:buFont typeface="Wingdings" panose="05000000000000000000" pitchFamily="2" charset="2"/>
              <a:buChar char="n"/>
            </a:pPr>
            <a:r>
              <a:rPr lang="zh-CN" altLang="zh-CN" sz="2000" b="1" dirty="0">
                <a:solidFill>
                  <a:schemeClr val="bg2">
                    <a:lumMod val="50000"/>
                  </a:schemeClr>
                </a:solidFill>
                <a:latin typeface="微软雅黑" panose="020B0503020204020204" pitchFamily="34" charset="-122"/>
                <a:ea typeface="微软雅黑" panose="020B0503020204020204" pitchFamily="34" charset="-122"/>
              </a:rPr>
              <a:t>使用双线性插值映射的方法</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a:t>
            </a:r>
            <a:r>
              <a:rPr lang="zh-CN" altLang="zh-CN" sz="2000" b="1" dirty="0">
                <a:solidFill>
                  <a:schemeClr val="bg2">
                    <a:lumMod val="50000"/>
                  </a:schemeClr>
                </a:solidFill>
                <a:latin typeface="微软雅黑" panose="020B0503020204020204" pitchFamily="34" charset="-122"/>
                <a:ea typeface="微软雅黑" panose="020B0503020204020204" pitchFamily="34" charset="-122"/>
              </a:rPr>
              <a:t>通常难以用硬件实现</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a:t>
            </a:r>
            <a:endParaRPr lang="zh-CN" altLang="zh-CN" sz="2000" b="1" dirty="0">
              <a:solidFill>
                <a:schemeClr val="bg2">
                  <a:lumMod val="50000"/>
                </a:schemeClr>
              </a:solidFill>
              <a:latin typeface="微软雅黑" panose="020B0503020204020204" pitchFamily="34" charset="-122"/>
              <a:ea typeface="微软雅黑" panose="020B0503020204020204" pitchFamily="34" charset="-122"/>
            </a:endParaRPr>
          </a:p>
          <a:p>
            <a:pPr eaLnBrk="1" hangingPunct="1"/>
            <a:endParaRPr lang="zh-CN" altLang="zh-CN" sz="2400" dirty="0" smtClean="0"/>
          </a:p>
          <a:p>
            <a:pPr eaLnBrk="1" hangingPunct="1"/>
            <a:endParaRPr lang="zh-CN" altLang="zh-CN" sz="2400" dirty="0" smtClean="0"/>
          </a:p>
          <a:p>
            <a:pPr eaLnBrk="1" hangingPunct="1"/>
            <a:endParaRPr lang="zh-CN" altLang="en-US" sz="2400" dirty="0" smtClean="0"/>
          </a:p>
          <a:p>
            <a:pPr lvl="2" eaLnBrk="1" hangingPunct="1"/>
            <a:endParaRPr lang="zh-CN" altLang="en-US" sz="1800" dirty="0" smtClean="0">
              <a:latin typeface="Times New Roman" pitchFamily="18" charset="0"/>
            </a:endParaRPr>
          </a:p>
          <a:p>
            <a:pPr lvl="2" eaLnBrk="1" hangingPunct="1"/>
            <a:endParaRPr lang="zh-CN" altLang="en-US" sz="1800" dirty="0" smtClean="0">
              <a:latin typeface="Times New Roman" pitchFamily="18" charset="0"/>
            </a:endParaRPr>
          </a:p>
          <a:p>
            <a:pPr lvl="1" eaLnBrk="1" hangingPunct="1"/>
            <a:endParaRPr lang="zh-CN" altLang="en-US" sz="2000" dirty="0" smtClean="0"/>
          </a:p>
          <a:p>
            <a:pPr lvl="1" eaLnBrk="1" hangingPunct="1"/>
            <a:endParaRPr lang="zh-CN" altLang="en-US" sz="2000" dirty="0" smtClean="0"/>
          </a:p>
          <a:p>
            <a:pPr lvl="1" eaLnBrk="1" hangingPunct="1"/>
            <a:endParaRPr lang="en-US" altLang="zh-CN" sz="2000" dirty="0" smtClean="0"/>
          </a:p>
        </p:txBody>
      </p:sp>
      <p:pic>
        <p:nvPicPr>
          <p:cNvPr id="82951"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488768" y="1"/>
            <a:ext cx="4703233" cy="3573015"/>
          </a:xfrm>
        </p:spPr>
      </p:pic>
      <p:sp>
        <p:nvSpPr>
          <p:cNvPr id="6" name="Rectangle 2"/>
          <p:cNvSpPr>
            <a:spLocks noGrp="1" noChangeArrowheads="1"/>
          </p:cNvSpPr>
          <p:nvPr>
            <p:ph type="title"/>
          </p:nvPr>
        </p:nvSpPr>
        <p:spPr>
          <a:xfrm>
            <a:off x="695400" y="260648"/>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1.2.3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着色问题</a:t>
            </a:r>
          </a:p>
        </p:txBody>
      </p:sp>
    </p:spTree>
    <p:extLst>
      <p:ext uri="{BB962C8B-B14F-4D97-AF65-F5344CB8AC3E}">
        <p14:creationId xmlns:p14="http://schemas.microsoft.com/office/powerpoint/2010/main" val="2106303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wipe(up)">
                                      <p:cBhvr>
                                        <p:cTn id="7" dur="500"/>
                                        <p:tgtEl>
                                          <p:spTgt spid="8294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2947">
                                            <p:txEl>
                                              <p:pRg st="1" end="1"/>
                                            </p:txEl>
                                          </p:spTgt>
                                        </p:tgtEl>
                                        <p:attrNameLst>
                                          <p:attrName>style.visibility</p:attrName>
                                        </p:attrNameLst>
                                      </p:cBhvr>
                                      <p:to>
                                        <p:strVal val="visible"/>
                                      </p:to>
                                    </p:set>
                                    <p:animEffect transition="in" filter="wipe(up)">
                                      <p:cBhvr>
                                        <p:cTn id="10" dur="500"/>
                                        <p:tgtEl>
                                          <p:spTgt spid="8294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82951"/>
                                        </p:tgtEl>
                                        <p:attrNameLst>
                                          <p:attrName>style.visibility</p:attrName>
                                        </p:attrNameLst>
                                      </p:cBhvr>
                                      <p:to>
                                        <p:strVal val="visible"/>
                                      </p:to>
                                    </p:set>
                                    <p:animEffect transition="in" filter="fade">
                                      <p:cBhvr>
                                        <p:cTn id="15" dur="500"/>
                                        <p:tgtEl>
                                          <p:spTgt spid="8295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2947">
                                            <p:txEl>
                                              <p:pRg st="2" end="2"/>
                                            </p:txEl>
                                          </p:spTgt>
                                        </p:tgtEl>
                                        <p:attrNameLst>
                                          <p:attrName>style.visibility</p:attrName>
                                        </p:attrNameLst>
                                      </p:cBhvr>
                                      <p:to>
                                        <p:strVal val="visible"/>
                                      </p:to>
                                    </p:set>
                                    <p:animEffect transition="in" filter="wipe(up)">
                                      <p:cBhvr>
                                        <p:cTn id="18" dur="500"/>
                                        <p:tgtEl>
                                          <p:spTgt spid="82947">
                                            <p:txEl>
                                              <p:pRg st="2" end="2"/>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2947">
                                            <p:txEl>
                                              <p:pRg st="3" end="3"/>
                                            </p:txEl>
                                          </p:spTgt>
                                        </p:tgtEl>
                                        <p:attrNameLst>
                                          <p:attrName>style.visibility</p:attrName>
                                        </p:attrNameLst>
                                      </p:cBhvr>
                                      <p:to>
                                        <p:strVal val="visible"/>
                                      </p:to>
                                    </p:set>
                                    <p:animEffect transition="in" filter="wipe(up)">
                                      <p:cBhvr>
                                        <p:cTn id="21" dur="500"/>
                                        <p:tgtEl>
                                          <p:spTgt spid="82947">
                                            <p:txEl>
                                              <p:pRg st="3" end="3"/>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82947">
                                            <p:txEl>
                                              <p:pRg st="4" end="4"/>
                                            </p:txEl>
                                          </p:spTgt>
                                        </p:tgtEl>
                                        <p:attrNameLst>
                                          <p:attrName>style.visibility</p:attrName>
                                        </p:attrNameLst>
                                      </p:cBhvr>
                                      <p:to>
                                        <p:strVal val="visible"/>
                                      </p:to>
                                    </p:set>
                                    <p:animEffect transition="in" filter="wipe(up)">
                                      <p:cBhvr>
                                        <p:cTn id="24" dur="500"/>
                                        <p:tgtEl>
                                          <p:spTgt spid="82947">
                                            <p:txEl>
                                              <p:pRg st="4" end="4"/>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82947">
                                            <p:txEl>
                                              <p:pRg st="5" end="5"/>
                                            </p:txEl>
                                          </p:spTgt>
                                        </p:tgtEl>
                                        <p:attrNameLst>
                                          <p:attrName>style.visibility</p:attrName>
                                        </p:attrNameLst>
                                      </p:cBhvr>
                                      <p:to>
                                        <p:strVal val="visible"/>
                                      </p:to>
                                    </p:set>
                                    <p:animEffect transition="in" filter="wipe(up)">
                                      <p:cBhvr>
                                        <p:cTn id="27" dur="500"/>
                                        <p:tgtEl>
                                          <p:spTgt spid="82947">
                                            <p:txEl>
                                              <p:pRg st="5" end="5"/>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82947">
                                            <p:txEl>
                                              <p:pRg st="6" end="6"/>
                                            </p:txEl>
                                          </p:spTgt>
                                        </p:tgtEl>
                                        <p:attrNameLst>
                                          <p:attrName>style.visibility</p:attrName>
                                        </p:attrNameLst>
                                      </p:cBhvr>
                                      <p:to>
                                        <p:strVal val="visible"/>
                                      </p:to>
                                    </p:set>
                                    <p:animEffect transition="in" filter="wipe(up)">
                                      <p:cBhvr>
                                        <p:cTn id="30" dur="500"/>
                                        <p:tgtEl>
                                          <p:spTgt spid="829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35107" y="3789040"/>
            <a:ext cx="1733806" cy="58477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3600">
                <a:solidFill>
                  <a:srgbClr val="404040"/>
                </a:solidFill>
              </a:defRPr>
            </a:lvl1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高效</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细化</a:t>
            </a:r>
            <a:endParaRPr sz="3200" b="1" dirty="0"/>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dirty="0" smtClean="0"/>
                <a:t>1</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623947827"/>
      </p:ext>
    </p:extLst>
  </p:cSld>
  <p:clrMapOvr>
    <a:masterClrMapping/>
  </p:clrMapOvr>
  <p:transition spd="slow" advClick="0" advTm="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曲面多边形化</a:t>
            </a:r>
          </a:p>
        </p:txBody>
      </p:sp>
      <p:sp>
        <p:nvSpPr>
          <p:cNvPr id="18435" name="Rectangle 3"/>
          <p:cNvSpPr>
            <a:spLocks noGrp="1" noChangeArrowheads="1"/>
          </p:cNvSpPr>
          <p:nvPr>
            <p:ph type="body" idx="1"/>
          </p:nvPr>
        </p:nvSpPr>
        <p:spPr/>
        <p:txBody>
          <a:bodyPr/>
          <a:lstStyle/>
          <a:p>
            <a:pPr marL="893763" lvl="1" indent="-447675" defTabSz="987425" hangingPunct="0">
              <a:lnSpc>
                <a:spcPct val="150000"/>
              </a:lnSpc>
              <a:spcBef>
                <a:spcPts val="18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sz="2200" b="1" dirty="0" smtClean="0">
                <a:solidFill>
                  <a:srgbClr val="0070C0"/>
                </a:solidFill>
                <a:latin typeface="微软雅黑" panose="020B0503020204020204" pitchFamily="34" charset="-122"/>
                <a:ea typeface="微软雅黑" panose="020B0503020204020204" pitchFamily="34" charset="-122"/>
              </a:rPr>
              <a:t>差分</a:t>
            </a:r>
            <a:r>
              <a:rPr lang="zh-CN" altLang="en-US" sz="2200" b="1" dirty="0">
                <a:solidFill>
                  <a:srgbClr val="0070C0"/>
                </a:solidFill>
                <a:latin typeface="微软雅黑" panose="020B0503020204020204" pitchFamily="34" charset="-122"/>
                <a:ea typeface="微软雅黑" panose="020B0503020204020204" pitchFamily="34" charset="-122"/>
              </a:rPr>
              <a:t>方法</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：在曲面上均匀生成三角形时能减少计算量；</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893763" lvl="1" indent="-447675" defTabSz="987425" hangingPunct="0">
              <a:lnSpc>
                <a:spcPct val="150000"/>
              </a:lnSpc>
              <a:spcBef>
                <a:spcPts val="18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sz="2200" b="1" dirty="0" smtClean="0">
                <a:solidFill>
                  <a:srgbClr val="0070C0"/>
                </a:solidFill>
                <a:latin typeface="微软雅黑" panose="020B0503020204020204" pitchFamily="34" charset="-122"/>
                <a:ea typeface="微软雅黑" panose="020B0503020204020204" pitchFamily="34" charset="-122"/>
              </a:rPr>
              <a:t>自</a:t>
            </a:r>
            <a:r>
              <a:rPr lang="zh-CN" altLang="en-US" sz="2200" b="1" dirty="0">
                <a:solidFill>
                  <a:srgbClr val="0070C0"/>
                </a:solidFill>
                <a:latin typeface="微软雅黑" panose="020B0503020204020204" pitchFamily="34" charset="-122"/>
                <a:ea typeface="微软雅黑" panose="020B0503020204020204" pitchFamily="34" charset="-122"/>
              </a:rPr>
              <a:t>适应多边形化方法</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：多边形化时三角形的大小将自适应于曲面的形状，</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i.e.</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，在曲面越弯曲的地方三角形越多，而在不需要的地方将避免浪费三角形</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893763" lvl="1" indent="-447675" defTabSz="987425" hangingPunct="0">
              <a:lnSpc>
                <a:spcPct val="150000"/>
              </a:lnSpc>
              <a:spcBef>
                <a:spcPts val="1800"/>
              </a:spcBef>
              <a:buFont typeface="Wingdings" panose="05000000000000000000" pitchFamily="2" charset="2"/>
              <a:buChar char="Ø"/>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 </a:t>
            </a:r>
            <a:r>
              <a:rPr lang="zh-CN" altLang="en-US" sz="2200" b="1" dirty="0" smtClean="0">
                <a:solidFill>
                  <a:srgbClr val="0070C0"/>
                </a:solidFill>
                <a:latin typeface="微软雅黑" panose="020B0503020204020204" pitchFamily="34" charset="-122"/>
                <a:ea typeface="微软雅黑" panose="020B0503020204020204" pitchFamily="34" charset="-122"/>
              </a:rPr>
              <a:t>非</a:t>
            </a:r>
            <a:r>
              <a:rPr lang="zh-CN" altLang="en-US" sz="2200" b="1" dirty="0">
                <a:solidFill>
                  <a:srgbClr val="0070C0"/>
                </a:solidFill>
                <a:latin typeface="微软雅黑" panose="020B0503020204020204" pitchFamily="34" charset="-122"/>
                <a:ea typeface="微软雅黑" panose="020B0503020204020204" pitchFamily="34" charset="-122"/>
              </a:rPr>
              <a:t>整型多边形化方法</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：它在参数曲面的边界上使用独立的非整型多边形化因子。这使得曲面具有更光滑的层次细节。</a:t>
            </a:r>
          </a:p>
          <a:p>
            <a:pPr eaLnBrk="1" hangingPunct="1"/>
            <a:endParaRPr lang="en-US" altLang="zh-CN" sz="2800" dirty="0" smtClean="0"/>
          </a:p>
        </p:txBody>
      </p:sp>
    </p:spTree>
    <p:extLst>
      <p:ext uri="{BB962C8B-B14F-4D97-AF65-F5344CB8AC3E}">
        <p14:creationId xmlns:p14="http://schemas.microsoft.com/office/powerpoint/2010/main" val="7023116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lvl="1" eaLnBrk="1" hangingPunct="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曲面多边形化</a:t>
            </a:r>
          </a:p>
        </p:txBody>
      </p:sp>
      <p:sp>
        <p:nvSpPr>
          <p:cNvPr id="7171" name="Rectangle 3"/>
          <p:cNvSpPr>
            <a:spLocks noGrp="1" noChangeArrowheads="1"/>
          </p:cNvSpPr>
          <p:nvPr>
            <p:ph type="body" idx="1"/>
          </p:nvPr>
        </p:nvSpPr>
        <p:spPr>
          <a:xfrm>
            <a:off x="1055440" y="1628800"/>
            <a:ext cx="9224433" cy="4114800"/>
          </a:xfrm>
        </p:spPr>
        <p:txBody>
          <a:bodyPr>
            <a:normAutofit/>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均匀细化</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Uniform </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Tesselation</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30000"/>
              </a:lnSpc>
              <a:spcBef>
                <a:spcPts val="1800"/>
              </a:spcBef>
              <a:buFont typeface="Wingdings" panose="05000000000000000000" pitchFamily="2" charset="2"/>
              <a:buChar char="l"/>
            </a:pPr>
            <a:r>
              <a:rPr lang="en-US" altLang="zh-CN" b="1" dirty="0" err="1">
                <a:solidFill>
                  <a:schemeClr val="bg2">
                    <a:lumMod val="50000"/>
                  </a:schemeClr>
                </a:solidFill>
                <a:latin typeface="微软雅黑" panose="020B0503020204020204" pitchFamily="34" charset="-122"/>
                <a:ea typeface="微软雅黑" panose="020B0503020204020204" pitchFamily="34" charset="-122"/>
              </a:rPr>
              <a:t>u,v</a:t>
            </a:r>
            <a:r>
              <a:rPr lang="en-US" altLang="zh-CN" b="1" dirty="0">
                <a:solidFill>
                  <a:schemeClr val="bg2">
                    <a:lumMod val="50000"/>
                  </a:schemeClr>
                </a:solidFill>
                <a:latin typeface="微软雅黑" panose="020B0503020204020204" pitchFamily="34" charset="-122"/>
                <a:ea typeface="微软雅黑" panose="020B0503020204020204" pitchFamily="34" charset="-122"/>
              </a:rPr>
              <a:t> </a:t>
            </a:r>
            <a:r>
              <a:rPr lang="zh-CN" altLang="en-US" b="1" dirty="0">
                <a:solidFill>
                  <a:schemeClr val="bg2">
                    <a:lumMod val="50000"/>
                  </a:schemeClr>
                </a:solidFill>
                <a:latin typeface="微软雅黑" panose="020B0503020204020204" pitchFamily="34" charset="-122"/>
                <a:ea typeface="微软雅黑" panose="020B0503020204020204" pitchFamily="34" charset="-122"/>
              </a:rPr>
              <a:t>空间均匀采样</a:t>
            </a:r>
          </a:p>
          <a:p>
            <a:pPr marL="1330325" lvl="1" indent="-342900" eaLnBrk="1" hangingPunct="1">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简单直接</a:t>
            </a:r>
          </a:p>
          <a:p>
            <a:pPr marL="1330325" lvl="1" indent="-342900" eaLnBrk="1" hangingPunct="1">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算法速度不高</a:t>
            </a:r>
          </a:p>
          <a:p>
            <a:pPr marL="1330325" lvl="1" indent="-342900" eaLnBrk="1" hangingPunct="1">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不适合曲率变化较大的表面</a:t>
            </a:r>
          </a:p>
        </p:txBody>
      </p:sp>
    </p:spTree>
    <p:extLst>
      <p:ext uri="{BB962C8B-B14F-4D97-AF65-F5344CB8AC3E}">
        <p14:creationId xmlns:p14="http://schemas.microsoft.com/office/powerpoint/2010/main" val="317953129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wipe(up)">
                                      <p:cBhvr>
                                        <p:cTn id="7" dur="500"/>
                                        <p:tgtEl>
                                          <p:spTgt spid="717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171">
                                            <p:txEl>
                                              <p:pRg st="1" end="1"/>
                                            </p:txEl>
                                          </p:spTgt>
                                        </p:tgtEl>
                                        <p:attrNameLst>
                                          <p:attrName>style.visibility</p:attrName>
                                        </p:attrNameLst>
                                      </p:cBhvr>
                                      <p:to>
                                        <p:strVal val="visible"/>
                                      </p:to>
                                    </p:set>
                                    <p:animEffect transition="in" filter="wipe(up)">
                                      <p:cBhvr>
                                        <p:cTn id="10" dur="500"/>
                                        <p:tgtEl>
                                          <p:spTgt spid="717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Effect transition="in" filter="wipe(up)">
                                      <p:cBhvr>
                                        <p:cTn id="13" dur="500"/>
                                        <p:tgtEl>
                                          <p:spTgt spid="717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7171">
                                            <p:txEl>
                                              <p:pRg st="3" end="3"/>
                                            </p:txEl>
                                          </p:spTgt>
                                        </p:tgtEl>
                                        <p:attrNameLst>
                                          <p:attrName>style.visibility</p:attrName>
                                        </p:attrNameLst>
                                      </p:cBhvr>
                                      <p:to>
                                        <p:strVal val="visible"/>
                                      </p:to>
                                    </p:set>
                                    <p:animEffect transition="in" filter="wipe(up)">
                                      <p:cBhvr>
                                        <p:cTn id="16" dur="500"/>
                                        <p:tgtEl>
                                          <p:spTgt spid="7171">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animEffect transition="in" filter="wipe(up)">
                                      <p:cBhvr>
                                        <p:cTn id="19" dur="500"/>
                                        <p:tgtEl>
                                          <p:spTgt spid="71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67408" y="260648"/>
            <a:ext cx="10390716" cy="1462087"/>
          </a:xfrm>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1.3.1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差分细化方法</a:t>
            </a:r>
          </a:p>
        </p:txBody>
      </p:sp>
      <p:sp>
        <p:nvSpPr>
          <p:cNvPr id="8195" name="Rectangle 3"/>
          <p:cNvSpPr>
            <a:spLocks noGrp="1" noChangeArrowheads="1"/>
          </p:cNvSpPr>
          <p:nvPr>
            <p:ph type="body" sz="half" idx="1"/>
          </p:nvPr>
        </p:nvSpPr>
        <p:spPr>
          <a:xfrm>
            <a:off x="839416" y="1484784"/>
            <a:ext cx="10615083" cy="4114800"/>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向前差分</a:t>
            </a:r>
          </a:p>
          <a:p>
            <a:pPr marL="1330325" lvl="1" indent="-342900">
              <a:lnSpc>
                <a:spcPct val="130000"/>
              </a:lnSpc>
              <a:spcBef>
                <a:spcPts val="1800"/>
              </a:spcBef>
              <a:buFont typeface="Wingdings" panose="05000000000000000000" pitchFamily="2" charset="2"/>
              <a:buChar char="l"/>
            </a:pPr>
            <a:r>
              <a:rPr lang="en-US" altLang="zh-CN" b="1" dirty="0" err="1">
                <a:solidFill>
                  <a:schemeClr val="bg2">
                    <a:lumMod val="50000"/>
                  </a:schemeClr>
                </a:solidFill>
                <a:latin typeface="微软雅黑" panose="020B0503020204020204" pitchFamily="34" charset="-122"/>
                <a:ea typeface="微软雅黑" panose="020B0503020204020204" pitchFamily="34" charset="-122"/>
              </a:rPr>
              <a:t>Bèzier</a:t>
            </a:r>
            <a:r>
              <a:rPr lang="zh-CN" altLang="en-US" b="1" dirty="0">
                <a:solidFill>
                  <a:schemeClr val="bg2">
                    <a:lumMod val="50000"/>
                  </a:schemeClr>
                </a:solidFill>
                <a:latin typeface="微软雅黑" panose="020B0503020204020204" pitchFamily="34" charset="-122"/>
                <a:ea typeface="微软雅黑" panose="020B0503020204020204" pitchFamily="34" charset="-122"/>
              </a:rPr>
              <a:t>曲线可写成多项式形式</a:t>
            </a: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marL="1330325" lvl="1" indent="-342900" eaLnBrk="1" hangingPunct="1">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向前差分快速计算具有均匀间距的</a:t>
            </a:r>
            <a:r>
              <a:rPr lang="en-US" altLang="zh-CN" b="1" dirty="0">
                <a:solidFill>
                  <a:schemeClr val="bg2">
                    <a:lumMod val="50000"/>
                  </a:schemeClr>
                </a:solidFill>
                <a:latin typeface="微软雅黑" panose="020B0503020204020204" pitchFamily="34" charset="-122"/>
                <a:ea typeface="微软雅黑" panose="020B0503020204020204" pitchFamily="34" charset="-122"/>
              </a:rPr>
              <a:t>t</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的多项式</a:t>
            </a:r>
          </a:p>
          <a:p>
            <a:pPr lvl="2" eaLnBrk="1" hangingPunct="1"/>
            <a:endParaRPr lang="en-US" altLang="zh-CN" sz="2000" dirty="0" smtClean="0">
              <a:latin typeface="Times New Roman" pitchFamily="18" charset="0"/>
            </a:endParaRPr>
          </a:p>
        </p:txBody>
      </p:sp>
      <p:graphicFrame>
        <p:nvGraphicFramePr>
          <p:cNvPr id="8196" name="Object 4"/>
          <p:cNvGraphicFramePr>
            <a:graphicFrameLocks noGrp="1" noChangeAspect="1"/>
          </p:cNvGraphicFramePr>
          <p:nvPr>
            <p:ph sz="quarter" idx="2"/>
            <p:extLst>
              <p:ext uri="{D42A27DB-BD31-4B8C-83A1-F6EECF244321}">
                <p14:modId xmlns:p14="http://schemas.microsoft.com/office/powerpoint/2010/main" val="3948402929"/>
              </p:ext>
            </p:extLst>
          </p:nvPr>
        </p:nvGraphicFramePr>
        <p:xfrm>
          <a:off x="2207568" y="2780928"/>
          <a:ext cx="7440083" cy="1025525"/>
        </p:xfrm>
        <a:graphic>
          <a:graphicData uri="http://schemas.openxmlformats.org/presentationml/2006/ole">
            <mc:AlternateContent xmlns:mc="http://schemas.openxmlformats.org/markup-compatibility/2006">
              <mc:Choice xmlns:v="urn:schemas-microsoft-com:vml" Requires="v">
                <p:oleObj spid="_x0000_s16464" name="Equation" r:id="rId3" imgW="2349500" imgH="431800" progId="Equation.DSMT4">
                  <p:embed/>
                </p:oleObj>
              </mc:Choice>
              <mc:Fallback>
                <p:oleObj name="Equation" r:id="rId3" imgW="2349500" imgH="4318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568" y="2780928"/>
                        <a:ext cx="7440083"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5"/>
          <p:cNvGraphicFramePr>
            <a:graphicFrameLocks noGrp="1" noChangeAspect="1"/>
          </p:cNvGraphicFramePr>
          <p:nvPr>
            <p:ph sz="quarter" idx="3"/>
            <p:extLst>
              <p:ext uri="{D42A27DB-BD31-4B8C-83A1-F6EECF244321}">
                <p14:modId xmlns:p14="http://schemas.microsoft.com/office/powerpoint/2010/main" val="2985650696"/>
              </p:ext>
            </p:extLst>
          </p:nvPr>
        </p:nvGraphicFramePr>
        <p:xfrm>
          <a:off x="3071664" y="4437112"/>
          <a:ext cx="4607983" cy="2319337"/>
        </p:xfrm>
        <a:graphic>
          <a:graphicData uri="http://schemas.openxmlformats.org/presentationml/2006/ole">
            <mc:AlternateContent xmlns:mc="http://schemas.openxmlformats.org/markup-compatibility/2006">
              <mc:Choice xmlns:v="urn:schemas-microsoft-com:vml" Requires="v">
                <p:oleObj spid="_x0000_s16465" name="Equation" r:id="rId5" imgW="1930400" imgH="1295400" progId="Equation.DSMT4">
                  <p:embed/>
                </p:oleObj>
              </mc:Choice>
              <mc:Fallback>
                <p:oleObj name="Equation" r:id="rId5" imgW="1930400" imgH="129540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664" y="4437112"/>
                        <a:ext cx="4607983"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75092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wipe(up)">
                                      <p:cBhvr>
                                        <p:cTn id="7" dur="500"/>
                                        <p:tgtEl>
                                          <p:spTgt spid="819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wipe(up)">
                                      <p:cBhvr>
                                        <p:cTn id="10" dur="500"/>
                                        <p:tgtEl>
                                          <p:spTgt spid="819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animEffect transition="in" filter="fade">
                                      <p:cBhvr>
                                        <p:cTn id="15" dur="500"/>
                                        <p:tgtEl>
                                          <p:spTgt spid="819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195">
                                            <p:txEl>
                                              <p:pRg st="4" end="4"/>
                                            </p:txEl>
                                          </p:spTgt>
                                        </p:tgtEl>
                                        <p:attrNameLst>
                                          <p:attrName>style.visibility</p:attrName>
                                        </p:attrNameLst>
                                      </p:cBhvr>
                                      <p:to>
                                        <p:strVal val="visible"/>
                                      </p:to>
                                    </p:set>
                                    <p:animEffect transition="in" filter="wipe(up)">
                                      <p:cBhvr>
                                        <p:cTn id="18" dur="500"/>
                                        <p:tgtEl>
                                          <p:spTgt spid="8195">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8197"/>
                                        </p:tgtEl>
                                        <p:attrNameLst>
                                          <p:attrName>style.visibility</p:attrName>
                                        </p:attrNameLst>
                                      </p:cBhvr>
                                      <p:to>
                                        <p:strVal val="visible"/>
                                      </p:to>
                                    </p:set>
                                    <p:animEffect transition="in" filter="fade">
                                      <p:cBhvr>
                                        <p:cTn id="23"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p:txBody>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向前差分算法伪代码</a:t>
            </a: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sp>
        <p:nvSpPr>
          <p:cNvPr id="38916" name="AutoShape 5"/>
          <p:cNvSpPr>
            <a:spLocks noChangeArrowheads="1"/>
          </p:cNvSpPr>
          <p:nvPr/>
        </p:nvSpPr>
        <p:spPr bwMode="auto">
          <a:xfrm>
            <a:off x="2256367" y="2708275"/>
            <a:ext cx="4320117" cy="3816350"/>
          </a:xfrm>
          <a:prstGeom prst="foldedCorner">
            <a:avLst>
              <a:gd name="adj" fmla="val 12500"/>
            </a:avLst>
          </a:prstGeom>
          <a:solidFill>
            <a:schemeClr val="bg1"/>
          </a:solidFill>
          <a:ln w="9525">
            <a:solidFill>
              <a:schemeClr val="tx1"/>
            </a:solidFill>
            <a:round/>
            <a:headEnd/>
            <a:tailEnd/>
          </a:ln>
        </p:spPr>
        <p:txBody>
          <a:bodyPr wrap="none" anchor="ctr"/>
          <a:lstStyle/>
          <a:p>
            <a:endParaRPr lang="zh-CN" altLang="en-US"/>
          </a:p>
        </p:txBody>
      </p:sp>
      <p:sp>
        <p:nvSpPr>
          <p:cNvPr id="38917" name="Text Box 6"/>
          <p:cNvSpPr txBox="1">
            <a:spLocks noChangeArrowheads="1"/>
          </p:cNvSpPr>
          <p:nvPr/>
        </p:nvSpPr>
        <p:spPr bwMode="auto">
          <a:xfrm>
            <a:off x="2362200" y="2736851"/>
            <a:ext cx="3877733"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zh-CN" altLang="en-US"/>
              <a:t>计算初始值</a:t>
            </a:r>
          </a:p>
          <a:p>
            <a:pPr eaLnBrk="1" hangingPunct="1">
              <a:spcBef>
                <a:spcPct val="50000"/>
              </a:spcBef>
            </a:pPr>
            <a:r>
              <a:rPr lang="en-US" altLang="zh-CN" sz="2000">
                <a:latin typeface="Times New Roman" pitchFamily="18" charset="0"/>
              </a:rPr>
              <a:t>for </a:t>
            </a:r>
            <a:r>
              <a:rPr lang="en-US" altLang="zh-CN" sz="2000" i="1">
                <a:latin typeface="Times New Roman" pitchFamily="18" charset="0"/>
              </a:rPr>
              <a:t>i</a:t>
            </a:r>
            <a:r>
              <a:rPr lang="en-US" altLang="zh-CN" sz="2000">
                <a:latin typeface="Times New Roman" pitchFamily="18" charset="0"/>
              </a:rPr>
              <a:t>=1 to</a:t>
            </a:r>
            <a:r>
              <a:rPr lang="en-US" altLang="zh-CN" sz="2000"/>
              <a:t> </a:t>
            </a:r>
            <a:r>
              <a:rPr lang="en-US" altLang="zh-CN" sz="2000" i="1">
                <a:latin typeface="ParkAvenue BT" pitchFamily="66" charset="0"/>
              </a:rPr>
              <a:t>l</a:t>
            </a:r>
          </a:p>
          <a:p>
            <a:pPr eaLnBrk="1" hangingPunct="1">
              <a:spcBef>
                <a:spcPct val="50000"/>
              </a:spcBef>
            </a:pPr>
            <a:r>
              <a:rPr lang="en-US" altLang="zh-CN" sz="2000" i="1">
                <a:latin typeface="ParkAvenue BT" pitchFamily="66" charset="0"/>
              </a:rPr>
              <a:t>     </a:t>
            </a:r>
            <a:r>
              <a:rPr lang="en-US" altLang="zh-CN" sz="2000" i="1">
                <a:latin typeface="Times New Roman" pitchFamily="18" charset="0"/>
              </a:rPr>
              <a:t>f</a:t>
            </a:r>
            <a:r>
              <a:rPr lang="en-US" altLang="zh-CN" sz="2000" i="1" baseline="-25000">
                <a:latin typeface="Times New Roman" pitchFamily="18" charset="0"/>
              </a:rPr>
              <a:t>i</a:t>
            </a:r>
            <a:r>
              <a:rPr lang="en-US" altLang="zh-CN" sz="2000" i="1">
                <a:latin typeface="Times New Roman" pitchFamily="18" charset="0"/>
              </a:rPr>
              <a:t> </a:t>
            </a:r>
            <a:r>
              <a:rPr lang="en-US" altLang="zh-CN" sz="2000">
                <a:latin typeface="Times New Roman" pitchFamily="18" charset="0"/>
              </a:rPr>
              <a:t>= </a:t>
            </a:r>
            <a:r>
              <a:rPr lang="en-US" altLang="zh-CN" sz="2000" i="1">
                <a:latin typeface="Times New Roman" pitchFamily="18" charset="0"/>
              </a:rPr>
              <a:t>f</a:t>
            </a:r>
            <a:r>
              <a:rPr lang="en-US" altLang="zh-CN" i="1" baseline="-25000">
                <a:latin typeface="Times New Roman" pitchFamily="18" charset="0"/>
              </a:rPr>
              <a:t>i-1</a:t>
            </a:r>
            <a:r>
              <a:rPr lang="en-US" altLang="zh-CN" sz="2000">
                <a:latin typeface="Times New Roman" pitchFamily="18" charset="0"/>
              </a:rPr>
              <a:t>+</a:t>
            </a:r>
            <a:r>
              <a:rPr lang="en-US" altLang="zh-CN" sz="2000" i="1">
                <a:sym typeface="Symbol" pitchFamily="18" charset="2"/>
              </a:rPr>
              <a:t> </a:t>
            </a:r>
            <a:r>
              <a:rPr lang="en-US" altLang="zh-CN" i="1" baseline="-25000"/>
              <a:t>i-1</a:t>
            </a:r>
            <a:r>
              <a:rPr lang="en-US" altLang="zh-CN" sz="2000" i="1">
                <a:sym typeface="Symbol" pitchFamily="18" charset="2"/>
              </a:rPr>
              <a:t> </a:t>
            </a:r>
            <a:r>
              <a:rPr lang="en-US" altLang="zh-CN" sz="2000" baseline="30000">
                <a:latin typeface="Times New Roman" pitchFamily="18" charset="0"/>
                <a:sym typeface="Symbol" pitchFamily="18" charset="2"/>
              </a:rPr>
              <a:t>1</a:t>
            </a:r>
          </a:p>
          <a:p>
            <a:pPr eaLnBrk="1" hangingPunct="1">
              <a:spcBef>
                <a:spcPct val="50000"/>
              </a:spcBef>
            </a:pPr>
            <a:r>
              <a:rPr lang="en-US" altLang="zh-CN" sz="2000" i="1" baseline="30000">
                <a:sym typeface="Symbol" pitchFamily="18" charset="2"/>
              </a:rPr>
              <a:t>    </a:t>
            </a:r>
            <a:r>
              <a:rPr lang="en-US" altLang="zh-CN" sz="2000" i="1">
                <a:sym typeface="Symbol" pitchFamily="18" charset="2"/>
              </a:rPr>
              <a:t></a:t>
            </a:r>
            <a:r>
              <a:rPr lang="en-US" altLang="zh-CN" i="1" baseline="-25000">
                <a:latin typeface="Times New Roman" pitchFamily="18" charset="0"/>
              </a:rPr>
              <a:t>i</a:t>
            </a:r>
            <a:r>
              <a:rPr lang="en-US" altLang="zh-CN" sz="2000" i="1" baseline="-25000">
                <a:latin typeface="Times New Roman" pitchFamily="18" charset="0"/>
                <a:sym typeface="Symbol" pitchFamily="18" charset="2"/>
              </a:rPr>
              <a:t> </a:t>
            </a:r>
            <a:r>
              <a:rPr lang="en-US" altLang="zh-CN" sz="2000" baseline="30000">
                <a:latin typeface="Times New Roman" pitchFamily="18" charset="0"/>
                <a:sym typeface="Symbol" pitchFamily="18" charset="2"/>
              </a:rPr>
              <a:t>1</a:t>
            </a:r>
            <a:r>
              <a:rPr lang="en-US" altLang="zh-CN" sz="2000" i="1">
                <a:sym typeface="Symbol" pitchFamily="18" charset="2"/>
              </a:rPr>
              <a:t>= </a:t>
            </a:r>
            <a:r>
              <a:rPr lang="en-US" altLang="zh-CN" i="1" baseline="-25000">
                <a:latin typeface="Times New Roman" pitchFamily="18" charset="0"/>
              </a:rPr>
              <a:t>i-1</a:t>
            </a:r>
            <a:r>
              <a:rPr lang="en-US" altLang="zh-CN" sz="2000" i="1">
                <a:sym typeface="Symbol" pitchFamily="18" charset="2"/>
              </a:rPr>
              <a:t> </a:t>
            </a:r>
            <a:r>
              <a:rPr lang="en-US" altLang="zh-CN" sz="2000" baseline="30000">
                <a:latin typeface="Times New Roman" pitchFamily="18" charset="0"/>
                <a:sym typeface="Symbol" pitchFamily="18" charset="2"/>
              </a:rPr>
              <a:t>1</a:t>
            </a:r>
            <a:r>
              <a:rPr lang="en-US" altLang="zh-CN" sz="2000">
                <a:latin typeface="Times New Roman" pitchFamily="18" charset="0"/>
                <a:sym typeface="Symbol" pitchFamily="18" charset="2"/>
              </a:rPr>
              <a:t>+</a:t>
            </a:r>
            <a:r>
              <a:rPr lang="en-US" altLang="zh-CN" sz="2000" i="1">
                <a:sym typeface="Symbol" pitchFamily="18" charset="2"/>
              </a:rPr>
              <a:t>  </a:t>
            </a:r>
            <a:r>
              <a:rPr lang="en-US" altLang="zh-CN" i="1" baseline="-25000"/>
              <a:t>i-1</a:t>
            </a:r>
            <a:r>
              <a:rPr lang="en-US" altLang="zh-CN">
                <a:sym typeface="Symbol" pitchFamily="18" charset="2"/>
              </a:rPr>
              <a:t> </a:t>
            </a:r>
            <a:r>
              <a:rPr lang="en-US" altLang="zh-CN" sz="2000" baseline="30000">
                <a:latin typeface="Times New Roman" pitchFamily="18" charset="0"/>
                <a:sym typeface="Symbol" pitchFamily="18" charset="2"/>
              </a:rPr>
              <a:t>2</a:t>
            </a:r>
          </a:p>
          <a:p>
            <a:pPr eaLnBrk="1" hangingPunct="1">
              <a:spcBef>
                <a:spcPct val="50000"/>
              </a:spcBef>
            </a:pPr>
            <a:r>
              <a:rPr lang="en-US" altLang="zh-CN" sz="2000" i="1">
                <a:sym typeface="Symbol" pitchFamily="18" charset="2"/>
              </a:rPr>
              <a:t>   </a:t>
            </a:r>
            <a:r>
              <a:rPr lang="en-US" altLang="zh-CN" i="1" baseline="-25000">
                <a:latin typeface="Times New Roman" pitchFamily="18" charset="0"/>
              </a:rPr>
              <a:t>i</a:t>
            </a:r>
            <a:r>
              <a:rPr lang="en-US" altLang="zh-CN" sz="2000" baseline="30000">
                <a:latin typeface="Times New Roman" pitchFamily="18" charset="0"/>
                <a:sym typeface="Symbol" pitchFamily="18" charset="2"/>
              </a:rPr>
              <a:t>2</a:t>
            </a:r>
            <a:r>
              <a:rPr lang="en-US" altLang="zh-CN" sz="2000" i="1">
                <a:sym typeface="Symbol" pitchFamily="18" charset="2"/>
              </a:rPr>
              <a:t>=  </a:t>
            </a:r>
            <a:r>
              <a:rPr lang="en-US" altLang="zh-CN" i="1" baseline="-25000"/>
              <a:t>i-1</a:t>
            </a:r>
            <a:r>
              <a:rPr lang="en-US" altLang="zh-CN" sz="2000" i="1">
                <a:sym typeface="Symbol" pitchFamily="18" charset="2"/>
              </a:rPr>
              <a:t> </a:t>
            </a:r>
            <a:r>
              <a:rPr lang="en-US" altLang="zh-CN" sz="2000" baseline="30000">
                <a:latin typeface="Times New Roman" pitchFamily="18" charset="0"/>
                <a:sym typeface="Symbol" pitchFamily="18" charset="2"/>
              </a:rPr>
              <a:t>2</a:t>
            </a:r>
            <a:r>
              <a:rPr lang="en-US" altLang="zh-CN" sz="2000">
                <a:latin typeface="Times New Roman" pitchFamily="18" charset="0"/>
                <a:sym typeface="Symbol" pitchFamily="18" charset="2"/>
              </a:rPr>
              <a:t>+ </a:t>
            </a:r>
            <a:r>
              <a:rPr lang="en-US" altLang="zh-CN" sz="2000" i="1">
                <a:sym typeface="Symbol" pitchFamily="18" charset="2"/>
              </a:rPr>
              <a:t> </a:t>
            </a:r>
            <a:r>
              <a:rPr lang="en-US" altLang="zh-CN" i="1" baseline="-25000"/>
              <a:t>i-1</a:t>
            </a:r>
            <a:r>
              <a:rPr lang="en-US" altLang="zh-CN" sz="2000" i="1" baseline="-25000">
                <a:sym typeface="Symbol" pitchFamily="18" charset="2"/>
              </a:rPr>
              <a:t> </a:t>
            </a:r>
            <a:r>
              <a:rPr lang="en-US" altLang="zh-CN" sz="2000" baseline="30000">
                <a:latin typeface="Times New Roman" pitchFamily="18" charset="0"/>
                <a:sym typeface="Symbol" pitchFamily="18" charset="2"/>
              </a:rPr>
              <a:t>3</a:t>
            </a:r>
          </a:p>
          <a:p>
            <a:pPr eaLnBrk="1" hangingPunct="1">
              <a:spcBef>
                <a:spcPct val="50000"/>
              </a:spcBef>
            </a:pPr>
            <a:r>
              <a:rPr lang="en-US" altLang="zh-CN" sz="2000" baseline="30000">
                <a:sym typeface="Symbol" pitchFamily="18" charset="2"/>
              </a:rPr>
              <a:t>    ……</a:t>
            </a:r>
            <a:r>
              <a:rPr lang="en-US" altLang="zh-CN" i="1" baseline="-25000">
                <a:latin typeface="Times New Roman" pitchFamily="18" charset="0"/>
                <a:sym typeface="Symbol" pitchFamily="18" charset="2"/>
              </a:rPr>
              <a:t>.</a:t>
            </a:r>
          </a:p>
          <a:p>
            <a:pPr eaLnBrk="1" hangingPunct="1">
              <a:spcBef>
                <a:spcPct val="50000"/>
              </a:spcBef>
            </a:pPr>
            <a:r>
              <a:rPr lang="en-US" altLang="zh-CN" sz="2000" i="1">
                <a:sym typeface="Symbol" pitchFamily="18" charset="2"/>
              </a:rPr>
              <a:t>    </a:t>
            </a:r>
            <a:r>
              <a:rPr lang="en-US" altLang="zh-CN" sz="2000" baseline="30000">
                <a:latin typeface="Times New Roman" pitchFamily="18" charset="0"/>
                <a:sym typeface="Symbol" pitchFamily="18" charset="2"/>
              </a:rPr>
              <a:t>n-1</a:t>
            </a:r>
            <a:r>
              <a:rPr lang="en-US" altLang="zh-CN" sz="2000" i="1">
                <a:sym typeface="Symbol" pitchFamily="18" charset="2"/>
              </a:rPr>
              <a:t>=  </a:t>
            </a:r>
            <a:r>
              <a:rPr lang="en-US" altLang="zh-CN" i="1" baseline="-25000"/>
              <a:t>i-1</a:t>
            </a:r>
            <a:r>
              <a:rPr lang="en-US" altLang="zh-CN">
                <a:sym typeface="Symbol" pitchFamily="18" charset="2"/>
              </a:rPr>
              <a:t> </a:t>
            </a:r>
            <a:r>
              <a:rPr lang="en-US" altLang="zh-CN" sz="2000" baseline="30000">
                <a:latin typeface="Times New Roman" pitchFamily="18" charset="0"/>
                <a:sym typeface="Symbol" pitchFamily="18" charset="2"/>
              </a:rPr>
              <a:t>n-1</a:t>
            </a:r>
            <a:r>
              <a:rPr lang="en-US" altLang="zh-CN" sz="2000">
                <a:latin typeface="Times New Roman" pitchFamily="18" charset="0"/>
                <a:sym typeface="Symbol" pitchFamily="18" charset="2"/>
              </a:rPr>
              <a:t>+ </a:t>
            </a:r>
            <a:r>
              <a:rPr lang="en-US" altLang="zh-CN" sz="2000" i="1">
                <a:sym typeface="Symbol" pitchFamily="18" charset="2"/>
              </a:rPr>
              <a:t> </a:t>
            </a:r>
            <a:r>
              <a:rPr lang="en-US" altLang="zh-CN" i="1" baseline="-25000"/>
              <a:t>i-1</a:t>
            </a:r>
            <a:r>
              <a:rPr lang="en-US" altLang="zh-CN" sz="2000" i="1">
                <a:sym typeface="Symbol" pitchFamily="18" charset="2"/>
              </a:rPr>
              <a:t> </a:t>
            </a:r>
            <a:r>
              <a:rPr lang="en-US" altLang="zh-CN" sz="2000" baseline="30000">
                <a:latin typeface="Times New Roman" pitchFamily="18" charset="0"/>
                <a:sym typeface="Symbol" pitchFamily="18" charset="2"/>
              </a:rPr>
              <a:t>n</a:t>
            </a:r>
          </a:p>
          <a:p>
            <a:pPr eaLnBrk="1" hangingPunct="1">
              <a:spcBef>
                <a:spcPct val="50000"/>
              </a:spcBef>
            </a:pPr>
            <a:r>
              <a:rPr lang="en-US" altLang="zh-CN" sz="2000">
                <a:latin typeface="Times New Roman" pitchFamily="18" charset="0"/>
                <a:sym typeface="Symbol" pitchFamily="18" charset="2"/>
              </a:rPr>
              <a:t>end</a:t>
            </a:r>
          </a:p>
        </p:txBody>
      </p:sp>
      <p:graphicFrame>
        <p:nvGraphicFramePr>
          <p:cNvPr id="38918" name="Object 7"/>
          <p:cNvGraphicFramePr>
            <a:graphicFrameLocks noGrp="1" noChangeAspect="1"/>
          </p:cNvGraphicFramePr>
          <p:nvPr>
            <p:ph sz="half" idx="2"/>
          </p:nvPr>
        </p:nvGraphicFramePr>
        <p:xfrm>
          <a:off x="4078818" y="2708276"/>
          <a:ext cx="2400300" cy="422275"/>
        </p:xfrm>
        <a:graphic>
          <a:graphicData uri="http://schemas.openxmlformats.org/presentationml/2006/ole">
            <mc:AlternateContent xmlns:mc="http://schemas.openxmlformats.org/markup-compatibility/2006">
              <mc:Choice xmlns:v="urn:schemas-microsoft-com:vml" Requires="v">
                <p:oleObj spid="_x0000_s17449" name="Equation" r:id="rId4" imgW="1117115" imgH="253890" progId="Equation.DSMT4">
                  <p:embed/>
                </p:oleObj>
              </mc:Choice>
              <mc:Fallback>
                <p:oleObj name="Equation" r:id="rId4" imgW="1117115" imgH="25389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18" y="2708276"/>
                        <a:ext cx="24003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4" name="Text Box 8"/>
          <p:cNvSpPr txBox="1">
            <a:spLocks noChangeArrowheads="1"/>
          </p:cNvSpPr>
          <p:nvPr/>
        </p:nvSpPr>
        <p:spPr bwMode="auto">
          <a:xfrm>
            <a:off x="7440085" y="3933825"/>
            <a:ext cx="355176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zh-CN" altLang="en-US"/>
              <a:t>向前差分算法复杂度</a:t>
            </a:r>
            <a:r>
              <a:rPr lang="zh-CN" altLang="en-US" b="1" i="1">
                <a:latin typeface="Times New Roman" pitchFamily="18" charset="0"/>
              </a:rPr>
              <a:t>Ｏ</a:t>
            </a:r>
            <a:r>
              <a:rPr lang="en-US" altLang="zh-CN">
                <a:latin typeface="Times New Roman" pitchFamily="18" charset="0"/>
              </a:rPr>
              <a:t>(</a:t>
            </a:r>
            <a:r>
              <a:rPr lang="en-US" altLang="zh-CN" i="1">
                <a:latin typeface="Times New Roman" pitchFamily="18" charset="0"/>
              </a:rPr>
              <a:t>n</a:t>
            </a:r>
            <a:r>
              <a:rPr lang="en-US" altLang="zh-CN">
                <a:latin typeface="Times New Roman" pitchFamily="18" charset="0"/>
              </a:rPr>
              <a:t>)</a:t>
            </a:r>
          </a:p>
          <a:p>
            <a:pPr eaLnBrk="1" hangingPunct="1">
              <a:spcBef>
                <a:spcPct val="50000"/>
              </a:spcBef>
            </a:pPr>
            <a:endParaRPr lang="en-US" altLang="zh-CN">
              <a:latin typeface="Times New Roman" pitchFamily="18" charset="0"/>
            </a:endParaRPr>
          </a:p>
          <a:p>
            <a:pPr eaLnBrk="1" hangingPunct="1">
              <a:spcBef>
                <a:spcPct val="50000"/>
              </a:spcBef>
            </a:pPr>
            <a:r>
              <a:rPr lang="en-US" altLang="zh-CN">
                <a:latin typeface="Times New Roman" pitchFamily="18" charset="0"/>
              </a:rPr>
              <a:t>de Casteljau</a:t>
            </a:r>
            <a:r>
              <a:rPr lang="zh-CN" altLang="en-US">
                <a:latin typeface="Times New Roman" pitchFamily="18" charset="0"/>
              </a:rPr>
              <a:t>和</a:t>
            </a:r>
            <a:r>
              <a:rPr lang="en-US" altLang="zh-CN">
                <a:latin typeface="Times New Roman" pitchFamily="18" charset="0"/>
              </a:rPr>
              <a:t>Bernstein</a:t>
            </a:r>
            <a:r>
              <a:rPr lang="zh-CN" altLang="en-US">
                <a:latin typeface="Times New Roman" pitchFamily="18" charset="0"/>
              </a:rPr>
              <a:t>算法复杂度为</a:t>
            </a:r>
            <a:r>
              <a:rPr lang="zh-CN" altLang="en-US" b="1" i="1">
                <a:latin typeface="Times New Roman" pitchFamily="18" charset="0"/>
              </a:rPr>
              <a:t>Ｏ</a:t>
            </a:r>
            <a:r>
              <a:rPr lang="en-US" altLang="zh-CN">
                <a:latin typeface="Times New Roman" pitchFamily="18" charset="0"/>
              </a:rPr>
              <a:t>(</a:t>
            </a:r>
            <a:r>
              <a:rPr lang="en-US" altLang="zh-CN" i="1">
                <a:latin typeface="Times New Roman" pitchFamily="18" charset="0"/>
              </a:rPr>
              <a:t>n</a:t>
            </a:r>
            <a:r>
              <a:rPr lang="zh-CN" altLang="en-US" i="1" baseline="30000">
                <a:latin typeface="Times New Roman" pitchFamily="18" charset="0"/>
              </a:rPr>
              <a:t>２</a:t>
            </a:r>
            <a:r>
              <a:rPr lang="en-US" altLang="zh-CN">
                <a:latin typeface="Times New Roman" pitchFamily="18" charset="0"/>
              </a:rPr>
              <a:t>)</a:t>
            </a:r>
          </a:p>
          <a:p>
            <a:pPr eaLnBrk="1" hangingPunct="1">
              <a:spcBef>
                <a:spcPct val="50000"/>
              </a:spcBef>
            </a:pPr>
            <a:endParaRPr lang="en-US" altLang="zh-CN">
              <a:latin typeface="Times New Roman" pitchFamily="18" charset="0"/>
            </a:endParaRPr>
          </a:p>
        </p:txBody>
      </p:sp>
      <p:sp>
        <p:nvSpPr>
          <p:cNvPr id="9" name="Rectangle 2"/>
          <p:cNvSpPr>
            <a:spLocks noGrp="1" noChangeArrowheads="1"/>
          </p:cNvSpPr>
          <p:nvPr>
            <p:ph type="title"/>
          </p:nvPr>
        </p:nvSpPr>
        <p:spPr>
          <a:xfrm>
            <a:off x="767408" y="260648"/>
            <a:ext cx="10390716" cy="1462087"/>
          </a:xfrm>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1.3.1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差分细化方法</a:t>
            </a:r>
          </a:p>
        </p:txBody>
      </p:sp>
    </p:spTree>
    <p:extLst>
      <p:ext uri="{BB962C8B-B14F-4D97-AF65-F5344CB8AC3E}">
        <p14:creationId xmlns:p14="http://schemas.microsoft.com/office/powerpoint/2010/main" val="1429263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up)">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92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sz="half" idx="1"/>
          </p:nvPr>
        </p:nvSpPr>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中间差分</a:t>
            </a:r>
          </a:p>
          <a:p>
            <a:pPr lvl="1" eaLnBrk="1" hangingPunct="1"/>
            <a:r>
              <a:rPr lang="zh-CN" altLang="en-US" sz="2400" dirty="0" smtClean="0">
                <a:latin typeface="Times New Roman" pitchFamily="18" charset="0"/>
                <a:cs typeface="Times New Roman" pitchFamily="18" charset="0"/>
              </a:rPr>
              <a:t>函数</a:t>
            </a:r>
            <a:r>
              <a:rPr lang="en-US" altLang="zh-CN" sz="2400" i="1" dirty="0" smtClean="0">
                <a:latin typeface="Times New Roman" pitchFamily="18" charset="0"/>
                <a:cs typeface="Times New Roman" pitchFamily="18" charset="0"/>
              </a:rPr>
              <a:t>f</a:t>
            </a:r>
            <a:r>
              <a:rPr lang="en-US" altLang="zh-CN" sz="2400" dirty="0" smtClean="0">
                <a:latin typeface="Times New Roman" pitchFamily="18" charset="0"/>
                <a:cs typeface="Times New Roman" pitchFamily="18" charset="0"/>
              </a:rPr>
              <a:t>(</a:t>
            </a:r>
            <a:r>
              <a:rPr lang="en-US" altLang="zh-CN" sz="2400" i="1" dirty="0" smtClean="0">
                <a:latin typeface="Times New Roman" pitchFamily="18" charset="0"/>
                <a:cs typeface="Times New Roman" pitchFamily="18" charset="0"/>
              </a:rPr>
              <a:t>x</a:t>
            </a:r>
            <a:r>
              <a:rPr lang="en-US" altLang="zh-CN"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的泰勒展开</a:t>
            </a:r>
          </a:p>
          <a:p>
            <a:pPr lvl="1" eaLnBrk="1" hangingPunct="1"/>
            <a:r>
              <a:rPr lang="zh-CN" altLang="en-US" sz="2400" dirty="0" smtClean="0">
                <a:latin typeface="Times New Roman" pitchFamily="18" charset="0"/>
                <a:cs typeface="Times New Roman" pitchFamily="18" charset="0"/>
              </a:rPr>
              <a:t>三次</a:t>
            </a:r>
            <a:r>
              <a:rPr lang="en-US" altLang="zh-CN" sz="2400" dirty="0" err="1" smtClean="0">
                <a:latin typeface="Times New Roman" pitchFamily="18" charset="0"/>
                <a:cs typeface="Times New Roman" pitchFamily="18" charset="0"/>
              </a:rPr>
              <a:t>Bèzier</a:t>
            </a:r>
            <a:r>
              <a:rPr lang="zh-CN" altLang="en-US" sz="2400" dirty="0" smtClean="0">
                <a:latin typeface="Times New Roman" pitchFamily="18" charset="0"/>
                <a:cs typeface="Times New Roman" pitchFamily="18" charset="0"/>
              </a:rPr>
              <a:t>曲线</a:t>
            </a: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graphicFrame>
        <p:nvGraphicFramePr>
          <p:cNvPr id="39940" name="Object 4"/>
          <p:cNvGraphicFramePr>
            <a:graphicFrameLocks noGrp="1" noChangeAspect="1"/>
          </p:cNvGraphicFramePr>
          <p:nvPr>
            <p:ph sz="quarter" idx="2"/>
          </p:nvPr>
        </p:nvGraphicFramePr>
        <p:xfrm>
          <a:off x="6335184" y="2168525"/>
          <a:ext cx="4893733" cy="965200"/>
        </p:xfrm>
        <a:graphic>
          <a:graphicData uri="http://schemas.openxmlformats.org/presentationml/2006/ole">
            <mc:AlternateContent xmlns:mc="http://schemas.openxmlformats.org/markup-compatibility/2006">
              <mc:Choice xmlns:v="urn:schemas-microsoft-com:vml" Requires="v">
                <p:oleObj spid="_x0000_s18551" name="Equation" r:id="rId4" imgW="1688367" imgH="444307" progId="Equation.DSMT4">
                  <p:embed/>
                </p:oleObj>
              </mc:Choice>
              <mc:Fallback>
                <p:oleObj name="Equation" r:id="rId4" imgW="1688367" imgH="444307"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184" y="2168525"/>
                        <a:ext cx="4893733"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1" name="Object 5"/>
          <p:cNvGraphicFramePr>
            <a:graphicFrameLocks noGrp="1" noChangeAspect="1"/>
          </p:cNvGraphicFramePr>
          <p:nvPr>
            <p:ph sz="quarter" idx="3"/>
          </p:nvPr>
        </p:nvGraphicFramePr>
        <p:xfrm>
          <a:off x="2590801" y="3465513"/>
          <a:ext cx="8498417" cy="1008062"/>
        </p:xfrm>
        <a:graphic>
          <a:graphicData uri="http://schemas.openxmlformats.org/presentationml/2006/ole">
            <mc:AlternateContent xmlns:mc="http://schemas.openxmlformats.org/markup-compatibility/2006">
              <mc:Choice xmlns:v="urn:schemas-microsoft-com:vml" Requires="v">
                <p:oleObj spid="_x0000_s18552" name="Equation" r:id="rId6" imgW="2895600" imgH="457200" progId="Equation.DSMT4">
                  <p:embed/>
                </p:oleObj>
              </mc:Choice>
              <mc:Fallback>
                <p:oleObj name="Equation" r:id="rId6" imgW="2895600" imgH="457200" progId="Equation.DSMT4">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1" y="3465513"/>
                        <a:ext cx="8498417"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2" name="Object 6"/>
          <p:cNvGraphicFramePr>
            <a:graphicFrameLocks noChangeAspect="1"/>
          </p:cNvGraphicFramePr>
          <p:nvPr/>
        </p:nvGraphicFramePr>
        <p:xfrm>
          <a:off x="2590801" y="4833938"/>
          <a:ext cx="2976033" cy="1619250"/>
        </p:xfrm>
        <a:graphic>
          <a:graphicData uri="http://schemas.openxmlformats.org/presentationml/2006/ole">
            <mc:AlternateContent xmlns:mc="http://schemas.openxmlformats.org/markup-compatibility/2006">
              <mc:Choice xmlns:v="urn:schemas-microsoft-com:vml" Requires="v">
                <p:oleObj spid="_x0000_s18553" name="Equation" r:id="rId8" imgW="1333500" imgH="965200" progId="Equation.DSMT4">
                  <p:embed/>
                </p:oleObj>
              </mc:Choice>
              <mc:Fallback>
                <p:oleObj name="Equation" r:id="rId8" imgW="1333500" imgH="965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1" y="4833938"/>
                        <a:ext cx="2976033"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2"/>
          <p:cNvSpPr>
            <a:spLocks noGrp="1" noChangeArrowheads="1"/>
          </p:cNvSpPr>
          <p:nvPr>
            <p:ph type="title"/>
          </p:nvPr>
        </p:nvSpPr>
        <p:spPr>
          <a:xfrm>
            <a:off x="767408" y="260648"/>
            <a:ext cx="10390716" cy="1462087"/>
          </a:xfrm>
        </p:spPr>
        <p:txBody>
          <a:bodyPr>
            <a:normAutofit/>
          </a:body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1.3.1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差分细化方法</a:t>
            </a:r>
          </a:p>
        </p:txBody>
      </p:sp>
    </p:spTree>
    <p:extLst>
      <p:ext uri="{BB962C8B-B14F-4D97-AF65-F5344CB8AC3E}">
        <p14:creationId xmlns:p14="http://schemas.microsoft.com/office/powerpoint/2010/main" val="3911078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up)">
                                      <p:cBhvr>
                                        <p:cTn id="7" dur="500"/>
                                        <p:tgtEl>
                                          <p:spTgt spid="1126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267">
                                            <p:txEl>
                                              <p:pRg st="1" end="1"/>
                                            </p:txEl>
                                          </p:spTgt>
                                        </p:tgtEl>
                                        <p:attrNameLst>
                                          <p:attrName>style.visibility</p:attrName>
                                        </p:attrNameLst>
                                      </p:cBhvr>
                                      <p:to>
                                        <p:strVal val="visible"/>
                                      </p:to>
                                    </p:set>
                                    <p:animEffect transition="in" filter="wipe(up)">
                                      <p:cBhvr>
                                        <p:cTn id="10" dur="500"/>
                                        <p:tgtEl>
                                          <p:spTgt spid="1126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Effect transition="in" filter="wipe(up)">
                                      <p:cBhvr>
                                        <p:cTn id="13" dur="500"/>
                                        <p:tgtEl>
                                          <p:spTgt spid="11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sz="half" idx="1"/>
          </p:nvPr>
        </p:nvSpPr>
        <p:spPr>
          <a:xfrm>
            <a:off x="1576918" y="2017714"/>
            <a:ext cx="9800167" cy="4435475"/>
          </a:xfrm>
        </p:spPr>
        <p:txBody>
          <a:bodyPr>
            <a:normAutofit lnSpcReduction="10000"/>
          </a:bodyPr>
          <a:lstStyle/>
          <a:p>
            <a:pPr marL="717550" lvl="1" indent="-342900" hangingPunct="0">
              <a:lnSpc>
                <a:spcPct val="11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中间差分</a:t>
            </a: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r>
              <a:rPr lang="zh-CN" altLang="en-US" sz="2000" dirty="0" smtClean="0">
                <a:latin typeface="Times New Roman" pitchFamily="18" charset="0"/>
              </a:rPr>
              <a:t>初值</a:t>
            </a:r>
            <a:r>
              <a:rPr lang="en-US" altLang="zh-CN" sz="2000" b="0" dirty="0" smtClean="0">
                <a:latin typeface="Times New Roman" pitchFamily="18" charset="0"/>
              </a:rPr>
              <a:t>p(</a:t>
            </a:r>
            <a:r>
              <a:rPr lang="en-US" altLang="zh-CN" sz="2000" dirty="0" smtClean="0">
                <a:latin typeface="Times New Roman" pitchFamily="18" charset="0"/>
              </a:rPr>
              <a:t>0</a:t>
            </a:r>
            <a:r>
              <a:rPr lang="en-US" altLang="zh-CN" sz="2000" b="0" dirty="0" smtClean="0">
                <a:latin typeface="Times New Roman" pitchFamily="18" charset="0"/>
              </a:rPr>
              <a:t>),p(</a:t>
            </a:r>
            <a:r>
              <a:rPr lang="en-US" altLang="zh-CN" sz="2000" dirty="0" smtClean="0">
                <a:latin typeface="Times New Roman" pitchFamily="18" charset="0"/>
              </a:rPr>
              <a:t>1</a:t>
            </a:r>
            <a:r>
              <a:rPr lang="en-US" altLang="zh-CN" sz="2000" b="0" dirty="0" smtClean="0">
                <a:latin typeface="Times New Roman" pitchFamily="18" charset="0"/>
              </a:rPr>
              <a:t>),</a:t>
            </a:r>
            <a:r>
              <a:rPr lang="zh-CN" altLang="en-US" sz="2000" dirty="0" smtClean="0">
                <a:latin typeface="Times New Roman" pitchFamily="18" charset="0"/>
              </a:rPr>
              <a:t>需要预先计算，然后可很快算出</a:t>
            </a:r>
            <a:r>
              <a:rPr lang="en-US" altLang="zh-CN" sz="2000" b="0" dirty="0" smtClean="0">
                <a:latin typeface="Times New Roman" pitchFamily="18" charset="0"/>
              </a:rPr>
              <a:t>p(</a:t>
            </a:r>
            <a:r>
              <a:rPr lang="en-US" altLang="zh-CN" sz="2000" dirty="0" smtClean="0">
                <a:latin typeface="Times New Roman" pitchFamily="18" charset="0"/>
              </a:rPr>
              <a:t>0.5</a:t>
            </a:r>
            <a:r>
              <a:rPr lang="en-US" altLang="zh-CN" sz="2000" b="0" dirty="0" smtClean="0">
                <a:latin typeface="Times New Roman" pitchFamily="18" charset="0"/>
              </a:rPr>
              <a:t>),p”(0.5) </a:t>
            </a:r>
            <a:r>
              <a:rPr lang="zh-CN" altLang="en-US" sz="2000" dirty="0" smtClean="0">
                <a:latin typeface="Times New Roman" pitchFamily="18" charset="0"/>
              </a:rPr>
              <a:t>的值，进而算出</a:t>
            </a:r>
            <a:r>
              <a:rPr lang="en-US" altLang="zh-CN" sz="2000" b="0" dirty="0" smtClean="0">
                <a:latin typeface="Times New Roman" pitchFamily="18" charset="0"/>
              </a:rPr>
              <a:t>p(</a:t>
            </a:r>
            <a:r>
              <a:rPr lang="en-US" altLang="zh-CN" sz="2000" dirty="0" smtClean="0">
                <a:latin typeface="Times New Roman" pitchFamily="18" charset="0"/>
              </a:rPr>
              <a:t>0.25</a:t>
            </a:r>
            <a:r>
              <a:rPr lang="en-US" altLang="zh-CN" sz="2000" b="0" dirty="0" smtClean="0">
                <a:latin typeface="Times New Roman" pitchFamily="18" charset="0"/>
              </a:rPr>
              <a:t>)</a:t>
            </a:r>
            <a:r>
              <a:rPr lang="zh-CN" altLang="en-US" sz="2000" dirty="0" smtClean="0">
                <a:latin typeface="Times New Roman" pitchFamily="18" charset="0"/>
              </a:rPr>
              <a:t>和</a:t>
            </a:r>
            <a:r>
              <a:rPr lang="en-US" altLang="zh-CN" sz="2000" b="0" dirty="0" smtClean="0">
                <a:latin typeface="Times New Roman" pitchFamily="18" charset="0"/>
              </a:rPr>
              <a:t>p(</a:t>
            </a:r>
            <a:r>
              <a:rPr lang="en-US" altLang="zh-CN" sz="2000" dirty="0" smtClean="0">
                <a:latin typeface="Times New Roman" pitchFamily="18" charset="0"/>
              </a:rPr>
              <a:t>0.75</a:t>
            </a:r>
            <a:r>
              <a:rPr lang="en-US" altLang="zh-CN" sz="2000" b="0" dirty="0" smtClean="0">
                <a:latin typeface="Times New Roman" pitchFamily="18" charset="0"/>
              </a:rPr>
              <a:t>)</a:t>
            </a:r>
            <a:r>
              <a:rPr lang="zh-CN" altLang="en-US" sz="2000" dirty="0" smtClean="0">
                <a:latin typeface="Times New Roman" pitchFamily="18" charset="0"/>
              </a:rPr>
              <a:t>等一系列值。</a:t>
            </a:r>
          </a:p>
          <a:p>
            <a:pPr lvl="1" eaLnBrk="1" hangingPunct="1"/>
            <a:endParaRPr lang="zh-CN" altLang="en-US" sz="20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graphicFrame>
        <p:nvGraphicFramePr>
          <p:cNvPr id="13316" name="Object 4"/>
          <p:cNvGraphicFramePr>
            <a:graphicFrameLocks noGrp="1" noChangeAspect="1"/>
          </p:cNvGraphicFramePr>
          <p:nvPr>
            <p:ph sz="quarter" idx="2"/>
          </p:nvPr>
        </p:nvGraphicFramePr>
        <p:xfrm>
          <a:off x="2590801" y="2565401"/>
          <a:ext cx="7488767" cy="574675"/>
        </p:xfrm>
        <a:graphic>
          <a:graphicData uri="http://schemas.openxmlformats.org/presentationml/2006/ole">
            <mc:AlternateContent xmlns:mc="http://schemas.openxmlformats.org/markup-compatibility/2006">
              <mc:Choice xmlns:v="urn:schemas-microsoft-com:vml" Requires="v">
                <p:oleObj spid="_x0000_s19575" name="Equation" r:id="rId4" imgW="2235200" imgH="228600" progId="Equation.DSMT4">
                  <p:embed/>
                </p:oleObj>
              </mc:Choice>
              <mc:Fallback>
                <p:oleObj name="Equation" r:id="rId4" imgW="2235200" imgH="2286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1" y="2565401"/>
                        <a:ext cx="7488767"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5"/>
          <p:cNvGraphicFramePr>
            <a:graphicFrameLocks noGrp="1" noChangeAspect="1"/>
          </p:cNvGraphicFramePr>
          <p:nvPr>
            <p:ph sz="quarter" idx="3"/>
          </p:nvPr>
        </p:nvGraphicFramePr>
        <p:xfrm>
          <a:off x="2590800" y="3321050"/>
          <a:ext cx="7154333" cy="1028700"/>
        </p:xfrm>
        <a:graphic>
          <a:graphicData uri="http://schemas.openxmlformats.org/presentationml/2006/ole">
            <mc:AlternateContent xmlns:mc="http://schemas.openxmlformats.org/markup-compatibility/2006">
              <mc:Choice xmlns:v="urn:schemas-microsoft-com:vml" Requires="v">
                <p:oleObj spid="_x0000_s19576" name="Equation" r:id="rId6" imgW="2184400" imgH="419100" progId="Equation.DSMT4">
                  <p:embed/>
                </p:oleObj>
              </mc:Choice>
              <mc:Fallback>
                <p:oleObj name="Equation" r:id="rId6" imgW="2184400" imgH="419100" progId="Equation.DSMT4">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3321050"/>
                        <a:ext cx="7154333"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 name="Object 6"/>
          <p:cNvGraphicFramePr>
            <a:graphicFrameLocks noChangeAspect="1"/>
          </p:cNvGraphicFramePr>
          <p:nvPr/>
        </p:nvGraphicFramePr>
        <p:xfrm>
          <a:off x="2639485" y="4545013"/>
          <a:ext cx="4320116" cy="785812"/>
        </p:xfrm>
        <a:graphic>
          <a:graphicData uri="http://schemas.openxmlformats.org/presentationml/2006/ole">
            <mc:AlternateContent xmlns:mc="http://schemas.openxmlformats.org/markup-compatibility/2006">
              <mc:Choice xmlns:v="urn:schemas-microsoft-com:vml" Requires="v">
                <p:oleObj spid="_x0000_s19577" name="Equation" r:id="rId8" imgW="1727200" imgH="419100" progId="Equation.DSMT4">
                  <p:embed/>
                </p:oleObj>
              </mc:Choice>
              <mc:Fallback>
                <p:oleObj name="Equation" r:id="rId8" imgW="1727200" imgH="419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9485" y="4545013"/>
                        <a:ext cx="4320116" cy="785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2"/>
          <p:cNvSpPr>
            <a:spLocks noGrp="1" noChangeArrowheads="1"/>
          </p:cNvSpPr>
          <p:nvPr/>
        </p:nvSpPr>
        <p:spPr>
          <a:xfrm>
            <a:off x="623392" y="291239"/>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1.3.1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差分细化方法</a:t>
            </a:r>
          </a:p>
        </p:txBody>
      </p:sp>
    </p:spTree>
    <p:extLst>
      <p:ext uri="{BB962C8B-B14F-4D97-AF65-F5344CB8AC3E}">
        <p14:creationId xmlns:p14="http://schemas.microsoft.com/office/powerpoint/2010/main" val="621610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up)">
                                      <p:cBhvr>
                                        <p:cTn id="7" dur="500"/>
                                        <p:tgtEl>
                                          <p:spTgt spid="1331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315">
                                            <p:txEl>
                                              <p:pRg st="8" end="8"/>
                                            </p:txEl>
                                          </p:spTgt>
                                        </p:tgtEl>
                                        <p:attrNameLst>
                                          <p:attrName>style.visibility</p:attrName>
                                        </p:attrNameLst>
                                      </p:cBhvr>
                                      <p:to>
                                        <p:strVal val="visible"/>
                                      </p:to>
                                    </p:set>
                                    <p:animEffect transition="in" filter="wipe(up)">
                                      <p:cBhvr>
                                        <p:cTn id="10" dur="500"/>
                                        <p:tgtEl>
                                          <p:spTgt spid="13315">
                                            <p:txEl>
                                              <p:pRg st="8" end="8"/>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13317"/>
                                        </p:tgtEl>
                                        <p:attrNameLst>
                                          <p:attrName>style.visibility</p:attrName>
                                        </p:attrNameLst>
                                      </p:cBhvr>
                                      <p:to>
                                        <p:strVal val="visible"/>
                                      </p:to>
                                    </p:set>
                                    <p:animEffect transition="in" filter="fade">
                                      <p:cBhvr>
                                        <p:cTn id="19" dur="500"/>
                                        <p:tgtEl>
                                          <p:spTgt spid="1331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3318"/>
                                        </p:tgtEl>
                                        <p:attrNameLst>
                                          <p:attrName>style.visibility</p:attrName>
                                        </p:attrNameLst>
                                      </p:cBhvr>
                                      <p:to>
                                        <p:strVal val="visible"/>
                                      </p:to>
                                    </p:set>
                                    <p:animEffect transition="in" filter="fade">
                                      <p:cBhvr>
                                        <p:cTn id="24"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sz="half" idx="1"/>
          </p:nvPr>
        </p:nvSpPr>
        <p:spPr>
          <a:xfrm>
            <a:off x="1576918" y="2017714"/>
            <a:ext cx="9800167" cy="4435475"/>
          </a:xfrm>
        </p:spPr>
        <p:txBody>
          <a:bodyPr/>
          <a:lstStyle/>
          <a:p>
            <a:pPr marL="717550" lvl="1" indent="-342900" eaLnBrk="1" hangingPunct="0">
              <a:lnSpc>
                <a:spcPct val="11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中间差分性能分析</a:t>
            </a:r>
          </a:p>
          <a:p>
            <a:pPr lvl="1" eaLnBrk="1" hangingPunct="1"/>
            <a:r>
              <a:rPr lang="zh-CN" altLang="en-US" sz="2400" dirty="0" smtClean="0"/>
              <a:t>中心差分技术可以应用到矩形和三角形的曲面片</a:t>
            </a:r>
          </a:p>
          <a:p>
            <a:pPr lvl="1" eaLnBrk="1" hangingPunct="1"/>
            <a:endParaRPr lang="zh-CN" altLang="en-US" sz="2400" b="0" dirty="0" smtClean="0">
              <a:latin typeface="Times New Roman" pitchFamily="18" charset="0"/>
            </a:endParaRPr>
          </a:p>
          <a:p>
            <a:pPr lvl="1" eaLnBrk="1" hangingPunct="1"/>
            <a:r>
              <a:rPr lang="en-US" altLang="zh-CN" sz="2400" b="0" dirty="0" err="1" smtClean="0">
                <a:latin typeface="Times New Roman" pitchFamily="18" charset="0"/>
              </a:rPr>
              <a:t>DeLoura</a:t>
            </a:r>
            <a:r>
              <a:rPr lang="zh-CN" altLang="en-US" sz="2400" dirty="0" smtClean="0">
                <a:latin typeface="Times New Roman" pitchFamily="18" charset="0"/>
              </a:rPr>
              <a:t>展示了怎样在双三次</a:t>
            </a:r>
            <a:r>
              <a:rPr lang="en-US" altLang="zh-CN" sz="2400" b="0" dirty="0" smtClean="0">
                <a:latin typeface="Times New Roman" pitchFamily="18" charset="0"/>
              </a:rPr>
              <a:t>Bezier</a:t>
            </a:r>
            <a:r>
              <a:rPr lang="zh-CN" altLang="en-US" sz="2400" dirty="0" smtClean="0">
                <a:latin typeface="Times New Roman" pitchFamily="18" charset="0"/>
              </a:rPr>
              <a:t>曲面片中使用该方法。为了计算这种曲面上</a:t>
            </a:r>
            <a:r>
              <a:rPr lang="en-US" altLang="zh-CN" sz="2400" b="0" dirty="0" smtClean="0">
                <a:latin typeface="Times New Roman" pitchFamily="18" charset="0"/>
              </a:rPr>
              <a:t>9</a:t>
            </a:r>
            <a:r>
              <a:rPr lang="en-US" altLang="zh-CN" sz="2400" dirty="0" smtClean="0">
                <a:latin typeface="Times New Roman" pitchFamily="18" charset="0"/>
              </a:rPr>
              <a:t>×</a:t>
            </a:r>
            <a:r>
              <a:rPr lang="en-US" altLang="zh-CN" sz="2400" b="0" dirty="0" smtClean="0">
                <a:latin typeface="Times New Roman" pitchFamily="18" charset="0"/>
              </a:rPr>
              <a:t>9</a:t>
            </a:r>
            <a:r>
              <a:rPr lang="zh-CN" altLang="en-US" sz="2400" dirty="0" smtClean="0">
                <a:latin typeface="Times New Roman" pitchFamily="18" charset="0"/>
              </a:rPr>
              <a:t>个点，直接使用</a:t>
            </a:r>
            <a:r>
              <a:rPr lang="en-US" altLang="zh-CN" sz="2400" b="0" dirty="0" smtClean="0">
                <a:latin typeface="Times New Roman" pitchFamily="18" charset="0"/>
              </a:rPr>
              <a:t>Bernstein-Bezier</a:t>
            </a:r>
            <a:r>
              <a:rPr lang="zh-CN" altLang="en-US" sz="2400" dirty="0" smtClean="0">
                <a:latin typeface="Times New Roman" pitchFamily="18" charset="0"/>
              </a:rPr>
              <a:t>公式，要使用大概</a:t>
            </a:r>
            <a:r>
              <a:rPr lang="en-US" altLang="zh-CN" sz="2400" b="0" dirty="0" smtClean="0">
                <a:latin typeface="Times New Roman" pitchFamily="18" charset="0"/>
              </a:rPr>
              <a:t>12,500</a:t>
            </a:r>
            <a:r>
              <a:rPr lang="zh-CN" altLang="en-US" sz="2400" dirty="0" smtClean="0">
                <a:latin typeface="Times New Roman" pitchFamily="18" charset="0"/>
              </a:rPr>
              <a:t>次运算。相反，中心差分只需要大约</a:t>
            </a:r>
            <a:r>
              <a:rPr lang="en-US" altLang="zh-CN" sz="2400" b="0" dirty="0" smtClean="0">
                <a:latin typeface="Times New Roman" pitchFamily="18" charset="0"/>
              </a:rPr>
              <a:t>3,000</a:t>
            </a:r>
            <a:r>
              <a:rPr lang="zh-CN" altLang="en-US" sz="2400" dirty="0" smtClean="0">
                <a:latin typeface="Times New Roman" pitchFamily="18" charset="0"/>
              </a:rPr>
              <a:t>次运算</a:t>
            </a: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000" dirty="0" smtClean="0">
              <a:latin typeface="Times New Roman" pitchFamily="18" charset="0"/>
            </a:endParaRPr>
          </a:p>
          <a:p>
            <a:pPr lvl="1" eaLnBrk="1" hangingPunct="1"/>
            <a:endParaRPr lang="zh-CN" altLang="en-US" sz="20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sp>
        <p:nvSpPr>
          <p:cNvPr id="5" name="Rectangle 2"/>
          <p:cNvSpPr>
            <a:spLocks noGrp="1" noChangeArrowheads="1"/>
          </p:cNvSpPr>
          <p:nvPr/>
        </p:nvSpPr>
        <p:spPr>
          <a:xfrm>
            <a:off x="551384" y="476672"/>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1.3.1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差分细化方法</a:t>
            </a:r>
          </a:p>
        </p:txBody>
      </p:sp>
    </p:spTree>
    <p:extLst>
      <p:ext uri="{BB962C8B-B14F-4D97-AF65-F5344CB8AC3E}">
        <p14:creationId xmlns:p14="http://schemas.microsoft.com/office/powerpoint/2010/main" val="1453685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wipe(up)">
                                      <p:cBhvr>
                                        <p:cTn id="7" dur="500"/>
                                        <p:tgtEl>
                                          <p:spTgt spid="6144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1443">
                                            <p:txEl>
                                              <p:pRg st="1" end="1"/>
                                            </p:txEl>
                                          </p:spTgt>
                                        </p:tgtEl>
                                        <p:attrNameLst>
                                          <p:attrName>style.visibility</p:attrName>
                                        </p:attrNameLst>
                                      </p:cBhvr>
                                      <p:to>
                                        <p:strVal val="visible"/>
                                      </p:to>
                                    </p:set>
                                    <p:animEffect transition="in" filter="wipe(up)">
                                      <p:cBhvr>
                                        <p:cTn id="10" dur="500"/>
                                        <p:tgtEl>
                                          <p:spTgt spid="6144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1443">
                                            <p:txEl>
                                              <p:pRg st="3" end="3"/>
                                            </p:txEl>
                                          </p:spTgt>
                                        </p:tgtEl>
                                        <p:attrNameLst>
                                          <p:attrName>style.visibility</p:attrName>
                                        </p:attrNameLst>
                                      </p:cBhvr>
                                      <p:to>
                                        <p:strVal val="visible"/>
                                      </p:to>
                                    </p:set>
                                    <p:animEffect transition="in" filter="wipe(up)">
                                      <p:cBhvr>
                                        <p:cTn id="13" dur="500"/>
                                        <p:tgtEl>
                                          <p:spTgt spid="614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
        <p:nvSpPr>
          <p:cNvPr id="43011" name="Rectangle 3"/>
          <p:cNvSpPr>
            <a:spLocks noGrp="1" noChangeArrowheads="1"/>
          </p:cNvSpPr>
          <p:nvPr>
            <p:ph type="body" sz="half" idx="1"/>
          </p:nvPr>
        </p:nvSpPr>
        <p:spPr>
          <a:xfrm>
            <a:off x="839416" y="1700808"/>
            <a:ext cx="9721080" cy="4824536"/>
          </a:xfrm>
        </p:spPr>
        <p:txBody>
          <a:bodyPr>
            <a:normAutofit/>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如果采样率足够高，均匀细分能够得到很好的结果</a:t>
            </a:r>
          </a:p>
          <a:p>
            <a:pPr marL="717550" lvl="1" indent="-342900" hangingPunct="0">
              <a:lnSpc>
                <a:spcPct val="15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然而，在一张曲面上，一些区域也许并不需要象另外一些区域一样需要那么多的三角片</a:t>
            </a:r>
          </a:p>
          <a:p>
            <a:pPr marL="1330325" lvl="1" indent="-342900" eaLnBrk="1" hangingPunct="1">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例如：曲面弯曲很厉害的地方需要比较密的三角片，而在曲面很平坦的地方，只要数量很少的三角片就可以近似逼近它。</a:t>
            </a:r>
          </a:p>
          <a:p>
            <a:pPr marL="717550" lvl="1" indent="-342900" eaLnBrk="1" hangingPunct="0">
              <a:lnSpc>
                <a:spcPct val="15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对于这个问题，均匀细分是无法解决的，自适应细化可以很好地解决这个问题。</a:t>
            </a: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spTree>
    <p:extLst>
      <p:ext uri="{BB962C8B-B14F-4D97-AF65-F5344CB8AC3E}">
        <p14:creationId xmlns:p14="http://schemas.microsoft.com/office/powerpoint/2010/main" val="1252174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half" idx="1"/>
          </p:nvPr>
        </p:nvSpPr>
        <p:spPr>
          <a:xfrm>
            <a:off x="983432" y="1668463"/>
            <a:ext cx="9793088" cy="4543425"/>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根据某种度量标准（曲率 、三角形 边长或者屏幕大小等）来调整细化率</a:t>
            </a: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pic>
        <p:nvPicPr>
          <p:cNvPr id="15364" name="Picture 4" descr="mouthcover_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232" y="2931787"/>
            <a:ext cx="3244849" cy="307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descr="mouthcover_net_o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007" y="2924944"/>
            <a:ext cx="3179233" cy="306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descr="mouthcover5_net_or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623" y="2967127"/>
            <a:ext cx="3221567" cy="308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4033551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up)">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366"/>
                                        </p:tgtEl>
                                        <p:attrNameLst>
                                          <p:attrName>style.visibility</p:attrName>
                                        </p:attrNameLst>
                                      </p:cBhvr>
                                      <p:to>
                                        <p:strVal val="visible"/>
                                      </p:to>
                                    </p:set>
                                    <p:animEffect transition="in" filter="fade">
                                      <p:cBhvr>
                                        <p:cTn id="12" dur="500"/>
                                        <p:tgtEl>
                                          <p:spTgt spid="153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fade">
                                      <p:cBhvr>
                                        <p:cTn id="17" dur="500"/>
                                        <p:tgtEl>
                                          <p:spTgt spid="153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5364"/>
                                        </p:tgtEl>
                                        <p:attrNameLst>
                                          <p:attrName>style.visibility</p:attrName>
                                        </p:attrNameLst>
                                      </p:cBhvr>
                                      <p:to>
                                        <p:strVal val="visible"/>
                                      </p:to>
                                    </p:set>
                                    <p:animEffect transition="in" filter="fade">
                                      <p:cBhvr>
                                        <p:cTn id="22"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sz="half" idx="1"/>
          </p:nvPr>
        </p:nvSpPr>
        <p:spPr>
          <a:xfrm>
            <a:off x="983432" y="1772816"/>
            <a:ext cx="10153128" cy="4543425"/>
          </a:xfrm>
        </p:spPr>
        <p:txBody>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参数曲面的自适应细化算法</a:t>
            </a:r>
          </a:p>
          <a:p>
            <a:pPr marL="1330325" lvl="1" indent="-342900">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对于矩形参数域的参数曲面，首先在参数域的角点上生成新的点</a:t>
            </a:r>
            <a:r>
              <a:rPr lang="en-US" altLang="zh-CN" b="1" dirty="0">
                <a:solidFill>
                  <a:schemeClr val="bg2">
                    <a:lumMod val="50000"/>
                  </a:schemeClr>
                </a:solidFill>
                <a:latin typeface="微软雅黑" panose="020B0503020204020204" pitchFamily="34" charset="-122"/>
                <a:ea typeface="微软雅黑" panose="020B0503020204020204" pitchFamily="34" charset="-122"/>
              </a:rPr>
              <a:t>(0,0),(0,1),(1,0),(1,1)</a:t>
            </a:r>
            <a:r>
              <a:rPr lang="zh-CN" altLang="en-US" b="1" dirty="0">
                <a:solidFill>
                  <a:schemeClr val="bg2">
                    <a:lumMod val="50000"/>
                  </a:schemeClr>
                </a:solidFill>
                <a:latin typeface="微软雅黑" panose="020B0503020204020204" pitchFamily="34" charset="-122"/>
                <a:ea typeface="微软雅黑" panose="020B0503020204020204" pitchFamily="34" charset="-122"/>
              </a:rPr>
              <a:t>。这四个点可以建立起两个三角形，这两个三角形分别用他们的点和各自的参数值表示，然后调用递归的细化算法。</a:t>
            </a:r>
          </a:p>
          <a:p>
            <a:pPr lvl="1" eaLnBrk="1" hangingPunct="1"/>
            <a:endParaRPr lang="zh-CN" altLang="en-US" sz="2400" dirty="0" smtClean="0"/>
          </a:p>
          <a:p>
            <a:pPr marL="1330325" lvl="1" indent="-342900" eaLnBrk="1" hangingPunct="1">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对于参数域不是矩形域</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如三角形域</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的曲面也可以使用这个算法</a:t>
            </a:r>
          </a:p>
          <a:p>
            <a:pPr lvl="1" eaLnBrk="1" hangingPunct="1"/>
            <a:endParaRPr lang="zh-CN" altLang="en-US" sz="2400" dirty="0" smtClean="0"/>
          </a:p>
          <a:p>
            <a:pPr eaLnBrk="1" hangingPunct="1"/>
            <a:endParaRPr lang="zh-CN" altLang="en-US" sz="2800" dirty="0" smtClean="0"/>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sp>
        <p:nvSpPr>
          <p:cNvPr id="5"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2602341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wipe(up)">
                                      <p:cBhvr>
                                        <p:cTn id="7" dur="500"/>
                                        <p:tgtEl>
                                          <p:spTgt spid="6656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6563">
                                            <p:txEl>
                                              <p:pRg st="1" end="1"/>
                                            </p:txEl>
                                          </p:spTgt>
                                        </p:tgtEl>
                                        <p:attrNameLst>
                                          <p:attrName>style.visibility</p:attrName>
                                        </p:attrNameLst>
                                      </p:cBhvr>
                                      <p:to>
                                        <p:strVal val="visible"/>
                                      </p:to>
                                    </p:set>
                                    <p:animEffect transition="in" filter="wipe(up)">
                                      <p:cBhvr>
                                        <p:cTn id="10" dur="500"/>
                                        <p:tgtEl>
                                          <p:spTgt spid="6656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6563">
                                            <p:txEl>
                                              <p:pRg st="3" end="3"/>
                                            </p:txEl>
                                          </p:spTgt>
                                        </p:tgtEl>
                                        <p:attrNameLst>
                                          <p:attrName>style.visibility</p:attrName>
                                        </p:attrNameLst>
                                      </p:cBhvr>
                                      <p:to>
                                        <p:strVal val="visible"/>
                                      </p:to>
                                    </p:set>
                                    <p:animEffect transition="in" filter="wipe(up)">
                                      <p:cBhvr>
                                        <p:cTn id="13" dur="500"/>
                                        <p:tgtEl>
                                          <p:spTgt spid="665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1.0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高效</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多边形化（</a:t>
            </a: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Efficient Tessellation</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a:t>
            </a:r>
          </a:p>
        </p:txBody>
      </p:sp>
      <p:sp>
        <p:nvSpPr>
          <p:cNvPr id="201731" name="Rectangle 3"/>
          <p:cNvSpPr>
            <a:spLocks noGrp="1" noChangeArrowheads="1"/>
          </p:cNvSpPr>
          <p:nvPr>
            <p:ph type="body" idx="1"/>
          </p:nvPr>
        </p:nvSpPr>
        <p:spPr>
          <a:xfrm>
            <a:off x="838200" y="1556792"/>
            <a:ext cx="10515601" cy="5301208"/>
          </a:xfrm>
        </p:spPr>
        <p:txBody>
          <a:bodyPr>
            <a:normAutofit fontScale="85000" lnSpcReduction="20000"/>
          </a:bodyPr>
          <a:lstStyle/>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离散点集的多边形化</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多边形细化</a:t>
            </a:r>
          </a:p>
          <a:p>
            <a:pPr marL="1260475" lvl="3" indent="-342900" eaLnBrk="1" hangingPunct="0">
              <a:lnSpc>
                <a:spcPct val="11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许多图形</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API</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和硬件都针对三角形进行了优化</a:t>
            </a:r>
          </a:p>
          <a:p>
            <a:pPr marL="1260475" lvl="3" indent="-342900" eaLnBrk="1" hangingPunct="0">
              <a:lnSpc>
                <a:spcPct val="11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绘制器只能处理凸多边形（要进行“凸分割”）</a:t>
            </a:r>
          </a:p>
          <a:p>
            <a:pPr marL="1260475" lvl="3" indent="-342900" eaLnBrk="1" hangingPunct="0">
              <a:lnSpc>
                <a:spcPct val="11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便于光照计算（辐射度全局光照和阴影计算）</a:t>
            </a:r>
          </a:p>
          <a:p>
            <a:pPr marL="1260475" lvl="3" indent="-342900" eaLnBrk="1" hangingPunct="0">
              <a:lnSpc>
                <a:spcPct val="11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对多边形的特殊要求</a:t>
            </a:r>
          </a:p>
          <a:p>
            <a:pPr marL="1878013" lvl="3" indent="-342900" hangingPunct="0">
              <a:lnSpc>
                <a:spcPct val="110000"/>
              </a:lnSpc>
              <a:spcBef>
                <a:spcPts val="1800"/>
              </a:spcBef>
              <a:buFont typeface="Wingdings" panose="05000000000000000000" pitchFamily="2" charset="2"/>
              <a:buChar char="n"/>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多边形面积约束</a:t>
            </a:r>
          </a:p>
          <a:p>
            <a:pPr marL="1878013" lvl="3" indent="-342900" hangingPunct="0">
              <a:lnSpc>
                <a:spcPct val="110000"/>
              </a:lnSpc>
              <a:spcBef>
                <a:spcPts val="1800"/>
              </a:spcBef>
              <a:buFont typeface="Wingdings" panose="05000000000000000000" pitchFamily="2" charset="2"/>
              <a:buChar char="n"/>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角度约束（三角形顶角要大于某个最小角度值）</a:t>
            </a:r>
          </a:p>
          <a:p>
            <a:pPr marL="1878013" lvl="3" indent="-342900" hangingPunct="0">
              <a:lnSpc>
                <a:spcPct val="110000"/>
              </a:lnSpc>
              <a:spcBef>
                <a:spcPts val="1800"/>
              </a:spcBef>
              <a:buFont typeface="Wingdings" panose="05000000000000000000" pitchFamily="2" charset="2"/>
              <a:buChar char="n"/>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改善图形外观和光照插值效果</a:t>
            </a:r>
          </a:p>
          <a:p>
            <a:pPr marL="717550" lvl="1" indent="-342900" eaLnBrk="1" hangingPunct="0">
              <a:lnSpc>
                <a:spcPct val="120000"/>
              </a:lnSpc>
              <a:spcBef>
                <a:spcPts val="6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曲面多边形化</a:t>
            </a:r>
          </a:p>
          <a:p>
            <a:pPr marL="1260475" lvl="3" indent="-342900" hangingPunct="0">
              <a:lnSpc>
                <a:spcPct val="110000"/>
              </a:lnSpc>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为了在实时绘制环境下使用参数曲面，需要把曲面转化为四边形或三角形。</a:t>
            </a: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1268760"/>
            <a:ext cx="5516264"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35490"/>
          <a:stretch/>
        </p:blipFill>
        <p:spPr>
          <a:xfrm>
            <a:off x="1127448" y="2564904"/>
            <a:ext cx="9995838" cy="324837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039" y="2693854"/>
            <a:ext cx="12000656" cy="2953286"/>
          </a:xfrm>
          <a:prstGeom prst="rect">
            <a:avLst/>
          </a:prstGeom>
        </p:spPr>
      </p:pic>
      <p:sp>
        <p:nvSpPr>
          <p:cNvPr id="6" name="矩形 5"/>
          <p:cNvSpPr/>
          <p:nvPr/>
        </p:nvSpPr>
        <p:spPr>
          <a:xfrm>
            <a:off x="6125367" y="2564904"/>
            <a:ext cx="6066633" cy="324036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7F7F7F"/>
              </a:solidFill>
              <a:effectLst/>
              <a:uFillTx/>
              <a:latin typeface="Lato Light"/>
              <a:ea typeface="Lato Light"/>
              <a:cs typeface="Lato Light"/>
              <a:sym typeface="Lato Light"/>
            </a:endParaRPr>
          </a:p>
        </p:txBody>
      </p:sp>
    </p:spTree>
    <p:extLst>
      <p:ext uri="{BB962C8B-B14F-4D97-AF65-F5344CB8AC3E}">
        <p14:creationId xmlns:p14="http://schemas.microsoft.com/office/powerpoint/2010/main" val="96420423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wipe(up)">
                                      <p:cBhvr>
                                        <p:cTn id="7" dur="1000"/>
                                        <p:tgtEl>
                                          <p:spTgt spid="201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1731">
                                            <p:txEl>
                                              <p:pRg st="1" end="1"/>
                                            </p:txEl>
                                          </p:spTgt>
                                        </p:tgtEl>
                                        <p:attrNameLst>
                                          <p:attrName>style.visibility</p:attrName>
                                        </p:attrNameLst>
                                      </p:cBhvr>
                                      <p:to>
                                        <p:strVal val="visible"/>
                                      </p:to>
                                    </p:set>
                                    <p:animEffect transition="in" filter="wipe(up)">
                                      <p:cBhvr>
                                        <p:cTn id="12" dur="1000"/>
                                        <p:tgtEl>
                                          <p:spTgt spid="2017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par>
                          <p:cTn id="37" fill="hold">
                            <p:stCondLst>
                              <p:cond delay="0"/>
                            </p:stCondLst>
                            <p:childTnLst>
                              <p:par>
                                <p:cTn id="38" presetID="22" presetClass="entr" presetSubtype="1" fill="hold" grpId="0" nodeType="afterEffect">
                                  <p:stCondLst>
                                    <p:cond delay="0"/>
                                  </p:stCondLst>
                                  <p:childTnLst>
                                    <p:set>
                                      <p:cBhvr>
                                        <p:cTn id="39" dur="1" fill="hold">
                                          <p:stCondLst>
                                            <p:cond delay="0"/>
                                          </p:stCondLst>
                                        </p:cTn>
                                        <p:tgtEl>
                                          <p:spTgt spid="201731">
                                            <p:txEl>
                                              <p:pRg st="2" end="2"/>
                                            </p:txEl>
                                          </p:spTgt>
                                        </p:tgtEl>
                                        <p:attrNameLst>
                                          <p:attrName>style.visibility</p:attrName>
                                        </p:attrNameLst>
                                      </p:cBhvr>
                                      <p:to>
                                        <p:strVal val="visible"/>
                                      </p:to>
                                    </p:set>
                                    <p:animEffect transition="in" filter="wipe(up)">
                                      <p:cBhvr>
                                        <p:cTn id="40" dur="1000"/>
                                        <p:tgtEl>
                                          <p:spTgt spid="20173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01731">
                                            <p:txEl>
                                              <p:pRg st="3" end="3"/>
                                            </p:txEl>
                                          </p:spTgt>
                                        </p:tgtEl>
                                        <p:attrNameLst>
                                          <p:attrName>style.visibility</p:attrName>
                                        </p:attrNameLst>
                                      </p:cBhvr>
                                      <p:to>
                                        <p:strVal val="visible"/>
                                      </p:to>
                                    </p:set>
                                    <p:animEffect transition="in" filter="wipe(up)">
                                      <p:cBhvr>
                                        <p:cTn id="45" dur="1000"/>
                                        <p:tgtEl>
                                          <p:spTgt spid="20173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01731">
                                            <p:txEl>
                                              <p:pRg st="4" end="4"/>
                                            </p:txEl>
                                          </p:spTgt>
                                        </p:tgtEl>
                                        <p:attrNameLst>
                                          <p:attrName>style.visibility</p:attrName>
                                        </p:attrNameLst>
                                      </p:cBhvr>
                                      <p:to>
                                        <p:strVal val="visible"/>
                                      </p:to>
                                    </p:set>
                                    <p:animEffect transition="in" filter="wipe(up)">
                                      <p:cBhvr>
                                        <p:cTn id="50" dur="1000"/>
                                        <p:tgtEl>
                                          <p:spTgt spid="201731">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01731">
                                            <p:txEl>
                                              <p:pRg st="5" end="5"/>
                                            </p:txEl>
                                          </p:spTgt>
                                        </p:tgtEl>
                                        <p:attrNameLst>
                                          <p:attrName>style.visibility</p:attrName>
                                        </p:attrNameLst>
                                      </p:cBhvr>
                                      <p:to>
                                        <p:strVal val="visible"/>
                                      </p:to>
                                    </p:set>
                                    <p:animEffect transition="in" filter="wipe(up)">
                                      <p:cBhvr>
                                        <p:cTn id="55" dur="1000"/>
                                        <p:tgtEl>
                                          <p:spTgt spid="201731">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201731">
                                            <p:txEl>
                                              <p:pRg st="6" end="6"/>
                                            </p:txEl>
                                          </p:spTgt>
                                        </p:tgtEl>
                                        <p:attrNameLst>
                                          <p:attrName>style.visibility</p:attrName>
                                        </p:attrNameLst>
                                      </p:cBhvr>
                                      <p:to>
                                        <p:strVal val="visible"/>
                                      </p:to>
                                    </p:set>
                                    <p:animEffect transition="in" filter="wipe(up)">
                                      <p:cBhvr>
                                        <p:cTn id="60" dur="1000"/>
                                        <p:tgtEl>
                                          <p:spTgt spid="201731">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01731">
                                            <p:txEl>
                                              <p:pRg st="7" end="7"/>
                                            </p:txEl>
                                          </p:spTgt>
                                        </p:tgtEl>
                                        <p:attrNameLst>
                                          <p:attrName>style.visibility</p:attrName>
                                        </p:attrNameLst>
                                      </p:cBhvr>
                                      <p:to>
                                        <p:strVal val="visible"/>
                                      </p:to>
                                    </p:set>
                                    <p:animEffect transition="in" filter="wipe(up)">
                                      <p:cBhvr>
                                        <p:cTn id="65" dur="1000"/>
                                        <p:tgtEl>
                                          <p:spTgt spid="201731">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01731">
                                            <p:txEl>
                                              <p:pRg st="8" end="8"/>
                                            </p:txEl>
                                          </p:spTgt>
                                        </p:tgtEl>
                                        <p:attrNameLst>
                                          <p:attrName>style.visibility</p:attrName>
                                        </p:attrNameLst>
                                      </p:cBhvr>
                                      <p:to>
                                        <p:strVal val="visible"/>
                                      </p:to>
                                    </p:set>
                                    <p:animEffect transition="in" filter="wipe(up)">
                                      <p:cBhvr>
                                        <p:cTn id="70" dur="1000"/>
                                        <p:tgtEl>
                                          <p:spTgt spid="201731">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201731">
                                            <p:txEl>
                                              <p:pRg st="9" end="9"/>
                                            </p:txEl>
                                          </p:spTgt>
                                        </p:tgtEl>
                                        <p:attrNameLst>
                                          <p:attrName>style.visibility</p:attrName>
                                        </p:attrNameLst>
                                      </p:cBhvr>
                                      <p:to>
                                        <p:strVal val="visible"/>
                                      </p:to>
                                    </p:set>
                                    <p:animEffect transition="in" filter="wipe(up)">
                                      <p:cBhvr>
                                        <p:cTn id="75" dur="1000"/>
                                        <p:tgtEl>
                                          <p:spTgt spid="201731">
                                            <p:txEl>
                                              <p:pRg st="9" end="9"/>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01731">
                                            <p:txEl>
                                              <p:pRg st="10" end="10"/>
                                            </p:txEl>
                                          </p:spTgt>
                                        </p:tgtEl>
                                        <p:attrNameLst>
                                          <p:attrName>style.visibility</p:attrName>
                                        </p:attrNameLst>
                                      </p:cBhvr>
                                      <p:to>
                                        <p:strVal val="visible"/>
                                      </p:to>
                                    </p:set>
                                    <p:animEffect transition="in" filter="wipe(up)">
                                      <p:cBhvr>
                                        <p:cTn id="80" dur="1000"/>
                                        <p:tgtEl>
                                          <p:spTgt spid="2017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uiExpand="1" build="p"/>
      <p:bldP spid="6" grpId="0" animBg="1"/>
      <p:bldP spid="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
          <p:cNvSpPr>
            <a:spLocks noChangeArrowheads="1"/>
          </p:cNvSpPr>
          <p:nvPr/>
        </p:nvSpPr>
        <p:spPr bwMode="auto">
          <a:xfrm>
            <a:off x="0" y="0"/>
            <a:ext cx="12192000" cy="68580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6083" name="Rectangle 3"/>
          <p:cNvSpPr>
            <a:spLocks noGrp="1" noChangeArrowheads="1"/>
          </p:cNvSpPr>
          <p:nvPr>
            <p:ph type="body" sz="half" idx="1"/>
          </p:nvPr>
        </p:nvSpPr>
        <p:spPr>
          <a:xfrm>
            <a:off x="1534584" y="2017714"/>
            <a:ext cx="9362016" cy="4543425"/>
          </a:xfrm>
        </p:spPr>
        <p:txBody>
          <a:bodyPr/>
          <a:lstStyle/>
          <a:p>
            <a:pPr eaLnBrk="1" hangingPunct="1"/>
            <a:endParaRPr lang="en-US" altLang="zh-CN" sz="2800" smtClean="0">
              <a:latin typeface="Times New Roman" pitchFamily="18" charset="0"/>
              <a:cs typeface="Times New Roman" pitchFamily="18" charset="0"/>
            </a:endParaRPr>
          </a:p>
          <a:p>
            <a:pPr eaLnBrk="1" hangingPunct="1"/>
            <a:endParaRPr lang="en-US" altLang="zh-CN" sz="2800" smtClean="0">
              <a:latin typeface="Times New Roman" pitchFamily="18" charset="0"/>
              <a:cs typeface="Times New Roman" pitchFamily="18" charset="0"/>
            </a:endParaRPr>
          </a:p>
          <a:p>
            <a:pPr eaLnBrk="1" hangingPunct="1"/>
            <a:endParaRPr lang="en-US" altLang="zh-CN" sz="2800" smtClean="0">
              <a:latin typeface="Times New Roman" pitchFamily="18" charset="0"/>
              <a:cs typeface="Times New Roman" pitchFamily="18" charset="0"/>
            </a:endParaRPr>
          </a:p>
          <a:p>
            <a:pPr eaLnBrk="1" hangingPunct="1"/>
            <a:endParaRPr lang="en-US" altLang="zh-CN" sz="2800" smtClean="0">
              <a:latin typeface="Times New Roman" pitchFamily="18" charset="0"/>
              <a:cs typeface="Times New Roman" pitchFamily="18" charset="0"/>
            </a:endParaRPr>
          </a:p>
          <a:p>
            <a:pPr eaLnBrk="1" hangingPunct="1"/>
            <a:endParaRPr lang="en-US" altLang="zh-CN" sz="2800" smtClean="0">
              <a:latin typeface="Times New Roman" pitchFamily="18" charset="0"/>
              <a:cs typeface="Times New Roman" pitchFamily="18" charset="0"/>
            </a:endParaRPr>
          </a:p>
          <a:p>
            <a:pPr eaLnBrk="1" hangingPunct="1"/>
            <a:endParaRPr lang="en-US" altLang="zh-CN" sz="2800" smtClean="0">
              <a:latin typeface="Times New Roman" pitchFamily="18" charset="0"/>
              <a:cs typeface="Times New Roman" pitchFamily="18" charset="0"/>
            </a:endParaRPr>
          </a:p>
          <a:p>
            <a:pPr lvl="1" eaLnBrk="1" hangingPunct="1"/>
            <a:endParaRPr lang="en-US" altLang="zh-CN" sz="2400" smtClean="0">
              <a:latin typeface="Times New Roman" pitchFamily="18" charset="0"/>
              <a:cs typeface="Times New Roman" pitchFamily="18" charset="0"/>
            </a:endParaRPr>
          </a:p>
          <a:p>
            <a:pPr lvl="1" eaLnBrk="1" hangingPunct="1"/>
            <a:endParaRPr lang="en-US" altLang="zh-CN" sz="2400" smtClean="0">
              <a:latin typeface="Times New Roman" pitchFamily="18" charset="0"/>
              <a:cs typeface="Times New Roman" pitchFamily="18" charset="0"/>
            </a:endParaRPr>
          </a:p>
          <a:p>
            <a:pPr lvl="2" eaLnBrk="1" hangingPunct="1"/>
            <a:endParaRPr lang="en-US" altLang="zh-CN" sz="2000" smtClean="0">
              <a:latin typeface="Times New Roman" pitchFamily="18" charset="0"/>
            </a:endParaRPr>
          </a:p>
        </p:txBody>
      </p:sp>
      <p:sp>
        <p:nvSpPr>
          <p:cNvPr id="46084" name="Rectangle 8"/>
          <p:cNvSpPr>
            <a:spLocks noChangeArrowheads="1"/>
          </p:cNvSpPr>
          <p:nvPr/>
        </p:nvSpPr>
        <p:spPr bwMode="auto">
          <a:xfrm>
            <a:off x="1727201" y="25401"/>
            <a:ext cx="9410700" cy="679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solidFill>
                  <a:schemeClr val="bg2">
                    <a:lumMod val="50000"/>
                  </a:schemeClr>
                </a:solidFill>
                <a:latin typeface="Times New Roman" pitchFamily="18" charset="0"/>
              </a:rPr>
              <a:t>算法的伪代码描述</a:t>
            </a:r>
          </a:p>
          <a:p>
            <a:r>
              <a:rPr lang="zh-CN" altLang="en-US" sz="2000" dirty="0">
                <a:solidFill>
                  <a:schemeClr val="bg2">
                    <a:lumMod val="50000"/>
                  </a:schemeClr>
                </a:solidFill>
                <a:latin typeface="Times New Roman" pitchFamily="18" charset="0"/>
              </a:rPr>
              <a:t>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p,q,r</a:t>
            </a:r>
            <a:r>
              <a:rPr lang="en-US" altLang="zh-CN" sz="2000" dirty="0">
                <a:solidFill>
                  <a:schemeClr val="bg2">
                    <a:lumMod val="50000"/>
                  </a:schemeClr>
                </a:solidFill>
                <a:latin typeface="Times New Roman" pitchFamily="18" charset="0"/>
              </a:rPr>
              <a:t>)</a:t>
            </a:r>
          </a:p>
          <a:p>
            <a:r>
              <a:rPr lang="en-US" altLang="zh-CN" sz="2000" dirty="0">
                <a:solidFill>
                  <a:schemeClr val="bg2">
                    <a:lumMod val="50000"/>
                  </a:schemeClr>
                </a:solidFill>
                <a:latin typeface="Times New Roman" pitchFamily="18" charset="0"/>
              </a:rPr>
              <a:t>1:      </a:t>
            </a:r>
            <a:r>
              <a:rPr lang="en-US" altLang="zh-CN" sz="2000" dirty="0" err="1">
                <a:solidFill>
                  <a:schemeClr val="bg2">
                    <a:lumMod val="50000"/>
                  </a:schemeClr>
                </a:solidFill>
                <a:latin typeface="Times New Roman" pitchFamily="18" charset="0"/>
              </a:rPr>
              <a:t>tessPQ</a:t>
            </a:r>
            <a:r>
              <a:rPr lang="en-US" altLang="zh-CN" sz="2000" dirty="0">
                <a:solidFill>
                  <a:schemeClr val="bg2">
                    <a:lumMod val="50000"/>
                  </a:schemeClr>
                </a:solidFill>
                <a:latin typeface="Times New Roman" pitchFamily="18" charset="0"/>
              </a:rPr>
              <a:t>= not </a:t>
            </a:r>
            <a:r>
              <a:rPr lang="en-US" altLang="zh-CN" sz="2000" dirty="0" err="1">
                <a:solidFill>
                  <a:schemeClr val="bg2">
                    <a:lumMod val="50000"/>
                  </a:schemeClr>
                </a:solidFill>
                <a:latin typeface="Times New Roman" pitchFamily="18" charset="0"/>
              </a:rPr>
              <a:t>curveTessEnough</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a:t>
            </a:r>
            <a:r>
              <a:rPr lang="en-US" altLang="zh-CN" sz="2000" dirty="0">
                <a:solidFill>
                  <a:schemeClr val="bg2">
                    <a:lumMod val="50000"/>
                  </a:schemeClr>
                </a:solidFill>
                <a:latin typeface="Times New Roman" pitchFamily="18" charset="0"/>
              </a:rPr>
              <a:t>);</a:t>
            </a:r>
          </a:p>
          <a:p>
            <a:r>
              <a:rPr lang="en-US" altLang="zh-CN" sz="2000" dirty="0">
                <a:solidFill>
                  <a:schemeClr val="bg2">
                    <a:lumMod val="50000"/>
                  </a:schemeClr>
                </a:solidFill>
                <a:latin typeface="Times New Roman" pitchFamily="18" charset="0"/>
              </a:rPr>
              <a:t>2:      </a:t>
            </a:r>
            <a:r>
              <a:rPr lang="en-US" altLang="zh-CN" sz="2000" dirty="0" err="1">
                <a:solidFill>
                  <a:schemeClr val="bg2">
                    <a:lumMod val="50000"/>
                  </a:schemeClr>
                </a:solidFill>
                <a:latin typeface="Times New Roman" pitchFamily="18" charset="0"/>
              </a:rPr>
              <a:t>tessQR</a:t>
            </a:r>
            <a:r>
              <a:rPr lang="en-US" altLang="zh-CN" sz="2000" dirty="0">
                <a:solidFill>
                  <a:schemeClr val="bg2">
                    <a:lumMod val="50000"/>
                  </a:schemeClr>
                </a:solidFill>
                <a:latin typeface="Times New Roman" pitchFamily="18" charset="0"/>
              </a:rPr>
              <a:t>= not </a:t>
            </a:r>
            <a:r>
              <a:rPr lang="en-US" altLang="zh-CN" sz="2000" dirty="0" err="1">
                <a:solidFill>
                  <a:schemeClr val="bg2">
                    <a:lumMod val="50000"/>
                  </a:schemeClr>
                </a:solidFill>
                <a:latin typeface="Times New Roman" pitchFamily="18" charset="0"/>
              </a:rPr>
              <a:t>curveTessEnough</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q,r</a:t>
            </a:r>
            <a:r>
              <a:rPr lang="en-US" altLang="zh-CN" sz="2000" dirty="0">
                <a:solidFill>
                  <a:schemeClr val="bg2">
                    <a:lumMod val="50000"/>
                  </a:schemeClr>
                </a:solidFill>
                <a:latin typeface="Times New Roman" pitchFamily="18" charset="0"/>
              </a:rPr>
              <a:t>);</a:t>
            </a:r>
          </a:p>
          <a:p>
            <a:r>
              <a:rPr lang="en-US" altLang="zh-CN" sz="2000" dirty="0">
                <a:solidFill>
                  <a:schemeClr val="bg2">
                    <a:lumMod val="50000"/>
                  </a:schemeClr>
                </a:solidFill>
                <a:latin typeface="Times New Roman" pitchFamily="18" charset="0"/>
              </a:rPr>
              <a:t>3:      </a:t>
            </a:r>
            <a:r>
              <a:rPr lang="en-US" altLang="zh-CN" sz="2000" dirty="0" err="1">
                <a:solidFill>
                  <a:schemeClr val="bg2">
                    <a:lumMod val="50000"/>
                  </a:schemeClr>
                </a:solidFill>
                <a:latin typeface="Times New Roman" pitchFamily="18" charset="0"/>
              </a:rPr>
              <a:t>tessRP</a:t>
            </a:r>
            <a:r>
              <a:rPr lang="en-US" altLang="zh-CN" sz="2000" dirty="0">
                <a:solidFill>
                  <a:schemeClr val="bg2">
                    <a:lumMod val="50000"/>
                  </a:schemeClr>
                </a:solidFill>
                <a:latin typeface="Times New Roman" pitchFamily="18" charset="0"/>
              </a:rPr>
              <a:t>= not </a:t>
            </a:r>
            <a:r>
              <a:rPr lang="en-US" altLang="zh-CN" sz="2000" dirty="0" err="1">
                <a:solidFill>
                  <a:schemeClr val="bg2">
                    <a:lumMod val="50000"/>
                  </a:schemeClr>
                </a:solidFill>
                <a:latin typeface="Times New Roman" pitchFamily="18" charset="0"/>
              </a:rPr>
              <a:t>curveTessEnough</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r,p</a:t>
            </a:r>
            <a:r>
              <a:rPr lang="en-US" altLang="zh-CN" sz="2000" dirty="0">
                <a:solidFill>
                  <a:schemeClr val="bg2">
                    <a:lumMod val="50000"/>
                  </a:schemeClr>
                </a:solidFill>
                <a:latin typeface="Times New Roman" pitchFamily="18" charset="0"/>
              </a:rPr>
              <a:t>);</a:t>
            </a:r>
          </a:p>
          <a:p>
            <a:r>
              <a:rPr lang="en-US" altLang="zh-CN" sz="2000" dirty="0">
                <a:solidFill>
                  <a:schemeClr val="bg2">
                    <a:lumMod val="50000"/>
                  </a:schemeClr>
                </a:solidFill>
                <a:latin typeface="Times New Roman" pitchFamily="18" charset="0"/>
              </a:rPr>
              <a:t>4:      if(</a:t>
            </a:r>
            <a:r>
              <a:rPr lang="en-US" altLang="zh-CN" sz="2000" dirty="0" err="1">
                <a:solidFill>
                  <a:schemeClr val="bg2">
                    <a:lumMod val="50000"/>
                  </a:schemeClr>
                </a:solidFill>
                <a:latin typeface="Times New Roman" pitchFamily="18" charset="0"/>
              </a:rPr>
              <a:t>tessPQand</a:t>
            </a:r>
            <a:r>
              <a:rPr lang="en-US" altLang="zh-CN" sz="2000" dirty="0">
                <a:solidFill>
                  <a:schemeClr val="bg2">
                    <a:lumMod val="50000"/>
                  </a:schemeClr>
                </a:solidFill>
                <a:latin typeface="Times New Roman" pitchFamily="18" charset="0"/>
              </a:rPr>
              <a:t> </a:t>
            </a:r>
            <a:r>
              <a:rPr lang="en-US" altLang="zh-CN" sz="2000" dirty="0" err="1">
                <a:solidFill>
                  <a:schemeClr val="bg2">
                    <a:lumMod val="50000"/>
                  </a:schemeClr>
                </a:solidFill>
                <a:latin typeface="Times New Roman" pitchFamily="18" charset="0"/>
              </a:rPr>
              <a:t>tessQRand</a:t>
            </a:r>
            <a:r>
              <a:rPr lang="en-US" altLang="zh-CN" sz="2000" dirty="0">
                <a:solidFill>
                  <a:schemeClr val="bg2">
                    <a:lumMod val="50000"/>
                  </a:schemeClr>
                </a:solidFill>
                <a:latin typeface="Times New Roman" pitchFamily="18" charset="0"/>
              </a:rPr>
              <a:t> </a:t>
            </a:r>
            <a:r>
              <a:rPr lang="en-US" altLang="zh-CN" sz="2000" dirty="0" err="1">
                <a:solidFill>
                  <a:schemeClr val="bg2">
                    <a:lumMod val="50000"/>
                  </a:schemeClr>
                </a:solidFill>
                <a:latin typeface="Times New Roman" pitchFamily="18" charset="0"/>
              </a:rPr>
              <a:t>tessRP</a:t>
            </a:r>
            <a:r>
              <a:rPr lang="en-US" altLang="zh-CN" sz="2000" dirty="0">
                <a:solidFill>
                  <a:schemeClr val="bg2">
                    <a:lumMod val="50000"/>
                  </a:schemeClr>
                </a:solidFill>
                <a:latin typeface="Times New Roman" pitchFamily="18" charset="0"/>
              </a:rPr>
              <a:t>)</a:t>
            </a:r>
          </a:p>
          <a:p>
            <a:r>
              <a:rPr lang="en-US" altLang="zh-CN" sz="2000" dirty="0">
                <a:solidFill>
                  <a:schemeClr val="bg2">
                    <a:lumMod val="50000"/>
                  </a:schemeClr>
                </a:solidFill>
                <a:latin typeface="Times New Roman" pitchFamily="18" charset="0"/>
              </a:rPr>
              <a:t>5: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(p,(</a:t>
            </a:r>
            <a:r>
              <a:rPr lang="en-US" altLang="zh-CN" sz="2000" dirty="0" err="1">
                <a:solidFill>
                  <a:schemeClr val="bg2">
                    <a:lumMod val="50000"/>
                  </a:schemeClr>
                </a:solidFill>
                <a:latin typeface="Times New Roman" pitchFamily="18" charset="0"/>
              </a:rPr>
              <a:t>p+q</a:t>
            </a:r>
            <a:r>
              <a:rPr lang="en-US" altLang="zh-CN" sz="2000" dirty="0">
                <a:solidFill>
                  <a:schemeClr val="bg2">
                    <a:lumMod val="50000"/>
                  </a:schemeClr>
                </a:solidFill>
                <a:latin typeface="Times New Roman" pitchFamily="18" charset="0"/>
              </a:rPr>
              <a:t>)/2,(</a:t>
            </a:r>
            <a:r>
              <a:rPr lang="en-US" altLang="zh-CN" sz="2000" dirty="0" err="1">
                <a:solidFill>
                  <a:schemeClr val="bg2">
                    <a:lumMod val="50000"/>
                  </a:schemeClr>
                </a:solidFill>
                <a:latin typeface="Times New Roman" pitchFamily="18" charset="0"/>
              </a:rPr>
              <a:t>p+r</a:t>
            </a:r>
            <a:r>
              <a:rPr lang="en-US" altLang="zh-CN" sz="2000" dirty="0">
                <a:solidFill>
                  <a:schemeClr val="bg2">
                    <a:lumMod val="50000"/>
                  </a:schemeClr>
                </a:solidFill>
                <a:latin typeface="Times New Roman" pitchFamily="18" charset="0"/>
              </a:rPr>
              <a:t>)/2);</a:t>
            </a:r>
          </a:p>
          <a:p>
            <a:r>
              <a:rPr lang="en-US" altLang="zh-CN" sz="2000" dirty="0">
                <a:solidFill>
                  <a:schemeClr val="bg2">
                    <a:lumMod val="50000"/>
                  </a:schemeClr>
                </a:solidFill>
                <a:latin typeface="Times New Roman" pitchFamily="18" charset="0"/>
              </a:rPr>
              <a:t>6: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(q,(</a:t>
            </a:r>
            <a:r>
              <a:rPr lang="en-US" altLang="zh-CN" sz="2000" dirty="0" err="1">
                <a:solidFill>
                  <a:schemeClr val="bg2">
                    <a:lumMod val="50000"/>
                  </a:schemeClr>
                </a:solidFill>
                <a:latin typeface="Times New Roman" pitchFamily="18" charset="0"/>
              </a:rPr>
              <a:t>q+r</a:t>
            </a:r>
            <a:r>
              <a:rPr lang="en-US" altLang="zh-CN" sz="2000" dirty="0">
                <a:solidFill>
                  <a:schemeClr val="bg2">
                    <a:lumMod val="50000"/>
                  </a:schemeClr>
                </a:solidFill>
                <a:latin typeface="Times New Roman" pitchFamily="18" charset="0"/>
              </a:rPr>
              <a:t>)/2,(</a:t>
            </a:r>
            <a:r>
              <a:rPr lang="en-US" altLang="zh-CN" sz="2000" dirty="0" err="1">
                <a:solidFill>
                  <a:schemeClr val="bg2">
                    <a:lumMod val="50000"/>
                  </a:schemeClr>
                </a:solidFill>
                <a:latin typeface="Times New Roman" pitchFamily="18" charset="0"/>
              </a:rPr>
              <a:t>q+p</a:t>
            </a:r>
            <a:r>
              <a:rPr lang="en-US" altLang="zh-CN" sz="2000" dirty="0">
                <a:solidFill>
                  <a:schemeClr val="bg2">
                    <a:lumMod val="50000"/>
                  </a:schemeClr>
                </a:solidFill>
                <a:latin typeface="Times New Roman" pitchFamily="18" charset="0"/>
              </a:rPr>
              <a:t>)/2);</a:t>
            </a:r>
          </a:p>
          <a:p>
            <a:r>
              <a:rPr lang="en-US" altLang="zh-CN" sz="2000" dirty="0">
                <a:solidFill>
                  <a:schemeClr val="bg2">
                    <a:lumMod val="50000"/>
                  </a:schemeClr>
                </a:solidFill>
                <a:latin typeface="Times New Roman" pitchFamily="18" charset="0"/>
              </a:rPr>
              <a:t>7: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(r,(</a:t>
            </a:r>
            <a:r>
              <a:rPr lang="en-US" altLang="zh-CN" sz="2000" dirty="0" err="1">
                <a:solidFill>
                  <a:schemeClr val="bg2">
                    <a:lumMod val="50000"/>
                  </a:schemeClr>
                </a:solidFill>
                <a:latin typeface="Times New Roman" pitchFamily="18" charset="0"/>
              </a:rPr>
              <a:t>r+p</a:t>
            </a:r>
            <a:r>
              <a:rPr lang="en-US" altLang="zh-CN" sz="2000" dirty="0">
                <a:solidFill>
                  <a:schemeClr val="bg2">
                    <a:lumMod val="50000"/>
                  </a:schemeClr>
                </a:solidFill>
                <a:latin typeface="Times New Roman" pitchFamily="18" charset="0"/>
              </a:rPr>
              <a:t>)/2,(</a:t>
            </a:r>
            <a:r>
              <a:rPr lang="en-US" altLang="zh-CN" sz="2000" dirty="0" err="1">
                <a:solidFill>
                  <a:schemeClr val="bg2">
                    <a:lumMod val="50000"/>
                  </a:schemeClr>
                </a:solidFill>
                <a:latin typeface="Times New Roman" pitchFamily="18" charset="0"/>
              </a:rPr>
              <a:t>r+q</a:t>
            </a:r>
            <a:r>
              <a:rPr lang="en-US" altLang="zh-CN" sz="2000" dirty="0">
                <a:solidFill>
                  <a:schemeClr val="bg2">
                    <a:lumMod val="50000"/>
                  </a:schemeClr>
                </a:solidFill>
                <a:latin typeface="Times New Roman" pitchFamily="18" charset="0"/>
              </a:rPr>
              <a:t>)/2);</a:t>
            </a:r>
          </a:p>
          <a:p>
            <a:r>
              <a:rPr lang="en-US" altLang="zh-CN" sz="2000" dirty="0">
                <a:solidFill>
                  <a:schemeClr val="bg2">
                    <a:lumMod val="50000"/>
                  </a:schemeClr>
                </a:solidFill>
                <a:latin typeface="Times New Roman" pitchFamily="18" charset="0"/>
              </a:rPr>
              <a:t>8: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a:t>
            </a:r>
            <a:r>
              <a:rPr lang="en-US" altLang="zh-CN" sz="2000" dirty="0">
                <a:solidFill>
                  <a:schemeClr val="bg2">
                    <a:lumMod val="50000"/>
                  </a:schemeClr>
                </a:solidFill>
                <a:latin typeface="Times New Roman" pitchFamily="18" charset="0"/>
              </a:rPr>
              <a:t>)/2,(</a:t>
            </a:r>
            <a:r>
              <a:rPr lang="en-US" altLang="zh-CN" sz="2000" dirty="0" err="1">
                <a:solidFill>
                  <a:schemeClr val="bg2">
                    <a:lumMod val="50000"/>
                  </a:schemeClr>
                </a:solidFill>
                <a:latin typeface="Times New Roman" pitchFamily="18" charset="0"/>
              </a:rPr>
              <a:t>q+r</a:t>
            </a:r>
            <a:r>
              <a:rPr lang="en-US" altLang="zh-CN" sz="2000" dirty="0">
                <a:solidFill>
                  <a:schemeClr val="bg2">
                    <a:lumMod val="50000"/>
                  </a:schemeClr>
                </a:solidFill>
                <a:latin typeface="Times New Roman" pitchFamily="18" charset="0"/>
              </a:rPr>
              <a:t>)/2,(</a:t>
            </a:r>
            <a:r>
              <a:rPr lang="en-US" altLang="zh-CN" sz="2000" dirty="0" err="1">
                <a:solidFill>
                  <a:schemeClr val="bg2">
                    <a:lumMod val="50000"/>
                  </a:schemeClr>
                </a:solidFill>
                <a:latin typeface="Times New Roman" pitchFamily="18" charset="0"/>
              </a:rPr>
              <a:t>r+p</a:t>
            </a:r>
            <a:r>
              <a:rPr lang="en-US" altLang="zh-CN" sz="2000" dirty="0">
                <a:solidFill>
                  <a:schemeClr val="bg2">
                    <a:lumMod val="50000"/>
                  </a:schemeClr>
                </a:solidFill>
                <a:latin typeface="Times New Roman" pitchFamily="18" charset="0"/>
              </a:rPr>
              <a:t>)/2);</a:t>
            </a:r>
          </a:p>
          <a:p>
            <a:r>
              <a:rPr lang="en-US" altLang="zh-CN" sz="2000" dirty="0">
                <a:solidFill>
                  <a:schemeClr val="bg2">
                    <a:lumMod val="50000"/>
                  </a:schemeClr>
                </a:solidFill>
                <a:latin typeface="Times New Roman" pitchFamily="18" charset="0"/>
              </a:rPr>
              <a:t>9:      else if(</a:t>
            </a:r>
            <a:r>
              <a:rPr lang="en-US" altLang="zh-CN" sz="2000" dirty="0" err="1">
                <a:solidFill>
                  <a:schemeClr val="bg2">
                    <a:lumMod val="50000"/>
                  </a:schemeClr>
                </a:solidFill>
                <a:latin typeface="Times New Roman" pitchFamily="18" charset="0"/>
              </a:rPr>
              <a:t>tessPQand</a:t>
            </a:r>
            <a:r>
              <a:rPr lang="en-US" altLang="zh-CN" sz="2000" dirty="0">
                <a:solidFill>
                  <a:schemeClr val="bg2">
                    <a:lumMod val="50000"/>
                  </a:schemeClr>
                </a:solidFill>
                <a:latin typeface="Times New Roman" pitchFamily="18" charset="0"/>
              </a:rPr>
              <a:t> </a:t>
            </a:r>
            <a:r>
              <a:rPr lang="en-US" altLang="zh-CN" sz="2000" dirty="0" err="1">
                <a:solidFill>
                  <a:schemeClr val="bg2">
                    <a:lumMod val="50000"/>
                  </a:schemeClr>
                </a:solidFill>
                <a:latin typeface="Times New Roman" pitchFamily="18" charset="0"/>
              </a:rPr>
              <a:t>tessQR</a:t>
            </a:r>
            <a:r>
              <a:rPr lang="en-US" altLang="zh-CN" sz="2000" dirty="0">
                <a:solidFill>
                  <a:schemeClr val="bg2">
                    <a:lumMod val="50000"/>
                  </a:schemeClr>
                </a:solidFill>
                <a:latin typeface="Times New Roman" pitchFamily="18" charset="0"/>
              </a:rPr>
              <a:t>)</a:t>
            </a:r>
          </a:p>
          <a:p>
            <a:r>
              <a:rPr lang="en-US" altLang="zh-CN" sz="2000" dirty="0">
                <a:solidFill>
                  <a:schemeClr val="bg2">
                    <a:lumMod val="50000"/>
                  </a:schemeClr>
                </a:solidFill>
                <a:latin typeface="Times New Roman" pitchFamily="18" charset="0"/>
              </a:rPr>
              <a:t>10: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(p,(</a:t>
            </a:r>
            <a:r>
              <a:rPr lang="en-US" altLang="zh-CN" sz="2000" dirty="0" err="1">
                <a:solidFill>
                  <a:schemeClr val="bg2">
                    <a:lumMod val="50000"/>
                  </a:schemeClr>
                </a:solidFill>
                <a:latin typeface="Times New Roman" pitchFamily="18" charset="0"/>
              </a:rPr>
              <a:t>p+q</a:t>
            </a:r>
            <a:r>
              <a:rPr lang="en-US" altLang="zh-CN" sz="2000" dirty="0">
                <a:solidFill>
                  <a:schemeClr val="bg2">
                    <a:lumMod val="50000"/>
                  </a:schemeClr>
                </a:solidFill>
                <a:latin typeface="Times New Roman" pitchFamily="18" charset="0"/>
              </a:rPr>
              <a:t>)/2,r);</a:t>
            </a:r>
          </a:p>
          <a:p>
            <a:r>
              <a:rPr lang="en-US" altLang="zh-CN" sz="2000" dirty="0">
                <a:solidFill>
                  <a:schemeClr val="bg2">
                    <a:lumMod val="50000"/>
                  </a:schemeClr>
                </a:solidFill>
                <a:latin typeface="Times New Roman" pitchFamily="18" charset="0"/>
              </a:rPr>
              <a:t>11: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a:t>
            </a:r>
            <a:r>
              <a:rPr lang="en-US" altLang="zh-CN" sz="2000" dirty="0">
                <a:solidFill>
                  <a:schemeClr val="bg2">
                    <a:lumMod val="50000"/>
                  </a:schemeClr>
                </a:solidFill>
                <a:latin typeface="Times New Roman" pitchFamily="18" charset="0"/>
              </a:rPr>
              <a:t>)/2,(</a:t>
            </a:r>
            <a:r>
              <a:rPr lang="en-US" altLang="zh-CN" sz="2000" dirty="0" err="1">
                <a:solidFill>
                  <a:schemeClr val="bg2">
                    <a:lumMod val="50000"/>
                  </a:schemeClr>
                </a:solidFill>
                <a:latin typeface="Times New Roman" pitchFamily="18" charset="0"/>
              </a:rPr>
              <a:t>q+r</a:t>
            </a:r>
            <a:r>
              <a:rPr lang="en-US" altLang="zh-CN" sz="2000" dirty="0">
                <a:solidFill>
                  <a:schemeClr val="bg2">
                    <a:lumMod val="50000"/>
                  </a:schemeClr>
                </a:solidFill>
                <a:latin typeface="Times New Roman" pitchFamily="18" charset="0"/>
              </a:rPr>
              <a:t>)/2,r);</a:t>
            </a:r>
          </a:p>
          <a:p>
            <a:r>
              <a:rPr lang="en-US" altLang="zh-CN" sz="2000" dirty="0">
                <a:solidFill>
                  <a:schemeClr val="bg2">
                    <a:lumMod val="50000"/>
                  </a:schemeClr>
                </a:solidFill>
                <a:latin typeface="Times New Roman" pitchFamily="18" charset="0"/>
              </a:rPr>
              <a:t>12: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a:t>
            </a:r>
            <a:r>
              <a:rPr lang="en-US" altLang="zh-CN" sz="2000" dirty="0">
                <a:solidFill>
                  <a:schemeClr val="bg2">
                    <a:lumMod val="50000"/>
                  </a:schemeClr>
                </a:solidFill>
                <a:latin typeface="Times New Roman" pitchFamily="18" charset="0"/>
              </a:rPr>
              <a:t>)/2,q,(</a:t>
            </a:r>
            <a:r>
              <a:rPr lang="en-US" altLang="zh-CN" sz="2000" dirty="0" err="1">
                <a:solidFill>
                  <a:schemeClr val="bg2">
                    <a:lumMod val="50000"/>
                  </a:schemeClr>
                </a:solidFill>
                <a:latin typeface="Times New Roman" pitchFamily="18" charset="0"/>
              </a:rPr>
              <a:t>q+r</a:t>
            </a:r>
            <a:r>
              <a:rPr lang="en-US" altLang="zh-CN" sz="2000" dirty="0">
                <a:solidFill>
                  <a:schemeClr val="bg2">
                    <a:lumMod val="50000"/>
                  </a:schemeClr>
                </a:solidFill>
                <a:latin typeface="Times New Roman" pitchFamily="18" charset="0"/>
              </a:rPr>
              <a:t>)/2);</a:t>
            </a:r>
          </a:p>
          <a:p>
            <a:r>
              <a:rPr lang="en-US" altLang="zh-CN" sz="2000" dirty="0">
                <a:solidFill>
                  <a:schemeClr val="bg2">
                    <a:lumMod val="50000"/>
                  </a:schemeClr>
                </a:solidFill>
                <a:latin typeface="Times New Roman" pitchFamily="18" charset="0"/>
              </a:rPr>
              <a:t>13:    else if(</a:t>
            </a:r>
            <a:r>
              <a:rPr lang="en-US" altLang="zh-CN" sz="2000" dirty="0" err="1">
                <a:solidFill>
                  <a:schemeClr val="bg2">
                    <a:lumMod val="50000"/>
                  </a:schemeClr>
                </a:solidFill>
                <a:latin typeface="Times New Roman" pitchFamily="18" charset="0"/>
              </a:rPr>
              <a:t>tessPQ</a:t>
            </a:r>
            <a:r>
              <a:rPr lang="en-US" altLang="zh-CN" sz="2000" dirty="0">
                <a:solidFill>
                  <a:schemeClr val="bg2">
                    <a:lumMod val="50000"/>
                  </a:schemeClr>
                </a:solidFill>
                <a:latin typeface="Times New Roman" pitchFamily="18" charset="0"/>
              </a:rPr>
              <a:t>)</a:t>
            </a:r>
          </a:p>
          <a:p>
            <a:r>
              <a:rPr lang="en-US" altLang="zh-CN" sz="2000" dirty="0">
                <a:solidFill>
                  <a:schemeClr val="bg2">
                    <a:lumMod val="50000"/>
                  </a:schemeClr>
                </a:solidFill>
                <a:latin typeface="Times New Roman" pitchFamily="18" charset="0"/>
              </a:rPr>
              <a:t>14: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(p,(</a:t>
            </a:r>
            <a:r>
              <a:rPr lang="en-US" altLang="zh-CN" sz="2000" dirty="0" err="1">
                <a:solidFill>
                  <a:schemeClr val="bg2">
                    <a:lumMod val="50000"/>
                  </a:schemeClr>
                </a:solidFill>
                <a:latin typeface="Times New Roman" pitchFamily="18" charset="0"/>
              </a:rPr>
              <a:t>p+q</a:t>
            </a:r>
            <a:r>
              <a:rPr lang="en-US" altLang="zh-CN" sz="2000" dirty="0">
                <a:solidFill>
                  <a:schemeClr val="bg2">
                    <a:lumMod val="50000"/>
                  </a:schemeClr>
                </a:solidFill>
                <a:latin typeface="Times New Roman" pitchFamily="18" charset="0"/>
              </a:rPr>
              <a:t>)/2,r);</a:t>
            </a:r>
          </a:p>
          <a:p>
            <a:r>
              <a:rPr lang="en-US" altLang="zh-CN" sz="2000" dirty="0">
                <a:solidFill>
                  <a:schemeClr val="bg2">
                    <a:lumMod val="50000"/>
                  </a:schemeClr>
                </a:solidFill>
                <a:latin typeface="Times New Roman" pitchFamily="18" charset="0"/>
              </a:rPr>
              <a:t>15: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q,r</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a:t>
            </a:r>
            <a:r>
              <a:rPr lang="en-US" altLang="zh-CN" sz="2000" dirty="0">
                <a:solidFill>
                  <a:schemeClr val="bg2">
                    <a:lumMod val="50000"/>
                  </a:schemeClr>
                </a:solidFill>
                <a:latin typeface="Times New Roman" pitchFamily="18" charset="0"/>
              </a:rPr>
              <a:t>)/2);</a:t>
            </a:r>
          </a:p>
          <a:p>
            <a:r>
              <a:rPr lang="en-US" altLang="zh-CN" sz="2000" dirty="0">
                <a:solidFill>
                  <a:schemeClr val="bg2">
                    <a:lumMod val="50000"/>
                  </a:schemeClr>
                </a:solidFill>
                <a:latin typeface="Times New Roman" pitchFamily="18" charset="0"/>
              </a:rPr>
              <a:t>16:    else if(not </a:t>
            </a:r>
            <a:r>
              <a:rPr lang="en-US" altLang="zh-CN" sz="2000" dirty="0" err="1">
                <a:solidFill>
                  <a:schemeClr val="bg2">
                    <a:lumMod val="50000"/>
                  </a:schemeClr>
                </a:solidFill>
                <a:latin typeface="Times New Roman" pitchFamily="18" charset="0"/>
              </a:rPr>
              <a:t>triTessEnough</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p,q,r</a:t>
            </a:r>
            <a:r>
              <a:rPr lang="en-US" altLang="zh-CN" sz="2000" dirty="0">
                <a:solidFill>
                  <a:schemeClr val="bg2">
                    <a:lumMod val="50000"/>
                  </a:schemeClr>
                </a:solidFill>
                <a:latin typeface="Times New Roman" pitchFamily="18" charset="0"/>
              </a:rPr>
              <a:t>))</a:t>
            </a:r>
          </a:p>
          <a:p>
            <a:r>
              <a:rPr lang="en-US" altLang="zh-CN" sz="2000" dirty="0">
                <a:solidFill>
                  <a:schemeClr val="bg2">
                    <a:lumMod val="50000"/>
                  </a:schemeClr>
                </a:solidFill>
                <a:latin typeface="Times New Roman" pitchFamily="18" charset="0"/>
              </a:rPr>
              <a:t>17: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p+q+r</a:t>
            </a:r>
            <a:r>
              <a:rPr lang="en-US" altLang="zh-CN" sz="2000" dirty="0">
                <a:solidFill>
                  <a:schemeClr val="bg2">
                    <a:lumMod val="50000"/>
                  </a:schemeClr>
                </a:solidFill>
                <a:latin typeface="Times New Roman" pitchFamily="18" charset="0"/>
              </a:rPr>
              <a:t>)/3,p,q);</a:t>
            </a:r>
          </a:p>
          <a:p>
            <a:r>
              <a:rPr lang="en-US" altLang="zh-CN" sz="2000" dirty="0">
                <a:solidFill>
                  <a:schemeClr val="bg2">
                    <a:lumMod val="50000"/>
                  </a:schemeClr>
                </a:solidFill>
                <a:latin typeface="Times New Roman" pitchFamily="18" charset="0"/>
              </a:rPr>
              <a:t>18: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p+q+r</a:t>
            </a:r>
            <a:r>
              <a:rPr lang="en-US" altLang="zh-CN" sz="2000" dirty="0">
                <a:solidFill>
                  <a:schemeClr val="bg2">
                    <a:lumMod val="50000"/>
                  </a:schemeClr>
                </a:solidFill>
                <a:latin typeface="Times New Roman" pitchFamily="18" charset="0"/>
              </a:rPr>
              <a:t>)/3,q,r);</a:t>
            </a:r>
          </a:p>
          <a:p>
            <a:r>
              <a:rPr lang="en-US" altLang="zh-CN" sz="2000" dirty="0">
                <a:solidFill>
                  <a:schemeClr val="bg2">
                    <a:lumMod val="50000"/>
                  </a:schemeClr>
                </a:solidFill>
                <a:latin typeface="Times New Roman" pitchFamily="18" charset="0"/>
              </a:rPr>
              <a:t>19:    </a:t>
            </a:r>
            <a:r>
              <a:rPr lang="en-US" altLang="zh-CN" sz="2000" dirty="0" err="1">
                <a:solidFill>
                  <a:schemeClr val="bg2">
                    <a:lumMod val="50000"/>
                  </a:schemeClr>
                </a:solidFill>
                <a:latin typeface="Times New Roman" pitchFamily="18" charset="0"/>
              </a:rPr>
              <a:t>AdaptiveTessellate</a:t>
            </a:r>
            <a:r>
              <a:rPr lang="en-US" altLang="zh-CN" sz="2000" dirty="0">
                <a:solidFill>
                  <a:schemeClr val="bg2">
                    <a:lumMod val="50000"/>
                  </a:schemeClr>
                </a:solidFill>
                <a:latin typeface="Times New Roman" pitchFamily="18" charset="0"/>
              </a:rPr>
              <a:t>((</a:t>
            </a:r>
            <a:r>
              <a:rPr lang="en-US" altLang="zh-CN" sz="2000" dirty="0" err="1">
                <a:solidFill>
                  <a:schemeClr val="bg2">
                    <a:lumMod val="50000"/>
                  </a:schemeClr>
                </a:solidFill>
                <a:latin typeface="Times New Roman" pitchFamily="18" charset="0"/>
              </a:rPr>
              <a:t>p+q+r</a:t>
            </a:r>
            <a:r>
              <a:rPr lang="en-US" altLang="zh-CN" sz="2000" dirty="0">
                <a:solidFill>
                  <a:schemeClr val="bg2">
                    <a:lumMod val="50000"/>
                  </a:schemeClr>
                </a:solidFill>
                <a:latin typeface="Times New Roman" pitchFamily="18" charset="0"/>
              </a:rPr>
              <a:t>)/3,r,p);</a:t>
            </a:r>
          </a:p>
          <a:p>
            <a:r>
              <a:rPr lang="en-US" altLang="zh-CN" sz="2000" dirty="0">
                <a:solidFill>
                  <a:schemeClr val="bg2">
                    <a:lumMod val="50000"/>
                  </a:schemeClr>
                </a:solidFill>
                <a:latin typeface="Times New Roman" pitchFamily="18" charset="0"/>
              </a:rPr>
              <a:t>20:    end;</a:t>
            </a:r>
          </a:p>
        </p:txBody>
      </p:sp>
    </p:spTree>
    <p:extLst>
      <p:ext uri="{BB962C8B-B14F-4D97-AF65-F5344CB8AC3E}">
        <p14:creationId xmlns:p14="http://schemas.microsoft.com/office/powerpoint/2010/main" val="3962557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half" idx="1"/>
          </p:nvPr>
        </p:nvSpPr>
        <p:spPr>
          <a:xfrm>
            <a:off x="911424" y="1556792"/>
            <a:ext cx="9889067" cy="5184576"/>
          </a:xfrm>
        </p:spPr>
        <p:txBody>
          <a:bodyPr>
            <a:normAutofit fontScale="85000" lnSpcReduction="10000"/>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算法说明（</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1</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设初始三角形△</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pqr</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这里假设点的信息包含它的三维位置以及参数坐标</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a:t>
            </a:r>
          </a:p>
          <a:p>
            <a:pPr marL="1330325" lvl="1" indent="-342900">
              <a:lnSpc>
                <a:spcPct val="130000"/>
              </a:lnSpc>
              <a:spcBef>
                <a:spcPts val="1800"/>
              </a:spcBef>
              <a:buFont typeface="Wingdings" panose="05000000000000000000" pitchFamily="2" charset="2"/>
              <a:buChar char="l"/>
            </a:pPr>
            <a:r>
              <a:rPr lang="en-US" altLang="zh-CN" b="1" dirty="0" err="1">
                <a:solidFill>
                  <a:schemeClr val="bg2">
                    <a:lumMod val="50000"/>
                  </a:schemeClr>
                </a:solidFill>
                <a:latin typeface="微软雅黑" panose="020B0503020204020204" pitchFamily="34" charset="-122"/>
                <a:ea typeface="微软雅黑" panose="020B0503020204020204" pitchFamily="34" charset="-122"/>
              </a:rPr>
              <a:t>curveTessEnough</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a,b</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其任务是判断两点</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a,b</a:t>
            </a:r>
            <a:r>
              <a:rPr lang="zh-CN" altLang="en-US" b="1" dirty="0">
                <a:solidFill>
                  <a:schemeClr val="bg2">
                    <a:lumMod val="50000"/>
                  </a:schemeClr>
                </a:solidFill>
                <a:latin typeface="微软雅黑" panose="020B0503020204020204" pitchFamily="34" charset="-122"/>
                <a:ea typeface="微软雅黑" panose="020B0503020204020204" pitchFamily="34" charset="-122"/>
              </a:rPr>
              <a:t>之间的边是否被足够分割使得得到的线段足够逼近真实曲线。</a:t>
            </a:r>
          </a:p>
          <a:p>
            <a:pPr marL="1330325" lvl="1" indent="-342900">
              <a:lnSpc>
                <a:spcPct val="130000"/>
              </a:lnSpc>
              <a:spcBef>
                <a:spcPts val="1800"/>
              </a:spcBef>
              <a:buFont typeface="Wingdings" panose="05000000000000000000" pitchFamily="2" charset="2"/>
              <a:buChar char="l"/>
            </a:pPr>
            <a:r>
              <a:rPr lang="en-US" altLang="zh-CN" b="1" dirty="0" err="1">
                <a:solidFill>
                  <a:schemeClr val="bg2">
                    <a:lumMod val="50000"/>
                  </a:schemeClr>
                </a:solidFill>
                <a:latin typeface="微软雅黑" panose="020B0503020204020204" pitchFamily="34" charset="-122"/>
                <a:ea typeface="微软雅黑" panose="020B0503020204020204" pitchFamily="34" charset="-122"/>
              </a:rPr>
              <a:t>triTessEnough</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a,b,c</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判断整个三角形是否被足够分割。􀂾</a:t>
            </a:r>
          </a:p>
          <a:p>
            <a:pPr marL="1330325" lvl="1" indent="-342900">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最初输入一个三角形，调用函数</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curveTessEnough</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a,b</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，判断三角形的每条边是否被足够分割。如果都足够分割，则调用</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triTessEnough</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a,b,c</a:t>
            </a:r>
            <a:r>
              <a:rPr lang="en-US" altLang="zh-CN" b="1" dirty="0">
                <a:solidFill>
                  <a:schemeClr val="bg2">
                    <a:lumMod val="50000"/>
                  </a:schemeClr>
                </a:solidFill>
                <a:latin typeface="微软雅黑" panose="020B0503020204020204" pitchFamily="34" charset="-122"/>
                <a:ea typeface="微软雅黑" panose="020B0503020204020204" pitchFamily="34" charset="-122"/>
              </a:rPr>
              <a:t>)</a:t>
            </a:r>
            <a:r>
              <a:rPr lang="zh-CN" altLang="en-US" b="1" dirty="0">
                <a:solidFill>
                  <a:schemeClr val="bg2">
                    <a:lumMod val="50000"/>
                  </a:schemeClr>
                </a:solidFill>
                <a:latin typeface="微软雅黑" panose="020B0503020204020204" pitchFamily="34" charset="-122"/>
                <a:ea typeface="微软雅黑" panose="020B0503020204020204" pitchFamily="34" charset="-122"/>
              </a:rPr>
              <a:t>，判断整个三角形是否足够分割。如果足够分割，那么退出过程。􀂾</a:t>
            </a:r>
          </a:p>
          <a:p>
            <a:pPr marL="1330325" lvl="1" indent="-342900">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如果有一条边或者多条边或者三角形内部没有被足够分割，则需要更进一步的分割。这时会出现四种不同的情况。</a:t>
            </a:r>
          </a:p>
          <a:p>
            <a:pPr eaLnBrk="1" hangingPunct="1"/>
            <a:endParaRPr lang="zh-CN" altLang="en-US" sz="2400" dirty="0" smtClean="0">
              <a:latin typeface="Times New Roman" pitchFamily="18" charset="0"/>
            </a:endParaRPr>
          </a:p>
          <a:p>
            <a:pPr eaLnBrk="1" hangingPunct="1"/>
            <a:endParaRPr lang="zh-CN" altLang="en-US" sz="2400" dirty="0" smtClean="0">
              <a:latin typeface="Times New Roman" pitchFamily="18" charset="0"/>
            </a:endParaRPr>
          </a:p>
          <a:p>
            <a:pPr eaLnBrk="1" hangingPunct="1"/>
            <a:endParaRPr lang="zh-CN" altLang="en-US" sz="2400" dirty="0" smtClean="0"/>
          </a:p>
          <a:p>
            <a:pPr eaLnBrk="1" hangingPunct="1"/>
            <a:endParaRPr lang="zh-CN" altLang="en-US" sz="2400" dirty="0" smtClean="0">
              <a:latin typeface="Times New Roman" pitchFamily="18" charset="0"/>
              <a:cs typeface="Times New Roman" pitchFamily="18" charset="0"/>
            </a:endParaRPr>
          </a:p>
          <a:p>
            <a:pPr eaLnBrk="1" hangingPunct="1"/>
            <a:endParaRPr lang="zh-CN" altLang="en-US" sz="2400" dirty="0" smtClean="0">
              <a:latin typeface="Times New Roman" pitchFamily="18" charset="0"/>
              <a:cs typeface="Times New Roman" pitchFamily="18" charset="0"/>
            </a:endParaRPr>
          </a:p>
          <a:p>
            <a:pPr eaLnBrk="1" hangingPunct="1"/>
            <a:endParaRPr lang="zh-CN" altLang="en-US" sz="2400" dirty="0" smtClean="0">
              <a:latin typeface="Times New Roman" pitchFamily="18" charset="0"/>
              <a:cs typeface="Times New Roman" pitchFamily="18" charset="0"/>
            </a:endParaRPr>
          </a:p>
          <a:p>
            <a:pPr eaLnBrk="1" hangingPunct="1"/>
            <a:endParaRPr lang="zh-CN" altLang="en-US" sz="2400" dirty="0" smtClean="0">
              <a:latin typeface="Times New Roman" pitchFamily="18" charset="0"/>
              <a:cs typeface="Times New Roman" pitchFamily="18" charset="0"/>
            </a:endParaRPr>
          </a:p>
          <a:p>
            <a:pPr eaLnBrk="1" hangingPunct="1"/>
            <a:endParaRPr lang="zh-CN" altLang="en-US" sz="2400" dirty="0" smtClean="0">
              <a:latin typeface="Times New Roman" pitchFamily="18" charset="0"/>
              <a:cs typeface="Times New Roman" pitchFamily="18" charset="0"/>
            </a:endParaRPr>
          </a:p>
          <a:p>
            <a:pPr eaLnBrk="1" hangingPunct="1"/>
            <a:endParaRPr lang="zh-CN" altLang="en-US" sz="2400" dirty="0" smtClean="0">
              <a:latin typeface="Times New Roman" pitchFamily="18" charset="0"/>
              <a:cs typeface="Times New Roman" pitchFamily="18" charset="0"/>
            </a:endParaRPr>
          </a:p>
          <a:p>
            <a:pPr eaLnBrk="1" hangingPunct="1"/>
            <a:endParaRPr lang="zh-CN" altLang="en-US" sz="2400" dirty="0" smtClean="0">
              <a:latin typeface="Times New Roman" pitchFamily="18" charset="0"/>
              <a:cs typeface="Times New Roman" pitchFamily="18" charset="0"/>
            </a:endParaRPr>
          </a:p>
          <a:p>
            <a:pPr lvl="1" eaLnBrk="1" hangingPunct="1"/>
            <a:endParaRPr lang="zh-CN" altLang="en-US" sz="2000" dirty="0" smtClean="0">
              <a:latin typeface="Times New Roman" pitchFamily="18" charset="0"/>
              <a:cs typeface="Times New Roman" pitchFamily="18" charset="0"/>
            </a:endParaRPr>
          </a:p>
          <a:p>
            <a:pPr lvl="1" eaLnBrk="1" hangingPunct="1"/>
            <a:endParaRPr lang="zh-CN" altLang="en-US" sz="2000" dirty="0" smtClean="0">
              <a:latin typeface="Times New Roman" pitchFamily="18" charset="0"/>
              <a:cs typeface="Times New Roman" pitchFamily="18" charset="0"/>
            </a:endParaRPr>
          </a:p>
          <a:p>
            <a:pPr lvl="2" eaLnBrk="1" hangingPunct="1"/>
            <a:endParaRPr lang="en-US" altLang="zh-CN" sz="1800" dirty="0" smtClean="0">
              <a:latin typeface="Times New Roman" pitchFamily="18" charset="0"/>
            </a:endParaRPr>
          </a:p>
        </p:txBody>
      </p:sp>
      <p:sp>
        <p:nvSpPr>
          <p:cNvPr id="5"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2037898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3"/>
          <p:cNvSpPr>
            <a:spLocks noGrp="1" noChangeArrowheads="1"/>
          </p:cNvSpPr>
          <p:nvPr>
            <p:ph type="body" sz="half" idx="1"/>
          </p:nvPr>
        </p:nvSpPr>
        <p:spPr>
          <a:xfrm>
            <a:off x="1534584" y="2017714"/>
            <a:ext cx="9889067" cy="4543425"/>
          </a:xfrm>
        </p:spPr>
        <p:txBody>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算法说明（</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p>
          <a:p>
            <a:pPr lvl="1" eaLnBrk="1" hangingPunct="1"/>
            <a:r>
              <a:rPr lang="zh-CN" altLang="en-US" sz="2400" dirty="0" smtClean="0">
                <a:latin typeface="Times New Roman" pitchFamily="18" charset="0"/>
              </a:rPr>
              <a:t>进一步细化的</a:t>
            </a:r>
            <a:r>
              <a:rPr lang="en-US" altLang="zh-CN" sz="2400" dirty="0" smtClean="0">
                <a:latin typeface="Times New Roman" pitchFamily="18" charset="0"/>
              </a:rPr>
              <a:t>4</a:t>
            </a:r>
            <a:r>
              <a:rPr lang="zh-CN" altLang="en-US" sz="2400" dirty="0" smtClean="0">
                <a:latin typeface="Times New Roman" pitchFamily="18" charset="0"/>
              </a:rPr>
              <a:t>种情况</a:t>
            </a:r>
          </a:p>
          <a:p>
            <a:pPr eaLnBrk="1" hangingPunct="1"/>
            <a:endParaRPr lang="zh-CN" altLang="en-US" sz="2800" dirty="0" smtClean="0">
              <a:latin typeface="Times New Roman" pitchFamily="18" charset="0"/>
            </a:endParaRPr>
          </a:p>
          <a:p>
            <a:pPr eaLnBrk="1" hangingPunct="1"/>
            <a:endParaRPr lang="zh-CN" altLang="en-US" sz="2800" dirty="0" smtClean="0"/>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grpSp>
        <p:nvGrpSpPr>
          <p:cNvPr id="48132" name="Group 21"/>
          <p:cNvGrpSpPr>
            <a:grpSpLocks/>
          </p:cNvGrpSpPr>
          <p:nvPr/>
        </p:nvGrpSpPr>
        <p:grpSpPr bwMode="auto">
          <a:xfrm>
            <a:off x="431801" y="3789364"/>
            <a:ext cx="2639484" cy="1692275"/>
            <a:chOff x="174" y="2155"/>
            <a:chExt cx="1247" cy="1066"/>
          </a:xfrm>
        </p:grpSpPr>
        <p:sp>
          <p:nvSpPr>
            <p:cNvPr id="48147" name="Freeform 4"/>
            <p:cNvSpPr>
              <a:spLocks/>
            </p:cNvSpPr>
            <p:nvPr/>
          </p:nvSpPr>
          <p:spPr bwMode="auto">
            <a:xfrm rot="2303860">
              <a:off x="174" y="2155"/>
              <a:ext cx="1247" cy="1066"/>
            </a:xfrm>
            <a:custGeom>
              <a:avLst/>
              <a:gdLst>
                <a:gd name="T0" fmla="*/ 0 w 1247"/>
                <a:gd name="T1" fmla="*/ 0 h 1066"/>
                <a:gd name="T2" fmla="*/ 317 w 1247"/>
                <a:gd name="T3" fmla="*/ 1066 h 1066"/>
                <a:gd name="T4" fmla="*/ 1247 w 1247"/>
                <a:gd name="T5" fmla="*/ 386 h 1066"/>
                <a:gd name="T6" fmla="*/ 0 w 1247"/>
                <a:gd name="T7" fmla="*/ 0 h 1066"/>
                <a:gd name="T8" fmla="*/ 0 60000 65536"/>
                <a:gd name="T9" fmla="*/ 0 60000 65536"/>
                <a:gd name="T10" fmla="*/ 0 60000 65536"/>
                <a:gd name="T11" fmla="*/ 0 60000 65536"/>
                <a:gd name="T12" fmla="*/ 0 w 1247"/>
                <a:gd name="T13" fmla="*/ 0 h 1066"/>
                <a:gd name="T14" fmla="*/ 1247 w 1247"/>
                <a:gd name="T15" fmla="*/ 1066 h 1066"/>
              </a:gdLst>
              <a:ahLst/>
              <a:cxnLst>
                <a:cxn ang="T8">
                  <a:pos x="T0" y="T1"/>
                </a:cxn>
                <a:cxn ang="T9">
                  <a:pos x="T2" y="T3"/>
                </a:cxn>
                <a:cxn ang="T10">
                  <a:pos x="T4" y="T5"/>
                </a:cxn>
                <a:cxn ang="T11">
                  <a:pos x="T6" y="T7"/>
                </a:cxn>
              </a:cxnLst>
              <a:rect l="T12" t="T13" r="T14" b="T15"/>
              <a:pathLst>
                <a:path w="1247" h="1066">
                  <a:moveTo>
                    <a:pt x="0" y="0"/>
                  </a:moveTo>
                  <a:lnTo>
                    <a:pt x="317" y="1066"/>
                  </a:lnTo>
                  <a:lnTo>
                    <a:pt x="1247" y="386"/>
                  </a:lnTo>
                  <a:lnTo>
                    <a:pt x="0" y="0"/>
                  </a:lnTo>
                  <a:close/>
                </a:path>
              </a:pathLst>
            </a:custGeom>
            <a:solidFill>
              <a:schemeClr val="bg1"/>
            </a:solidFill>
            <a:ln w="9525">
              <a:solidFill>
                <a:schemeClr val="tx1"/>
              </a:solidFill>
              <a:round/>
              <a:headEnd/>
              <a:tailEnd/>
            </a:ln>
          </p:spPr>
          <p:txBody>
            <a:bodyPr/>
            <a:lstStyle/>
            <a:p>
              <a:endParaRPr lang="zh-CN" altLang="en-US"/>
            </a:p>
          </p:txBody>
        </p:sp>
        <p:sp>
          <p:nvSpPr>
            <p:cNvPr id="48148" name="Freeform 5"/>
            <p:cNvSpPr>
              <a:spLocks/>
            </p:cNvSpPr>
            <p:nvPr/>
          </p:nvSpPr>
          <p:spPr bwMode="auto">
            <a:xfrm rot="2303860">
              <a:off x="408" y="2251"/>
              <a:ext cx="613" cy="567"/>
            </a:xfrm>
            <a:custGeom>
              <a:avLst/>
              <a:gdLst>
                <a:gd name="T0" fmla="*/ 0 w 613"/>
                <a:gd name="T1" fmla="*/ 341 h 567"/>
                <a:gd name="T2" fmla="*/ 409 w 613"/>
                <a:gd name="T3" fmla="*/ 0 h 567"/>
                <a:gd name="T4" fmla="*/ 613 w 613"/>
                <a:gd name="T5" fmla="*/ 567 h 567"/>
                <a:gd name="T6" fmla="*/ 0 w 613"/>
                <a:gd name="T7" fmla="*/ 341 h 567"/>
                <a:gd name="T8" fmla="*/ 0 60000 65536"/>
                <a:gd name="T9" fmla="*/ 0 60000 65536"/>
                <a:gd name="T10" fmla="*/ 0 60000 65536"/>
                <a:gd name="T11" fmla="*/ 0 60000 65536"/>
                <a:gd name="T12" fmla="*/ 0 w 613"/>
                <a:gd name="T13" fmla="*/ 0 h 567"/>
                <a:gd name="T14" fmla="*/ 613 w 613"/>
                <a:gd name="T15" fmla="*/ 567 h 567"/>
              </a:gdLst>
              <a:ahLst/>
              <a:cxnLst>
                <a:cxn ang="T8">
                  <a:pos x="T0" y="T1"/>
                </a:cxn>
                <a:cxn ang="T9">
                  <a:pos x="T2" y="T3"/>
                </a:cxn>
                <a:cxn ang="T10">
                  <a:pos x="T4" y="T5"/>
                </a:cxn>
                <a:cxn ang="T11">
                  <a:pos x="T6" y="T7"/>
                </a:cxn>
              </a:cxnLst>
              <a:rect l="T12" t="T13" r="T14" b="T15"/>
              <a:pathLst>
                <a:path w="613" h="567">
                  <a:moveTo>
                    <a:pt x="0" y="341"/>
                  </a:moveTo>
                  <a:lnTo>
                    <a:pt x="409" y="0"/>
                  </a:lnTo>
                  <a:lnTo>
                    <a:pt x="613" y="567"/>
                  </a:lnTo>
                  <a:lnTo>
                    <a:pt x="0" y="341"/>
                  </a:lnTo>
                  <a:close/>
                </a:path>
              </a:pathLst>
            </a:custGeom>
            <a:solidFill>
              <a:schemeClr val="bg1"/>
            </a:solidFill>
            <a:ln w="9525">
              <a:solidFill>
                <a:schemeClr val="tx1"/>
              </a:solidFill>
              <a:round/>
              <a:headEnd/>
              <a:tailEnd/>
            </a:ln>
          </p:spPr>
          <p:txBody>
            <a:bodyPr/>
            <a:lstStyle/>
            <a:p>
              <a:endParaRPr lang="zh-CN" altLang="en-US"/>
            </a:p>
          </p:txBody>
        </p:sp>
      </p:grpSp>
      <p:grpSp>
        <p:nvGrpSpPr>
          <p:cNvPr id="48133" name="Group 20"/>
          <p:cNvGrpSpPr>
            <a:grpSpLocks/>
          </p:cNvGrpSpPr>
          <p:nvPr/>
        </p:nvGrpSpPr>
        <p:grpSpPr bwMode="auto">
          <a:xfrm>
            <a:off x="3365501" y="3789364"/>
            <a:ext cx="2639484" cy="1692275"/>
            <a:chOff x="1489" y="2178"/>
            <a:chExt cx="1247" cy="1066"/>
          </a:xfrm>
        </p:grpSpPr>
        <p:sp>
          <p:nvSpPr>
            <p:cNvPr id="48144" name="Freeform 7"/>
            <p:cNvSpPr>
              <a:spLocks/>
            </p:cNvSpPr>
            <p:nvPr/>
          </p:nvSpPr>
          <p:spPr bwMode="auto">
            <a:xfrm rot="2303860">
              <a:off x="1489" y="2178"/>
              <a:ext cx="1247" cy="1066"/>
            </a:xfrm>
            <a:custGeom>
              <a:avLst/>
              <a:gdLst>
                <a:gd name="T0" fmla="*/ 0 w 1247"/>
                <a:gd name="T1" fmla="*/ 0 h 1066"/>
                <a:gd name="T2" fmla="*/ 317 w 1247"/>
                <a:gd name="T3" fmla="*/ 1066 h 1066"/>
                <a:gd name="T4" fmla="*/ 1247 w 1247"/>
                <a:gd name="T5" fmla="*/ 386 h 1066"/>
                <a:gd name="T6" fmla="*/ 0 w 1247"/>
                <a:gd name="T7" fmla="*/ 0 h 1066"/>
                <a:gd name="T8" fmla="*/ 0 60000 65536"/>
                <a:gd name="T9" fmla="*/ 0 60000 65536"/>
                <a:gd name="T10" fmla="*/ 0 60000 65536"/>
                <a:gd name="T11" fmla="*/ 0 60000 65536"/>
                <a:gd name="T12" fmla="*/ 0 w 1247"/>
                <a:gd name="T13" fmla="*/ 0 h 1066"/>
                <a:gd name="T14" fmla="*/ 1247 w 1247"/>
                <a:gd name="T15" fmla="*/ 1066 h 1066"/>
              </a:gdLst>
              <a:ahLst/>
              <a:cxnLst>
                <a:cxn ang="T8">
                  <a:pos x="T0" y="T1"/>
                </a:cxn>
                <a:cxn ang="T9">
                  <a:pos x="T2" y="T3"/>
                </a:cxn>
                <a:cxn ang="T10">
                  <a:pos x="T4" y="T5"/>
                </a:cxn>
                <a:cxn ang="T11">
                  <a:pos x="T6" y="T7"/>
                </a:cxn>
              </a:cxnLst>
              <a:rect l="T12" t="T13" r="T14" b="T15"/>
              <a:pathLst>
                <a:path w="1247" h="1066">
                  <a:moveTo>
                    <a:pt x="0" y="0"/>
                  </a:moveTo>
                  <a:lnTo>
                    <a:pt x="317" y="1066"/>
                  </a:lnTo>
                  <a:lnTo>
                    <a:pt x="1247" y="386"/>
                  </a:lnTo>
                  <a:lnTo>
                    <a:pt x="0" y="0"/>
                  </a:lnTo>
                  <a:close/>
                </a:path>
              </a:pathLst>
            </a:custGeom>
            <a:solidFill>
              <a:schemeClr val="bg1"/>
            </a:solidFill>
            <a:ln w="9525">
              <a:solidFill>
                <a:schemeClr val="tx1"/>
              </a:solidFill>
              <a:round/>
              <a:headEnd/>
              <a:tailEnd/>
            </a:ln>
          </p:spPr>
          <p:txBody>
            <a:bodyPr/>
            <a:lstStyle/>
            <a:p>
              <a:endParaRPr lang="zh-CN" altLang="en-US"/>
            </a:p>
          </p:txBody>
        </p:sp>
        <p:sp>
          <p:nvSpPr>
            <p:cNvPr id="48145" name="Line 10"/>
            <p:cNvSpPr>
              <a:spLocks noChangeShapeType="1"/>
            </p:cNvSpPr>
            <p:nvPr/>
          </p:nvSpPr>
          <p:spPr bwMode="auto">
            <a:xfrm flipH="1">
              <a:off x="1738" y="2382"/>
              <a:ext cx="545"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6" name="Line 11"/>
            <p:cNvSpPr>
              <a:spLocks noChangeShapeType="1"/>
            </p:cNvSpPr>
            <p:nvPr/>
          </p:nvSpPr>
          <p:spPr bwMode="auto">
            <a:xfrm>
              <a:off x="1738" y="2473"/>
              <a:ext cx="930" cy="4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134" name="Group 19"/>
          <p:cNvGrpSpPr>
            <a:grpSpLocks/>
          </p:cNvGrpSpPr>
          <p:nvPr/>
        </p:nvGrpSpPr>
        <p:grpSpPr bwMode="auto">
          <a:xfrm>
            <a:off x="6299201" y="3789364"/>
            <a:ext cx="2639484" cy="1692275"/>
            <a:chOff x="2918" y="2178"/>
            <a:chExt cx="1247" cy="1066"/>
          </a:xfrm>
        </p:grpSpPr>
        <p:sp>
          <p:nvSpPr>
            <p:cNvPr id="48142" name="Freeform 12"/>
            <p:cNvSpPr>
              <a:spLocks/>
            </p:cNvSpPr>
            <p:nvPr/>
          </p:nvSpPr>
          <p:spPr bwMode="auto">
            <a:xfrm rot="2303860">
              <a:off x="2918" y="2178"/>
              <a:ext cx="1247" cy="1066"/>
            </a:xfrm>
            <a:custGeom>
              <a:avLst/>
              <a:gdLst>
                <a:gd name="T0" fmla="*/ 0 w 1247"/>
                <a:gd name="T1" fmla="*/ 0 h 1066"/>
                <a:gd name="T2" fmla="*/ 317 w 1247"/>
                <a:gd name="T3" fmla="*/ 1066 h 1066"/>
                <a:gd name="T4" fmla="*/ 1247 w 1247"/>
                <a:gd name="T5" fmla="*/ 386 h 1066"/>
                <a:gd name="T6" fmla="*/ 0 w 1247"/>
                <a:gd name="T7" fmla="*/ 0 h 1066"/>
                <a:gd name="T8" fmla="*/ 0 60000 65536"/>
                <a:gd name="T9" fmla="*/ 0 60000 65536"/>
                <a:gd name="T10" fmla="*/ 0 60000 65536"/>
                <a:gd name="T11" fmla="*/ 0 60000 65536"/>
                <a:gd name="T12" fmla="*/ 0 w 1247"/>
                <a:gd name="T13" fmla="*/ 0 h 1066"/>
                <a:gd name="T14" fmla="*/ 1247 w 1247"/>
                <a:gd name="T15" fmla="*/ 1066 h 1066"/>
              </a:gdLst>
              <a:ahLst/>
              <a:cxnLst>
                <a:cxn ang="T8">
                  <a:pos x="T0" y="T1"/>
                </a:cxn>
                <a:cxn ang="T9">
                  <a:pos x="T2" y="T3"/>
                </a:cxn>
                <a:cxn ang="T10">
                  <a:pos x="T4" y="T5"/>
                </a:cxn>
                <a:cxn ang="T11">
                  <a:pos x="T6" y="T7"/>
                </a:cxn>
              </a:cxnLst>
              <a:rect l="T12" t="T13" r="T14" b="T15"/>
              <a:pathLst>
                <a:path w="1247" h="1066">
                  <a:moveTo>
                    <a:pt x="0" y="0"/>
                  </a:moveTo>
                  <a:lnTo>
                    <a:pt x="317" y="1066"/>
                  </a:lnTo>
                  <a:lnTo>
                    <a:pt x="1247" y="386"/>
                  </a:lnTo>
                  <a:lnTo>
                    <a:pt x="0" y="0"/>
                  </a:lnTo>
                  <a:close/>
                </a:path>
              </a:pathLst>
            </a:custGeom>
            <a:solidFill>
              <a:schemeClr val="bg1"/>
            </a:solidFill>
            <a:ln w="9525">
              <a:solidFill>
                <a:schemeClr val="tx1"/>
              </a:solidFill>
              <a:round/>
              <a:headEnd/>
              <a:tailEnd/>
            </a:ln>
          </p:spPr>
          <p:txBody>
            <a:bodyPr/>
            <a:lstStyle/>
            <a:p>
              <a:endParaRPr lang="zh-CN" altLang="en-US"/>
            </a:p>
          </p:txBody>
        </p:sp>
        <p:sp>
          <p:nvSpPr>
            <p:cNvPr id="48143" name="Line 13"/>
            <p:cNvSpPr>
              <a:spLocks noChangeShapeType="1"/>
            </p:cNvSpPr>
            <p:nvPr/>
          </p:nvSpPr>
          <p:spPr bwMode="auto">
            <a:xfrm flipV="1">
              <a:off x="2972" y="2432"/>
              <a:ext cx="770" cy="5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135" name="Group 18"/>
          <p:cNvGrpSpPr>
            <a:grpSpLocks/>
          </p:cNvGrpSpPr>
          <p:nvPr/>
        </p:nvGrpSpPr>
        <p:grpSpPr bwMode="auto">
          <a:xfrm>
            <a:off x="9232901" y="3355976"/>
            <a:ext cx="2639484" cy="2125663"/>
            <a:chOff x="4332" y="1842"/>
            <a:chExt cx="1247" cy="1339"/>
          </a:xfrm>
        </p:grpSpPr>
        <p:sp>
          <p:nvSpPr>
            <p:cNvPr id="48138" name="Freeform 14"/>
            <p:cNvSpPr>
              <a:spLocks/>
            </p:cNvSpPr>
            <p:nvPr/>
          </p:nvSpPr>
          <p:spPr bwMode="auto">
            <a:xfrm rot="2303860">
              <a:off x="4332" y="2115"/>
              <a:ext cx="1247" cy="1066"/>
            </a:xfrm>
            <a:custGeom>
              <a:avLst/>
              <a:gdLst>
                <a:gd name="T0" fmla="*/ 0 w 1247"/>
                <a:gd name="T1" fmla="*/ 0 h 1066"/>
                <a:gd name="T2" fmla="*/ 317 w 1247"/>
                <a:gd name="T3" fmla="*/ 1066 h 1066"/>
                <a:gd name="T4" fmla="*/ 1247 w 1247"/>
                <a:gd name="T5" fmla="*/ 386 h 1066"/>
                <a:gd name="T6" fmla="*/ 0 w 1247"/>
                <a:gd name="T7" fmla="*/ 0 h 1066"/>
                <a:gd name="T8" fmla="*/ 0 60000 65536"/>
                <a:gd name="T9" fmla="*/ 0 60000 65536"/>
                <a:gd name="T10" fmla="*/ 0 60000 65536"/>
                <a:gd name="T11" fmla="*/ 0 60000 65536"/>
                <a:gd name="T12" fmla="*/ 0 w 1247"/>
                <a:gd name="T13" fmla="*/ 0 h 1066"/>
                <a:gd name="T14" fmla="*/ 1247 w 1247"/>
                <a:gd name="T15" fmla="*/ 1066 h 1066"/>
              </a:gdLst>
              <a:ahLst/>
              <a:cxnLst>
                <a:cxn ang="T8">
                  <a:pos x="T0" y="T1"/>
                </a:cxn>
                <a:cxn ang="T9">
                  <a:pos x="T2" y="T3"/>
                </a:cxn>
                <a:cxn ang="T10">
                  <a:pos x="T4" y="T5"/>
                </a:cxn>
                <a:cxn ang="T11">
                  <a:pos x="T6" y="T7"/>
                </a:cxn>
              </a:cxnLst>
              <a:rect l="T12" t="T13" r="T14" b="T15"/>
              <a:pathLst>
                <a:path w="1247" h="1066">
                  <a:moveTo>
                    <a:pt x="0" y="0"/>
                  </a:moveTo>
                  <a:lnTo>
                    <a:pt x="317" y="1066"/>
                  </a:lnTo>
                  <a:lnTo>
                    <a:pt x="1247" y="386"/>
                  </a:lnTo>
                  <a:lnTo>
                    <a:pt x="0" y="0"/>
                  </a:lnTo>
                  <a:close/>
                </a:path>
              </a:pathLst>
            </a:custGeom>
            <a:solidFill>
              <a:schemeClr val="bg1"/>
            </a:solidFill>
            <a:ln w="9525">
              <a:solidFill>
                <a:schemeClr val="tx1"/>
              </a:solidFill>
              <a:round/>
              <a:headEnd/>
              <a:tailEnd/>
            </a:ln>
          </p:spPr>
          <p:txBody>
            <a:bodyPr/>
            <a:lstStyle/>
            <a:p>
              <a:endParaRPr lang="zh-CN" altLang="en-US"/>
            </a:p>
          </p:txBody>
        </p:sp>
        <p:sp>
          <p:nvSpPr>
            <p:cNvPr id="48139" name="Line 15"/>
            <p:cNvSpPr>
              <a:spLocks noChangeShapeType="1"/>
            </p:cNvSpPr>
            <p:nvPr/>
          </p:nvSpPr>
          <p:spPr bwMode="auto">
            <a:xfrm flipH="1" flipV="1">
              <a:off x="4808" y="1842"/>
              <a:ext cx="68" cy="6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0" name="Line 16"/>
            <p:cNvSpPr>
              <a:spLocks noChangeShapeType="1"/>
            </p:cNvSpPr>
            <p:nvPr/>
          </p:nvSpPr>
          <p:spPr bwMode="auto">
            <a:xfrm flipH="1">
              <a:off x="4400" y="2500"/>
              <a:ext cx="476"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1" name="Line 17"/>
            <p:cNvSpPr>
              <a:spLocks noChangeShapeType="1"/>
            </p:cNvSpPr>
            <p:nvPr/>
          </p:nvSpPr>
          <p:spPr bwMode="auto">
            <a:xfrm>
              <a:off x="4876" y="2500"/>
              <a:ext cx="635" cy="4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8136" name="Text Box 22"/>
          <p:cNvSpPr txBox="1">
            <a:spLocks noChangeArrowheads="1"/>
          </p:cNvSpPr>
          <p:nvPr/>
        </p:nvSpPr>
        <p:spPr bwMode="auto">
          <a:xfrm>
            <a:off x="1678517" y="5529264"/>
            <a:ext cx="9169400"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a:latin typeface="Times New Roman" pitchFamily="18" charset="0"/>
              </a:rPr>
              <a:t>(a)</a:t>
            </a:r>
            <a:r>
              <a:rPr lang="zh-CN" altLang="en-US">
                <a:latin typeface="Times New Roman" pitchFamily="18" charset="0"/>
              </a:rPr>
              <a:t>三角形的三条边都没有足够分割，所以整个三角形被分成四个新的三角形。</a:t>
            </a:r>
            <a:r>
              <a:rPr lang="en-US" altLang="zh-CN" b="1">
                <a:latin typeface="Times New Roman" pitchFamily="18" charset="0"/>
              </a:rPr>
              <a:t>(b)</a:t>
            </a:r>
            <a:r>
              <a:rPr lang="zh-CN" altLang="en-US">
                <a:latin typeface="Times New Roman" pitchFamily="18" charset="0"/>
              </a:rPr>
              <a:t>只有两条边需要被分割。</a:t>
            </a:r>
            <a:r>
              <a:rPr lang="en-US" altLang="zh-CN" b="1">
                <a:latin typeface="Times New Roman" pitchFamily="18" charset="0"/>
              </a:rPr>
              <a:t>(c)</a:t>
            </a:r>
            <a:r>
              <a:rPr lang="zh-CN" altLang="en-US">
                <a:latin typeface="Times New Roman" pitchFamily="18" charset="0"/>
              </a:rPr>
              <a:t>只有一条边需要被分割。</a:t>
            </a:r>
            <a:r>
              <a:rPr lang="en-US" altLang="zh-CN" b="1">
                <a:latin typeface="Times New Roman" pitchFamily="18" charset="0"/>
              </a:rPr>
              <a:t>(d)</a:t>
            </a:r>
            <a:r>
              <a:rPr lang="zh-CN" altLang="en-US">
                <a:latin typeface="Times New Roman" pitchFamily="18" charset="0"/>
              </a:rPr>
              <a:t>所有的边都足够划分，但是三角形内部需要进一步分割。</a:t>
            </a:r>
          </a:p>
          <a:p>
            <a:pPr eaLnBrk="1" hangingPunct="1">
              <a:spcBef>
                <a:spcPct val="50000"/>
              </a:spcBef>
            </a:pPr>
            <a:endParaRPr lang="en-US" altLang="zh-CN"/>
          </a:p>
        </p:txBody>
      </p:sp>
      <p:sp>
        <p:nvSpPr>
          <p:cNvPr id="48137" name="Text Box 23"/>
          <p:cNvSpPr txBox="1">
            <a:spLocks noChangeArrowheads="1"/>
          </p:cNvSpPr>
          <p:nvPr/>
        </p:nvSpPr>
        <p:spPr bwMode="auto">
          <a:xfrm>
            <a:off x="958851" y="5049838"/>
            <a:ext cx="111865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a:latin typeface="Times New Roman" pitchFamily="18" charset="0"/>
              </a:rPr>
              <a:t>      (a)                                  (b)                                  (c)                                  (d)</a:t>
            </a:r>
          </a:p>
        </p:txBody>
      </p:sp>
      <p:sp>
        <p:nvSpPr>
          <p:cNvPr id="23"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39135420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wipe(up)">
                                      <p:cBhvr>
                                        <p:cTn id="7" dur="500"/>
                                        <p:tgtEl>
                                          <p:spTgt spid="16691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6915">
                                            <p:txEl>
                                              <p:pRg st="1" end="1"/>
                                            </p:txEl>
                                          </p:spTgt>
                                        </p:tgtEl>
                                        <p:attrNameLst>
                                          <p:attrName>style.visibility</p:attrName>
                                        </p:attrNameLst>
                                      </p:cBhvr>
                                      <p:to>
                                        <p:strVal val="visible"/>
                                      </p:to>
                                    </p:set>
                                    <p:animEffect transition="in" filter="wipe(up)">
                                      <p:cBhvr>
                                        <p:cTn id="10" dur="500"/>
                                        <p:tgtEl>
                                          <p:spTgt spid="1669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sz="half" idx="1"/>
          </p:nvPr>
        </p:nvSpPr>
        <p:spPr>
          <a:xfrm>
            <a:off x="911424" y="1678406"/>
            <a:ext cx="9846733" cy="4114800"/>
          </a:xfrm>
          <a:ln w="12700">
            <a:miter lim="400000"/>
          </a:ln>
        </p:spPr>
        <p:txBody>
          <a:bodyPr lIns="91421" tIns="91421" rIns="91421" bIns="91421">
            <a:normAutofit/>
          </a:bodyPr>
          <a:lstStyle/>
          <a:p>
            <a:pPr marL="717550" lvl="1" indent="-342900" hangingPunct="0">
              <a:lnSpc>
                <a:spcPct val="100000"/>
              </a:lnSpc>
              <a:spcBef>
                <a:spcPts val="1800"/>
              </a:spcBef>
              <a:buFont typeface="Wingdings" panose="05000000000000000000" pitchFamily="2" charset="2"/>
              <a:buChar char="Ø"/>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算法说明（</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3</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因为只有边自身决定是否要进一步分割，所以每条边都以同样的方式进行分割，避免了裂缝。</a:t>
            </a:r>
          </a:p>
          <a:p>
            <a:pPr marL="1330325" lvl="1" indent="-342900">
              <a:lnSpc>
                <a:spcPct val="13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对于三角形内部的测试，由于它不在边上生成新的点，不会出现裂缝。</a:t>
            </a:r>
          </a:p>
          <a:p>
            <a:pPr marL="717550" lvl="1" indent="-342900" hangingPunct="0">
              <a:lnSpc>
                <a:spcPct val="100000"/>
              </a:lnSpc>
              <a:spcBef>
                <a:spcPts val="1800"/>
              </a:spcBef>
              <a:buFont typeface="Wingdings" panose="05000000000000000000" pitchFamily="2" charset="2"/>
              <a:buChar char="Ø"/>
            </a:pP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endParaRPr lang="zh-CN" altLang="en-US" dirty="0">
              <a:latin typeface="Times New Roman" pitchFamily="18" charset="0"/>
            </a:endParaRPr>
          </a:p>
          <a:p>
            <a:endParaRPr lang="zh-CN" altLang="en-US" dirty="0">
              <a:latin typeface="Times New Roman" pitchFamily="18" charset="0"/>
            </a:endParaRPr>
          </a:p>
          <a:p>
            <a:endParaRPr lang="zh-CN" altLang="en-US" dirty="0">
              <a:latin typeface="Times New Roman" pitchFamily="18" charset="0"/>
            </a:endParaRPr>
          </a:p>
          <a:p>
            <a:endParaRPr lang="zh-CN" altLang="en-US" dirty="0">
              <a:latin typeface="Times New Roman" pitchFamily="18" charset="0"/>
            </a:endParaRPr>
          </a:p>
          <a:p>
            <a:endParaRPr lang="zh-CN" altLang="en-US" dirty="0">
              <a:latin typeface="Times New Roman" pitchFamily="18" charset="0"/>
            </a:endParaRPr>
          </a:p>
          <a:p>
            <a:endParaRPr lang="zh-CN" altLang="en-US" dirty="0">
              <a:latin typeface="Times New Roman" pitchFamily="18" charset="0"/>
            </a:endParaRPr>
          </a:p>
          <a:p>
            <a:endParaRPr lang="zh-CN" altLang="en-US" dirty="0">
              <a:latin typeface="Times New Roman" pitchFamily="18" charset="0"/>
            </a:endParaRPr>
          </a:p>
          <a:p>
            <a:endParaRPr lang="zh-CN" altLang="en-US" dirty="0">
              <a:latin typeface="Times New Roman" pitchFamily="18" charset="0"/>
            </a:endParaRPr>
          </a:p>
          <a:p>
            <a:endParaRPr lang="zh-CN" altLang="en-US" dirty="0">
              <a:latin typeface="Times New Roman" pitchFamily="18" charset="0"/>
            </a:endParaRPr>
          </a:p>
          <a:p>
            <a:pPr marL="717550" lvl="1" indent="-342900" hangingPunct="0">
              <a:lnSpc>
                <a:spcPct val="100000"/>
              </a:lnSpc>
              <a:spcBef>
                <a:spcPts val="1800"/>
              </a:spcBef>
              <a:buFont typeface="Wingdings" panose="05000000000000000000" pitchFamily="2" charset="2"/>
              <a:buChar char="Ø"/>
            </a:pP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1800"/>
              </a:spcBef>
              <a:buFont typeface="Wingdings" panose="05000000000000000000" pitchFamily="2" charset="2"/>
              <a:buChar char="Ø"/>
            </a:pP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lvl="2"/>
            <a:endParaRPr lang="en-US" altLang="zh-CN" sz="1800" dirty="0">
              <a:latin typeface="Times New Roman" pitchFamily="18" charset="0"/>
            </a:endParaRPr>
          </a:p>
        </p:txBody>
      </p:sp>
      <p:grpSp>
        <p:nvGrpSpPr>
          <p:cNvPr id="49156" name="Group 4"/>
          <p:cNvGrpSpPr>
            <a:grpSpLocks/>
          </p:cNvGrpSpPr>
          <p:nvPr/>
        </p:nvGrpSpPr>
        <p:grpSpPr bwMode="auto">
          <a:xfrm>
            <a:off x="958851" y="4292601"/>
            <a:ext cx="5954183" cy="2106613"/>
            <a:chOff x="2947" y="686"/>
            <a:chExt cx="2813" cy="1327"/>
          </a:xfrm>
        </p:grpSpPr>
        <p:sp>
          <p:nvSpPr>
            <p:cNvPr id="49158" name="Freeform 5"/>
            <p:cNvSpPr>
              <a:spLocks/>
            </p:cNvSpPr>
            <p:nvPr/>
          </p:nvSpPr>
          <p:spPr bwMode="auto">
            <a:xfrm>
              <a:off x="3129" y="867"/>
              <a:ext cx="2313" cy="1009"/>
            </a:xfrm>
            <a:custGeom>
              <a:avLst/>
              <a:gdLst>
                <a:gd name="T0" fmla="*/ 0 w 2313"/>
                <a:gd name="T1" fmla="*/ 1009 h 1009"/>
                <a:gd name="T2" fmla="*/ 1202 w 2313"/>
                <a:gd name="T3" fmla="*/ 102 h 1009"/>
                <a:gd name="T4" fmla="*/ 2313 w 2313"/>
                <a:gd name="T5" fmla="*/ 397 h 1009"/>
                <a:gd name="T6" fmla="*/ 0 60000 65536"/>
                <a:gd name="T7" fmla="*/ 0 60000 65536"/>
                <a:gd name="T8" fmla="*/ 0 60000 65536"/>
                <a:gd name="T9" fmla="*/ 0 w 2313"/>
                <a:gd name="T10" fmla="*/ 0 h 1009"/>
                <a:gd name="T11" fmla="*/ 2313 w 2313"/>
                <a:gd name="T12" fmla="*/ 1009 h 1009"/>
              </a:gdLst>
              <a:ahLst/>
              <a:cxnLst>
                <a:cxn ang="T6">
                  <a:pos x="T0" y="T1"/>
                </a:cxn>
                <a:cxn ang="T7">
                  <a:pos x="T2" y="T3"/>
                </a:cxn>
                <a:cxn ang="T8">
                  <a:pos x="T4" y="T5"/>
                </a:cxn>
              </a:cxnLst>
              <a:rect l="T9" t="T10" r="T11" b="T12"/>
              <a:pathLst>
                <a:path w="2313" h="1009">
                  <a:moveTo>
                    <a:pt x="0" y="1009"/>
                  </a:moveTo>
                  <a:cubicBezTo>
                    <a:pt x="408" y="606"/>
                    <a:pt x="816" y="204"/>
                    <a:pt x="1202" y="102"/>
                  </a:cubicBezTo>
                  <a:cubicBezTo>
                    <a:pt x="1588" y="0"/>
                    <a:pt x="1950" y="198"/>
                    <a:pt x="2313" y="3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9" name="Line 6"/>
            <p:cNvSpPr>
              <a:spLocks noChangeShapeType="1"/>
            </p:cNvSpPr>
            <p:nvPr/>
          </p:nvSpPr>
          <p:spPr bwMode="auto">
            <a:xfrm flipV="1">
              <a:off x="3129" y="1264"/>
              <a:ext cx="2313" cy="6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0" name="Text Box 7"/>
            <p:cNvSpPr txBox="1">
              <a:spLocks noChangeArrowheads="1"/>
            </p:cNvSpPr>
            <p:nvPr/>
          </p:nvSpPr>
          <p:spPr bwMode="auto">
            <a:xfrm>
              <a:off x="2947" y="1763"/>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2000">
                  <a:latin typeface="Times New Roman" pitchFamily="18" charset="0"/>
                </a:rPr>
                <a:t>a</a:t>
              </a:r>
            </a:p>
          </p:txBody>
        </p:sp>
        <p:sp>
          <p:nvSpPr>
            <p:cNvPr id="49161" name="Text Box 8"/>
            <p:cNvSpPr txBox="1">
              <a:spLocks noChangeArrowheads="1"/>
            </p:cNvSpPr>
            <p:nvPr/>
          </p:nvSpPr>
          <p:spPr bwMode="auto">
            <a:xfrm>
              <a:off x="5442" y="1097"/>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2000">
                  <a:latin typeface="Times New Roman" pitchFamily="18" charset="0"/>
                </a:rPr>
                <a:t>b</a:t>
              </a:r>
            </a:p>
          </p:txBody>
        </p:sp>
        <p:sp>
          <p:nvSpPr>
            <p:cNvPr id="49162" name="Text Box 9"/>
            <p:cNvSpPr txBox="1">
              <a:spLocks noChangeArrowheads="1"/>
            </p:cNvSpPr>
            <p:nvPr/>
          </p:nvSpPr>
          <p:spPr bwMode="auto">
            <a:xfrm>
              <a:off x="4263" y="686"/>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2000">
                  <a:latin typeface="Times New Roman" pitchFamily="18" charset="0"/>
                </a:rPr>
                <a:t>c</a:t>
              </a:r>
            </a:p>
          </p:txBody>
        </p:sp>
        <p:sp>
          <p:nvSpPr>
            <p:cNvPr id="49163" name="Text Box 10"/>
            <p:cNvSpPr txBox="1">
              <a:spLocks noChangeArrowheads="1"/>
            </p:cNvSpPr>
            <p:nvPr/>
          </p:nvSpPr>
          <p:spPr bwMode="auto">
            <a:xfrm>
              <a:off x="4444" y="1128"/>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2000" i="1">
                  <a:latin typeface="Times New Roman" pitchFamily="18" charset="0"/>
                </a:rPr>
                <a:t>l</a:t>
              </a:r>
            </a:p>
          </p:txBody>
        </p:sp>
        <p:sp>
          <p:nvSpPr>
            <p:cNvPr id="49164" name="Text Box 11"/>
            <p:cNvSpPr txBox="1">
              <a:spLocks noChangeArrowheads="1"/>
            </p:cNvSpPr>
            <p:nvPr/>
          </p:nvSpPr>
          <p:spPr bwMode="auto">
            <a:xfrm>
              <a:off x="3043" y="1808"/>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900">
                  <a:latin typeface="Times New Roman" pitchFamily="18" charset="0"/>
                  <a:cs typeface="Times New Roman" pitchFamily="18" charset="0"/>
                </a:rPr>
                <a:t>●</a:t>
              </a:r>
            </a:p>
          </p:txBody>
        </p:sp>
        <p:sp>
          <p:nvSpPr>
            <p:cNvPr id="49165" name="Text Box 12"/>
            <p:cNvSpPr txBox="1">
              <a:spLocks noChangeArrowheads="1"/>
            </p:cNvSpPr>
            <p:nvPr/>
          </p:nvSpPr>
          <p:spPr bwMode="auto">
            <a:xfrm>
              <a:off x="5338" y="1183"/>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900">
                  <a:latin typeface="Times New Roman" pitchFamily="18" charset="0"/>
                  <a:cs typeface="Times New Roman" pitchFamily="18" charset="0"/>
                </a:rPr>
                <a:t>●</a:t>
              </a:r>
            </a:p>
          </p:txBody>
        </p:sp>
        <p:sp>
          <p:nvSpPr>
            <p:cNvPr id="49166" name="Text Box 13"/>
            <p:cNvSpPr txBox="1">
              <a:spLocks noChangeArrowheads="1"/>
            </p:cNvSpPr>
            <p:nvPr/>
          </p:nvSpPr>
          <p:spPr bwMode="auto">
            <a:xfrm>
              <a:off x="4308" y="879"/>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900">
                  <a:latin typeface="Times New Roman" pitchFamily="18" charset="0"/>
                  <a:cs typeface="Times New Roman" pitchFamily="18" charset="0"/>
                </a:rPr>
                <a:t>●</a:t>
              </a:r>
            </a:p>
          </p:txBody>
        </p:sp>
        <p:grpSp>
          <p:nvGrpSpPr>
            <p:cNvPr id="49167" name="Group 14"/>
            <p:cNvGrpSpPr>
              <a:grpSpLocks/>
            </p:cNvGrpSpPr>
            <p:nvPr/>
          </p:nvGrpSpPr>
          <p:grpSpPr bwMode="auto">
            <a:xfrm>
              <a:off x="4399" y="969"/>
              <a:ext cx="386" cy="772"/>
              <a:chOff x="2540" y="2001"/>
              <a:chExt cx="386" cy="772"/>
            </a:xfrm>
          </p:grpSpPr>
          <p:sp>
            <p:nvSpPr>
              <p:cNvPr id="49168" name="Line 15"/>
              <p:cNvSpPr>
                <a:spLocks noChangeShapeType="1"/>
              </p:cNvSpPr>
              <p:nvPr/>
            </p:nvSpPr>
            <p:spPr bwMode="auto">
              <a:xfrm>
                <a:off x="2540" y="2001"/>
                <a:ext cx="113" cy="5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9" name="Text Box 16"/>
              <p:cNvSpPr txBox="1">
                <a:spLocks noChangeArrowheads="1"/>
              </p:cNvSpPr>
              <p:nvPr/>
            </p:nvSpPr>
            <p:spPr bwMode="auto">
              <a:xfrm>
                <a:off x="2608" y="2523"/>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2000">
                    <a:latin typeface="Times New Roman" pitchFamily="18" charset="0"/>
                  </a:rPr>
                  <a:t>d</a:t>
                </a:r>
              </a:p>
            </p:txBody>
          </p:sp>
          <p:sp>
            <p:nvSpPr>
              <p:cNvPr id="49170" name="Text Box 17"/>
              <p:cNvSpPr txBox="1">
                <a:spLocks noChangeArrowheads="1"/>
              </p:cNvSpPr>
              <p:nvPr/>
            </p:nvSpPr>
            <p:spPr bwMode="auto">
              <a:xfrm>
                <a:off x="2562" y="2464"/>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900">
                    <a:latin typeface="Times New Roman" pitchFamily="18" charset="0"/>
                    <a:cs typeface="Times New Roman" pitchFamily="18" charset="0"/>
                  </a:rPr>
                  <a:t>●</a:t>
                </a:r>
              </a:p>
            </p:txBody>
          </p:sp>
        </p:grpSp>
      </p:grpSp>
      <p:sp>
        <p:nvSpPr>
          <p:cNvPr id="49157" name="Text Box 18"/>
          <p:cNvSpPr txBox="1">
            <a:spLocks noChangeArrowheads="1"/>
          </p:cNvSpPr>
          <p:nvPr/>
        </p:nvSpPr>
        <p:spPr bwMode="auto">
          <a:xfrm>
            <a:off x="6864351" y="4770438"/>
            <a:ext cx="4607983"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endParaRPr lang="en-US" altLang="zh-CN" b="1" dirty="0">
              <a:solidFill>
                <a:schemeClr val="bg2">
                  <a:lumMod val="50000"/>
                </a:schemeClr>
              </a:solidFill>
              <a:latin typeface="Times New Roman" pitchFamily="18" charset="0"/>
            </a:endParaRPr>
          </a:p>
          <a:p>
            <a:pPr eaLnBrk="1" hangingPunct="1"/>
            <a:r>
              <a:rPr lang="en-US" altLang="zh-CN" b="1" dirty="0" err="1">
                <a:solidFill>
                  <a:schemeClr val="bg2">
                    <a:lumMod val="50000"/>
                  </a:schemeClr>
                </a:solidFill>
                <a:latin typeface="Times New Roman" pitchFamily="18" charset="0"/>
              </a:rPr>
              <a:t>a,b</a:t>
            </a:r>
            <a:r>
              <a:rPr lang="zh-CN" altLang="en-US" b="1" dirty="0">
                <a:solidFill>
                  <a:schemeClr val="bg2">
                    <a:lumMod val="50000"/>
                  </a:schemeClr>
                </a:solidFill>
                <a:latin typeface="Times New Roman" pitchFamily="18" charset="0"/>
              </a:rPr>
              <a:t>为曲面上的点。</a:t>
            </a:r>
            <a:r>
              <a:rPr lang="en-US" altLang="zh-CN" b="1" dirty="0">
                <a:solidFill>
                  <a:schemeClr val="bg2">
                    <a:lumMod val="50000"/>
                  </a:schemeClr>
                </a:solidFill>
                <a:latin typeface="Times New Roman" pitchFamily="18" charset="0"/>
              </a:rPr>
              <a:t>c</a:t>
            </a:r>
            <a:r>
              <a:rPr lang="zh-CN" altLang="en-US" b="1" dirty="0">
                <a:solidFill>
                  <a:schemeClr val="bg2">
                    <a:lumMod val="50000"/>
                  </a:schemeClr>
                </a:solidFill>
                <a:latin typeface="Times New Roman" pitchFamily="18" charset="0"/>
              </a:rPr>
              <a:t>为参数域上</a:t>
            </a:r>
            <a:r>
              <a:rPr lang="en-US" altLang="zh-CN" b="1" dirty="0" err="1">
                <a:solidFill>
                  <a:schemeClr val="bg2">
                    <a:lumMod val="50000"/>
                  </a:schemeClr>
                </a:solidFill>
                <a:latin typeface="Times New Roman" pitchFamily="18" charset="0"/>
              </a:rPr>
              <a:t>a,b</a:t>
            </a:r>
            <a:r>
              <a:rPr lang="zh-CN" altLang="en-US" b="1" dirty="0">
                <a:solidFill>
                  <a:schemeClr val="bg2">
                    <a:lumMod val="50000"/>
                  </a:schemeClr>
                </a:solidFill>
                <a:latin typeface="Times New Roman" pitchFamily="18" charset="0"/>
              </a:rPr>
              <a:t>参数值的平均值对应的曲面上的点，</a:t>
            </a:r>
            <a:r>
              <a:rPr lang="en-US" altLang="zh-CN" b="1" dirty="0">
                <a:solidFill>
                  <a:schemeClr val="bg2">
                    <a:lumMod val="50000"/>
                  </a:schemeClr>
                </a:solidFill>
                <a:latin typeface="Times New Roman" pitchFamily="18" charset="0"/>
              </a:rPr>
              <a:t>d</a:t>
            </a:r>
            <a:r>
              <a:rPr lang="zh-CN" altLang="en-US" b="1" dirty="0">
                <a:solidFill>
                  <a:schemeClr val="bg2">
                    <a:lumMod val="50000"/>
                  </a:schemeClr>
                </a:solidFill>
                <a:latin typeface="Times New Roman" pitchFamily="18" charset="0"/>
              </a:rPr>
              <a:t>为</a:t>
            </a:r>
            <a:r>
              <a:rPr lang="en-US" altLang="zh-CN" b="1" dirty="0">
                <a:solidFill>
                  <a:schemeClr val="bg2">
                    <a:lumMod val="50000"/>
                  </a:schemeClr>
                </a:solidFill>
                <a:latin typeface="Times New Roman" pitchFamily="18" charset="0"/>
              </a:rPr>
              <a:t>c</a:t>
            </a:r>
            <a:r>
              <a:rPr lang="zh-CN" altLang="en-US" b="1" dirty="0">
                <a:solidFill>
                  <a:schemeClr val="bg2">
                    <a:lumMod val="50000"/>
                  </a:schemeClr>
                </a:solidFill>
                <a:latin typeface="Times New Roman" pitchFamily="18" charset="0"/>
              </a:rPr>
              <a:t>在</a:t>
            </a:r>
            <a:r>
              <a:rPr lang="en-US" altLang="zh-CN" b="1" dirty="0">
                <a:solidFill>
                  <a:schemeClr val="bg2">
                    <a:lumMod val="50000"/>
                  </a:schemeClr>
                </a:solidFill>
                <a:latin typeface="Times New Roman" pitchFamily="18" charset="0"/>
              </a:rPr>
              <a:t>ab</a:t>
            </a:r>
            <a:r>
              <a:rPr lang="zh-CN" altLang="en-US" b="1" dirty="0">
                <a:solidFill>
                  <a:schemeClr val="bg2">
                    <a:lumMod val="50000"/>
                  </a:schemeClr>
                </a:solidFill>
                <a:latin typeface="Times New Roman" pitchFamily="18" charset="0"/>
              </a:rPr>
              <a:t>上的投影。</a:t>
            </a:r>
            <a:r>
              <a:rPr lang="en-US" altLang="zh-CN" b="1" i="1" dirty="0">
                <a:solidFill>
                  <a:schemeClr val="bg2">
                    <a:lumMod val="50000"/>
                  </a:schemeClr>
                </a:solidFill>
                <a:latin typeface="Times New Roman" pitchFamily="18" charset="0"/>
              </a:rPr>
              <a:t>l</a:t>
            </a:r>
            <a:r>
              <a:rPr lang="zh-CN" altLang="en-US" b="1" dirty="0">
                <a:solidFill>
                  <a:schemeClr val="bg2">
                    <a:lumMod val="50000"/>
                  </a:schemeClr>
                </a:solidFill>
                <a:latin typeface="Times New Roman" pitchFamily="18" charset="0"/>
              </a:rPr>
              <a:t>为</a:t>
            </a:r>
            <a:r>
              <a:rPr lang="en-US" altLang="zh-CN" b="1" dirty="0">
                <a:solidFill>
                  <a:schemeClr val="bg2">
                    <a:lumMod val="50000"/>
                  </a:schemeClr>
                </a:solidFill>
                <a:latin typeface="Times New Roman" pitchFamily="18" charset="0"/>
              </a:rPr>
              <a:t>c</a:t>
            </a:r>
            <a:r>
              <a:rPr lang="zh-CN" altLang="en-US" b="1" dirty="0">
                <a:solidFill>
                  <a:schemeClr val="bg2">
                    <a:lumMod val="50000"/>
                  </a:schemeClr>
                </a:solidFill>
                <a:latin typeface="Times New Roman" pitchFamily="18" charset="0"/>
              </a:rPr>
              <a:t>与</a:t>
            </a:r>
            <a:r>
              <a:rPr lang="en-US" altLang="zh-CN" b="1" dirty="0">
                <a:solidFill>
                  <a:schemeClr val="bg2">
                    <a:lumMod val="50000"/>
                  </a:schemeClr>
                </a:solidFill>
                <a:latin typeface="Times New Roman" pitchFamily="18" charset="0"/>
              </a:rPr>
              <a:t>d</a:t>
            </a:r>
            <a:r>
              <a:rPr lang="zh-CN" altLang="en-US" b="1" dirty="0">
                <a:solidFill>
                  <a:schemeClr val="bg2">
                    <a:lumMod val="50000"/>
                  </a:schemeClr>
                </a:solidFill>
                <a:latin typeface="Times New Roman" pitchFamily="18" charset="0"/>
              </a:rPr>
              <a:t>的距离</a:t>
            </a:r>
          </a:p>
          <a:p>
            <a:pPr eaLnBrk="1" hangingPunct="1"/>
            <a:endParaRPr lang="zh-CN" altLang="en-US" b="1" dirty="0">
              <a:solidFill>
                <a:schemeClr val="bg2">
                  <a:lumMod val="50000"/>
                </a:schemeClr>
              </a:solidFill>
              <a:latin typeface="Times New Roman" pitchFamily="18" charset="0"/>
            </a:endParaRPr>
          </a:p>
          <a:p>
            <a:pPr eaLnBrk="1" hangingPunct="1">
              <a:spcBef>
                <a:spcPct val="50000"/>
              </a:spcBef>
            </a:pPr>
            <a:endParaRPr lang="en-US" altLang="zh-CN" b="1" dirty="0">
              <a:solidFill>
                <a:schemeClr val="bg2">
                  <a:lumMod val="50000"/>
                </a:schemeClr>
              </a:solidFill>
              <a:latin typeface="Times New Roman" pitchFamily="18" charset="0"/>
            </a:endParaRPr>
          </a:p>
        </p:txBody>
      </p:sp>
      <p:sp>
        <p:nvSpPr>
          <p:cNvPr id="20"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13885332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sz="half" idx="1"/>
          </p:nvPr>
        </p:nvSpPr>
        <p:spPr>
          <a:xfrm>
            <a:off x="983432" y="1628800"/>
            <a:ext cx="9463616" cy="4114800"/>
          </a:xfrm>
        </p:spPr>
        <p:txBody>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算法说明（</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eaLnBrk="1" hangingPunct="1">
              <a:lnSpc>
                <a:spcPct val="120000"/>
              </a:lnSpc>
              <a:spcBef>
                <a:spcPts val="1800"/>
              </a:spcBef>
              <a:buFont typeface="Wingdings" panose="05000000000000000000" pitchFamily="2" charset="2"/>
              <a:buChar char="l"/>
            </a:pP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如果过程</a:t>
            </a:r>
            <a:r>
              <a:rPr lang="en-US" altLang="zh-CN" sz="2000" b="1" dirty="0" err="1">
                <a:solidFill>
                  <a:schemeClr val="bg2">
                    <a:lumMod val="50000"/>
                  </a:schemeClr>
                </a:solidFill>
                <a:latin typeface="微软雅黑" panose="020B0503020204020204" pitchFamily="34" charset="-122"/>
                <a:ea typeface="微软雅黑" panose="020B0503020204020204" pitchFamily="34" charset="-122"/>
              </a:rPr>
              <a:t>curveTessEnough</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2000" b="1" dirty="0" err="1">
                <a:solidFill>
                  <a:schemeClr val="bg2">
                    <a:lumMod val="50000"/>
                  </a:schemeClr>
                </a:solidFill>
                <a:latin typeface="微软雅黑" panose="020B0503020204020204" pitchFamily="34" charset="-122"/>
                <a:ea typeface="微软雅黑" panose="020B0503020204020204" pitchFamily="34" charset="-122"/>
              </a:rPr>
              <a:t>triTessEnough</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构造不好的话，可能出现死循环</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例如，两个过程一直返回</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False)</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。为了避免出现这种情况，使用一个退出判定条件值</a:t>
            </a:r>
            <a:r>
              <a:rPr lang="en-US" altLang="zh-CN" sz="2000" b="1" dirty="0">
                <a:solidFill>
                  <a:schemeClr val="bg2">
                    <a:lumMod val="50000"/>
                  </a:schemeClr>
                </a:solidFill>
                <a:latin typeface="微软雅黑" panose="020B0503020204020204" pitchFamily="34" charset="-122"/>
                <a:ea typeface="微软雅黑" panose="020B0503020204020204" pitchFamily="34" charset="-122"/>
              </a:rPr>
              <a:t>d</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a:t>
            </a: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pic>
        <p:nvPicPr>
          <p:cNvPr id="50180" name="Picture 2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071664" y="3933056"/>
            <a:ext cx="5445039" cy="766097"/>
          </a:xfrm>
        </p:spPr>
      </p:pic>
      <p:sp>
        <p:nvSpPr>
          <p:cNvPr id="50181" name="Text Box 26"/>
          <p:cNvSpPr txBox="1">
            <a:spLocks noChangeArrowheads="1"/>
          </p:cNvSpPr>
          <p:nvPr/>
        </p:nvSpPr>
        <p:spPr bwMode="auto">
          <a:xfrm>
            <a:off x="2546351" y="5481639"/>
            <a:ext cx="8111067"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b="1" dirty="0" err="1">
                <a:solidFill>
                  <a:schemeClr val="bg2">
                    <a:lumMod val="50000"/>
                  </a:schemeClr>
                </a:solidFill>
                <a:latin typeface="Times New Roman" pitchFamily="18" charset="0"/>
              </a:rPr>
              <a:t>p,q</a:t>
            </a:r>
            <a:r>
              <a:rPr lang="zh-CN" altLang="en-US" b="1" dirty="0">
                <a:solidFill>
                  <a:schemeClr val="bg2">
                    <a:lumMod val="50000"/>
                  </a:schemeClr>
                </a:solidFill>
                <a:latin typeface="Times New Roman" pitchFamily="18" charset="0"/>
              </a:rPr>
              <a:t>和</a:t>
            </a:r>
            <a:r>
              <a:rPr lang="en-US" altLang="zh-CN" b="1" dirty="0">
                <a:solidFill>
                  <a:schemeClr val="bg2">
                    <a:lumMod val="50000"/>
                  </a:schemeClr>
                </a:solidFill>
                <a:latin typeface="Times New Roman" pitchFamily="18" charset="0"/>
              </a:rPr>
              <a:t>r</a:t>
            </a:r>
            <a:r>
              <a:rPr lang="zh-CN" altLang="en-US" b="1" dirty="0">
                <a:solidFill>
                  <a:schemeClr val="bg2">
                    <a:lumMod val="50000"/>
                  </a:schemeClr>
                </a:solidFill>
                <a:latin typeface="Times New Roman" pitchFamily="18" charset="0"/>
              </a:rPr>
              <a:t>都是三角形的二维</a:t>
            </a:r>
            <a:r>
              <a:rPr lang="en-US" altLang="zh-CN" b="1" i="1" dirty="0" err="1">
                <a:solidFill>
                  <a:schemeClr val="bg2">
                    <a:lumMod val="50000"/>
                  </a:schemeClr>
                </a:solidFill>
                <a:latin typeface="Times New Roman" pitchFamily="18" charset="0"/>
              </a:rPr>
              <a:t>uv</a:t>
            </a:r>
            <a:r>
              <a:rPr lang="zh-CN" altLang="en-US" b="1" dirty="0">
                <a:solidFill>
                  <a:schemeClr val="bg2">
                    <a:lumMod val="50000"/>
                  </a:schemeClr>
                </a:solidFill>
                <a:latin typeface="Times New Roman" pitchFamily="18" charset="0"/>
              </a:rPr>
              <a:t>坐标。这个公式计算的是在参数空间中三角形的面积的两倍与边的平方和的比率</a:t>
            </a:r>
          </a:p>
          <a:p>
            <a:pPr eaLnBrk="1" hangingPunct="1"/>
            <a:endParaRPr lang="zh-CN" altLang="en-US" b="1" dirty="0">
              <a:solidFill>
                <a:schemeClr val="bg2">
                  <a:lumMod val="50000"/>
                </a:schemeClr>
              </a:solidFill>
              <a:latin typeface="Times New Roman" pitchFamily="18" charset="0"/>
            </a:endParaRPr>
          </a:p>
          <a:p>
            <a:pPr eaLnBrk="1" hangingPunct="1"/>
            <a:endParaRPr lang="zh-CN" altLang="en-US" b="1" dirty="0">
              <a:solidFill>
                <a:schemeClr val="bg2">
                  <a:lumMod val="50000"/>
                </a:schemeClr>
              </a:solidFill>
              <a:latin typeface="Times New Roman" pitchFamily="18" charset="0"/>
            </a:endParaRPr>
          </a:p>
          <a:p>
            <a:pPr eaLnBrk="1" hangingPunct="1">
              <a:spcBef>
                <a:spcPct val="50000"/>
              </a:spcBef>
            </a:pPr>
            <a:endParaRPr lang="en-US" altLang="zh-CN" b="1" dirty="0">
              <a:solidFill>
                <a:schemeClr val="bg2">
                  <a:lumMod val="50000"/>
                </a:schemeClr>
              </a:solidFill>
              <a:latin typeface="Times New Roman" pitchFamily="18" charset="0"/>
            </a:endParaRPr>
          </a:p>
        </p:txBody>
      </p:sp>
      <p:sp>
        <p:nvSpPr>
          <p:cNvPr id="7"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4193494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sz="half" idx="1"/>
          </p:nvPr>
        </p:nvSpPr>
        <p:spPr>
          <a:xfrm>
            <a:off x="839416" y="1556792"/>
            <a:ext cx="10369152" cy="4824536"/>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算法说明（</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5</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如果</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d</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值接近于零，三角形就趋近于退化，就可能出现无限循环。算法可以设置一个阈值，当</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d</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小于该值时，细化过程以如下方式终止：首先，三角形的每条边被分割直到它的所有部分都被分割得足够逼近原始形状。然后在三角形的中心生成一个新的点，然后由这个中点与三角形各边上的点生成三角形扇形片。</a:t>
            </a:r>
          </a:p>
          <a:p>
            <a:pPr marL="1330325" lvl="1" indent="-342900" eaLnBrk="1" hangingPunct="1">
              <a:lnSpc>
                <a:spcPct val="120000"/>
              </a:lnSpc>
              <a:spcBef>
                <a:spcPts val="1800"/>
              </a:spcBef>
              <a:buFont typeface="Wingdings" panose="05000000000000000000" pitchFamily="2" charset="2"/>
              <a:buChar char="l"/>
            </a:pPr>
            <a:r>
              <a:rPr lang="en-US" altLang="zh-CN" sz="2200" b="1" dirty="0" smtClean="0">
                <a:solidFill>
                  <a:schemeClr val="bg2">
                    <a:lumMod val="50000"/>
                  </a:schemeClr>
                </a:solidFill>
                <a:latin typeface="微软雅黑" panose="020B0503020204020204" pitchFamily="34" charset="-122"/>
                <a:ea typeface="微软雅黑" panose="020B0503020204020204" pitchFamily="34" charset="-122"/>
              </a:rPr>
              <a:t>Chung</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与</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Field</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建议阈值的选取一般最好在</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0.005</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0.05</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之间，当然也要视实际情况需要</a:t>
            </a: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a:t>
            </a:r>
            <a:endParaRPr lang="zh-CN" altLang="en-US" sz="2200" dirty="0" smtClean="0">
              <a:latin typeface="Times New Roman" pitchFamily="18" charset="0"/>
            </a:endParaRPr>
          </a:p>
          <a:p>
            <a:pPr eaLnBrk="1" hangingPunct="1">
              <a:lnSpc>
                <a:spcPct val="90000"/>
              </a:lnSpc>
            </a:pPr>
            <a:endParaRPr lang="zh-CN" altLang="en-US" sz="2800" dirty="0" smtClean="0">
              <a:latin typeface="Times New Roman" pitchFamily="18" charset="0"/>
            </a:endParaRPr>
          </a:p>
          <a:p>
            <a:pPr eaLnBrk="1" hangingPunct="1">
              <a:lnSpc>
                <a:spcPct val="90000"/>
              </a:lnSpc>
            </a:pPr>
            <a:endParaRPr lang="zh-CN" altLang="en-US" sz="2800" dirty="0" smtClean="0">
              <a:latin typeface="Times New Roman" pitchFamily="18" charset="0"/>
            </a:endParaRPr>
          </a:p>
          <a:p>
            <a:pPr eaLnBrk="1" hangingPunct="1">
              <a:lnSpc>
                <a:spcPct val="90000"/>
              </a:lnSpc>
            </a:pPr>
            <a:endParaRPr lang="zh-CN" altLang="en-US" sz="2800" dirty="0" smtClean="0">
              <a:latin typeface="Times New Roman" pitchFamily="18" charset="0"/>
              <a:cs typeface="Times New Roman" pitchFamily="18" charset="0"/>
            </a:endParaRPr>
          </a:p>
          <a:p>
            <a:pPr eaLnBrk="1" hangingPunct="1">
              <a:lnSpc>
                <a:spcPct val="90000"/>
              </a:lnSpc>
            </a:pPr>
            <a:endParaRPr lang="zh-CN" altLang="en-US" sz="2800" dirty="0" smtClean="0">
              <a:latin typeface="Times New Roman" pitchFamily="18" charset="0"/>
              <a:cs typeface="Times New Roman" pitchFamily="18" charset="0"/>
            </a:endParaRPr>
          </a:p>
          <a:p>
            <a:pPr eaLnBrk="1" hangingPunct="1">
              <a:lnSpc>
                <a:spcPct val="90000"/>
              </a:lnSpc>
            </a:pPr>
            <a:endParaRPr lang="zh-CN" altLang="en-US" sz="2800" dirty="0" smtClean="0">
              <a:latin typeface="Times New Roman" pitchFamily="18" charset="0"/>
              <a:cs typeface="Times New Roman" pitchFamily="18" charset="0"/>
            </a:endParaRPr>
          </a:p>
          <a:p>
            <a:pPr eaLnBrk="1" hangingPunct="1">
              <a:lnSpc>
                <a:spcPct val="90000"/>
              </a:lnSpc>
            </a:pPr>
            <a:endParaRPr lang="zh-CN" altLang="en-US" sz="2800" dirty="0" smtClean="0">
              <a:latin typeface="Times New Roman" pitchFamily="18" charset="0"/>
              <a:cs typeface="Times New Roman" pitchFamily="18" charset="0"/>
            </a:endParaRPr>
          </a:p>
          <a:p>
            <a:pPr eaLnBrk="1" hangingPunct="1">
              <a:lnSpc>
                <a:spcPct val="90000"/>
              </a:lnSpc>
            </a:pPr>
            <a:endParaRPr lang="zh-CN" altLang="en-US" sz="2800" dirty="0" smtClean="0">
              <a:latin typeface="Times New Roman" pitchFamily="18" charset="0"/>
              <a:cs typeface="Times New Roman" pitchFamily="18" charset="0"/>
            </a:endParaRPr>
          </a:p>
          <a:p>
            <a:pPr eaLnBrk="1" hangingPunct="1">
              <a:lnSpc>
                <a:spcPct val="90000"/>
              </a:lnSpc>
            </a:pPr>
            <a:endParaRPr lang="zh-CN" altLang="en-US" sz="2800" dirty="0" smtClean="0">
              <a:latin typeface="Times New Roman" pitchFamily="18" charset="0"/>
              <a:cs typeface="Times New Roman" pitchFamily="18" charset="0"/>
            </a:endParaRPr>
          </a:p>
          <a:p>
            <a:pPr eaLnBrk="1" hangingPunct="1">
              <a:lnSpc>
                <a:spcPct val="90000"/>
              </a:lnSpc>
            </a:pPr>
            <a:endParaRPr lang="zh-CN" altLang="en-US" sz="2800" dirty="0" smtClean="0">
              <a:latin typeface="Times New Roman" pitchFamily="18" charset="0"/>
              <a:cs typeface="Times New Roman" pitchFamily="18" charset="0"/>
            </a:endParaRPr>
          </a:p>
          <a:p>
            <a:pPr lvl="1" eaLnBrk="1" hangingPunct="1">
              <a:lnSpc>
                <a:spcPct val="90000"/>
              </a:lnSpc>
            </a:pPr>
            <a:endParaRPr lang="zh-CN" altLang="en-US" sz="2400" dirty="0" smtClean="0">
              <a:latin typeface="Times New Roman" pitchFamily="18" charset="0"/>
              <a:cs typeface="Times New Roman" pitchFamily="18" charset="0"/>
            </a:endParaRPr>
          </a:p>
          <a:p>
            <a:pPr lvl="1" eaLnBrk="1" hangingPunct="1">
              <a:lnSpc>
                <a:spcPct val="90000"/>
              </a:lnSpc>
            </a:pPr>
            <a:endParaRPr lang="zh-CN" altLang="en-US" sz="2400" dirty="0" smtClean="0">
              <a:latin typeface="Times New Roman" pitchFamily="18" charset="0"/>
              <a:cs typeface="Times New Roman" pitchFamily="18" charset="0"/>
            </a:endParaRPr>
          </a:p>
          <a:p>
            <a:pPr lvl="2" eaLnBrk="1" hangingPunct="1">
              <a:lnSpc>
                <a:spcPct val="90000"/>
              </a:lnSpc>
            </a:pPr>
            <a:endParaRPr lang="en-US" altLang="zh-CN" sz="2000" dirty="0" smtClean="0">
              <a:latin typeface="Times New Roman" pitchFamily="18" charset="0"/>
            </a:endParaRPr>
          </a:p>
        </p:txBody>
      </p:sp>
      <p:sp>
        <p:nvSpPr>
          <p:cNvPr id="5"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2004824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sz="half" idx="1"/>
          </p:nvPr>
        </p:nvSpPr>
        <p:spPr>
          <a:xfrm>
            <a:off x="911424" y="1772816"/>
            <a:ext cx="9457267" cy="4435475"/>
          </a:xfrm>
        </p:spPr>
        <p:txBody>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影响</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Tessellation</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的其它因素</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除曲面的形状外</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一个点的局部邻域是否在视景体的四棱锥内；</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一个点的局部邻域是否朝向正面</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一个点的局部邻域是否在屏幕空间占据一大块区域；</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一个点的局部邻域是否靠近物体的轮廓线；</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一个点的局部邻域是否受到大量的镜面光的照射。</a:t>
            </a:r>
          </a:p>
          <a:p>
            <a:pPr eaLnBrk="1" hangingPunct="1"/>
            <a:endParaRPr lang="zh-CN" altLang="en-US" sz="28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zh-CN" altLang="en-US" sz="24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sp>
        <p:nvSpPr>
          <p:cNvPr id="5"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16292548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sz="half" idx="1"/>
          </p:nvPr>
        </p:nvSpPr>
        <p:spPr>
          <a:xfrm>
            <a:off x="1127448" y="1844824"/>
            <a:ext cx="9457267" cy="4435475"/>
          </a:xfrm>
        </p:spPr>
        <p:txBody>
          <a:bodyPr>
            <a:normAutofit lnSpcReduction="10000"/>
          </a:bodyPr>
          <a:lstStyle/>
          <a:p>
            <a:pPr marL="717550" lvl="1" indent="-342900" hangingPunct="0">
              <a:lnSpc>
                <a:spcPct val="150000"/>
              </a:lnSpc>
              <a:spcBef>
                <a:spcPts val="1800"/>
              </a:spcBef>
              <a:buFont typeface="Wingdings" panose="05000000000000000000" pitchFamily="2" charset="2"/>
              <a:buChar char="Ø"/>
              <a:defRPr/>
            </a:pPr>
            <a:r>
              <a:rPr lang="zh-CN" altLang="en-US" b="1" dirty="0">
                <a:solidFill>
                  <a:srgbClr val="0070C0"/>
                </a:solidFill>
                <a:latin typeface="微软雅黑" panose="020B0503020204020204" pitchFamily="34" charset="-122"/>
                <a:ea typeface="微软雅黑" panose="020B0503020204020204" pitchFamily="34" charset="-122"/>
              </a:rPr>
              <a:t>对于位于视景体四棱锥外部边的剔除</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。使用一个球包围一条边。然后测试这个球与视景体四棱台的关系。如果球在外面，则</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curveTessEnough</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返回</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true</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，不再分割这条边。</a:t>
            </a:r>
          </a:p>
          <a:p>
            <a:pPr marL="717550" lvl="1" indent="-342900" hangingPunct="0">
              <a:lnSpc>
                <a:spcPct val="150000"/>
              </a:lnSpc>
              <a:spcBef>
                <a:spcPts val="1800"/>
              </a:spcBef>
              <a:buFont typeface="Wingdings" panose="05000000000000000000" pitchFamily="2" charset="2"/>
              <a:buChar char="Ø"/>
              <a:defRPr/>
            </a:pP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50000"/>
              </a:lnSpc>
              <a:spcBef>
                <a:spcPts val="1800"/>
              </a:spcBef>
              <a:buFont typeface="Wingdings" panose="05000000000000000000" pitchFamily="2" charset="2"/>
              <a:buChar char="Ø"/>
              <a:defRPr/>
            </a:pPr>
            <a:r>
              <a:rPr lang="zh-CN" altLang="en-US" b="1" dirty="0">
                <a:solidFill>
                  <a:srgbClr val="0070C0"/>
                </a:solidFill>
                <a:latin typeface="微软雅黑" panose="020B0503020204020204" pitchFamily="34" charset="-122"/>
                <a:ea typeface="微软雅黑" panose="020B0503020204020204" pitchFamily="34" charset="-122"/>
              </a:rPr>
              <a:t>背面剔除</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。在</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a,b,c</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点处的法向可以通过曲面的描述计算得到。这些法向可以确定了三个平面，如果这三个平面都是背向的，那么就不需要再对边进行分割了。</a:t>
            </a:r>
          </a:p>
          <a:p>
            <a:pPr eaLnBrk="1" hangingPunct="1"/>
            <a:endParaRPr lang="zh-CN" altLang="en-US" sz="28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zh-CN" altLang="en-US" sz="24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sp>
        <p:nvSpPr>
          <p:cNvPr id="5"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37082687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sz="half" idx="1"/>
          </p:nvPr>
        </p:nvSpPr>
        <p:spPr>
          <a:xfrm>
            <a:off x="1055440" y="1772816"/>
            <a:ext cx="9457267" cy="4435475"/>
          </a:xfrm>
          <a:ln w="12700">
            <a:miter lim="400000"/>
          </a:ln>
        </p:spPr>
        <p:txBody>
          <a:bodyPr lIns="91421" tIns="91421" rIns="91421" bIns="91421">
            <a:normAutofit/>
          </a:bodyPr>
          <a:lstStyle/>
          <a:p>
            <a:pPr marL="717550" lvl="1" indent="-342900" hangingPunct="0">
              <a:lnSpc>
                <a:spcPct val="150000"/>
              </a:lnSpc>
              <a:spcBef>
                <a:spcPts val="1800"/>
              </a:spcBef>
              <a:buFont typeface="Wingdings" panose="05000000000000000000" pitchFamily="2" charset="2"/>
              <a:buChar char="Ø"/>
            </a:pPr>
            <a:r>
              <a:rPr lang="zh-CN" altLang="en-US" b="1" dirty="0">
                <a:solidFill>
                  <a:srgbClr val="0070C0"/>
                </a:solidFill>
                <a:latin typeface="微软雅黑" panose="020B0503020204020204" pitchFamily="34" charset="-122"/>
                <a:ea typeface="微软雅黑" panose="020B0503020204020204" pitchFamily="34" charset="-122"/>
              </a:rPr>
              <a:t>对屏幕空间的覆盖。</a:t>
            </a:r>
            <a:r>
              <a:rPr lang="zh-CN" altLang="en-US" b="1" dirty="0">
                <a:solidFill>
                  <a:schemeClr val="bg2">
                    <a:lumMod val="50000"/>
                  </a:schemeClr>
                </a:solidFill>
                <a:latin typeface="微软雅黑" panose="020B0503020204020204" pitchFamily="34" charset="-122"/>
                <a:ea typeface="微软雅黑" panose="020B0503020204020204" pitchFamily="34" charset="-122"/>
              </a:rPr>
              <a:t>投影采样物体到屏幕上，并且估计长度和面积。如果面积很大或者长度很大意味着要进一步分割。</a:t>
            </a:r>
          </a:p>
          <a:p>
            <a:pPr marL="717550" lvl="1" indent="-342900" hangingPunct="0">
              <a:lnSpc>
                <a:spcPct val="150000"/>
              </a:lnSpc>
              <a:spcBef>
                <a:spcPts val="1800"/>
              </a:spcBef>
              <a:buFont typeface="Wingdings" panose="05000000000000000000" pitchFamily="2" charset="2"/>
              <a:buChar char="Ø"/>
            </a:pPr>
            <a:endParaRPr lang="zh-CN" altLang="en-US" b="1" dirty="0">
              <a:solidFill>
                <a:srgbClr val="0070C0"/>
              </a:solidFill>
              <a:latin typeface="微软雅黑" panose="020B0503020204020204" pitchFamily="34" charset="-122"/>
              <a:ea typeface="微软雅黑" panose="020B0503020204020204" pitchFamily="34" charset="-122"/>
            </a:endParaRPr>
          </a:p>
          <a:p>
            <a:pPr marL="717550" lvl="1" indent="-342900" hangingPunct="0">
              <a:lnSpc>
                <a:spcPct val="150000"/>
              </a:lnSpc>
              <a:spcBef>
                <a:spcPts val="1800"/>
              </a:spcBef>
              <a:buFont typeface="Wingdings" panose="05000000000000000000" pitchFamily="2" charset="2"/>
              <a:buChar char="Ø"/>
            </a:pPr>
            <a:r>
              <a:rPr lang="zh-CN" altLang="en-US" b="1" dirty="0">
                <a:solidFill>
                  <a:srgbClr val="0070C0"/>
                </a:solidFill>
                <a:latin typeface="微软雅黑" panose="020B0503020204020204" pitchFamily="34" charset="-122"/>
                <a:ea typeface="微软雅黑" panose="020B0503020204020204" pitchFamily="34" charset="-122"/>
              </a:rPr>
              <a:t>提高物体轮廓处的细化率对于提高物体的绘制质量非常重要。</a:t>
            </a:r>
            <a:r>
              <a:rPr lang="zh-CN" altLang="en-US" b="1" dirty="0">
                <a:solidFill>
                  <a:schemeClr val="bg2">
                    <a:lumMod val="50000"/>
                  </a:schemeClr>
                </a:solidFill>
                <a:latin typeface="微软雅黑" panose="020B0503020204020204" pitchFamily="34" charset="-122"/>
                <a:ea typeface="微软雅黑" panose="020B0503020204020204" pitchFamily="34" charset="-122"/>
              </a:rPr>
              <a:t>通过测试</a:t>
            </a:r>
            <a:r>
              <a:rPr lang="en-US" altLang="zh-CN" b="1" dirty="0">
                <a:solidFill>
                  <a:schemeClr val="bg2">
                    <a:lumMod val="50000"/>
                  </a:schemeClr>
                </a:solidFill>
                <a:latin typeface="微软雅黑" panose="020B0503020204020204" pitchFamily="34" charset="-122"/>
                <a:ea typeface="微软雅黑" panose="020B0503020204020204" pitchFamily="34" charset="-122"/>
              </a:rPr>
              <a:t>a</a:t>
            </a:r>
            <a:r>
              <a:rPr lang="zh-CN" altLang="en-US" b="1" dirty="0">
                <a:solidFill>
                  <a:schemeClr val="bg2">
                    <a:lumMod val="50000"/>
                  </a:schemeClr>
                </a:solidFill>
                <a:latin typeface="微软雅黑" panose="020B0503020204020204" pitchFamily="34" charset="-122"/>
                <a:ea typeface="微软雅黑" panose="020B0503020204020204" pitchFamily="34" charset="-122"/>
              </a:rPr>
              <a:t>点的法向与视点到</a:t>
            </a:r>
            <a:r>
              <a:rPr lang="en-US" altLang="zh-CN" b="1" dirty="0">
                <a:solidFill>
                  <a:schemeClr val="bg2">
                    <a:lumMod val="50000"/>
                  </a:schemeClr>
                </a:solidFill>
                <a:latin typeface="微软雅黑" panose="020B0503020204020204" pitchFamily="34" charset="-122"/>
                <a:ea typeface="微软雅黑" panose="020B0503020204020204" pitchFamily="34" charset="-122"/>
              </a:rPr>
              <a:t>a</a:t>
            </a:r>
            <a:r>
              <a:rPr lang="zh-CN" altLang="en-US" b="1" dirty="0">
                <a:solidFill>
                  <a:schemeClr val="bg2">
                    <a:lumMod val="50000"/>
                  </a:schemeClr>
                </a:solidFill>
                <a:latin typeface="微软雅黑" panose="020B0503020204020204" pitchFamily="34" charset="-122"/>
                <a:ea typeface="微软雅黑" panose="020B0503020204020204" pitchFamily="34" charset="-122"/>
              </a:rPr>
              <a:t>的向量的点积是否接近于零可以找到轮廓边处的三角形。如果成立的话，需进一步进行分割。</a:t>
            </a:r>
          </a:p>
          <a:p>
            <a:endParaRPr lang="zh-CN" altLang="en-US" sz="2800" dirty="0">
              <a:latin typeface="Times New Roman" pitchFamily="18" charset="0"/>
            </a:endParaRPr>
          </a:p>
          <a:p>
            <a:pPr marL="717550" lvl="1" indent="-342900" hangingPunct="0">
              <a:lnSpc>
                <a:spcPct val="100000"/>
              </a:lnSpc>
              <a:spcBef>
                <a:spcPts val="1800"/>
              </a:spcBef>
              <a:buFont typeface="Wingdings" panose="05000000000000000000" pitchFamily="2" charset="2"/>
              <a:buChar char="Ø"/>
            </a:pPr>
            <a:endParaRPr lang="zh-CN" altLang="en-US" b="1" dirty="0">
              <a:solidFill>
                <a:srgbClr val="0070C0"/>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1800"/>
              </a:spcBef>
              <a:buFont typeface="Wingdings" panose="05000000000000000000" pitchFamily="2" charset="2"/>
              <a:buChar char="Ø"/>
            </a:pPr>
            <a:endParaRPr lang="zh-CN" altLang="en-US" b="1" dirty="0">
              <a:solidFill>
                <a:srgbClr val="0070C0"/>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1800"/>
              </a:spcBef>
              <a:buFont typeface="Wingdings" panose="05000000000000000000" pitchFamily="2" charset="2"/>
              <a:buChar char="Ø"/>
            </a:pPr>
            <a:endParaRPr lang="zh-CN" altLang="en-US" b="1" dirty="0">
              <a:solidFill>
                <a:srgbClr val="0070C0"/>
              </a:solidFill>
              <a:latin typeface="微软雅黑" panose="020B0503020204020204" pitchFamily="34" charset="-122"/>
              <a:ea typeface="微软雅黑" panose="020B0503020204020204" pitchFamily="34" charset="-122"/>
            </a:endParaRPr>
          </a:p>
          <a:p>
            <a:endParaRPr lang="zh-CN" altLang="en-US" sz="2800" dirty="0">
              <a:latin typeface="Times New Roman" pitchFamily="18" charset="0"/>
            </a:endParaRPr>
          </a:p>
          <a:p>
            <a:endParaRPr lang="zh-CN" altLang="en-US" sz="2800" dirty="0">
              <a:latin typeface="Times New Roman" pitchFamily="18" charset="0"/>
            </a:endParaRPr>
          </a:p>
          <a:p>
            <a:endParaRPr lang="zh-CN" altLang="en-US" sz="2800" dirty="0">
              <a:latin typeface="Times New Roman" pitchFamily="18" charset="0"/>
            </a:endParaRPr>
          </a:p>
          <a:p>
            <a:endParaRPr lang="zh-CN" altLang="en-US" sz="2800" dirty="0">
              <a:latin typeface="Times New Roman" pitchFamily="18" charset="0"/>
            </a:endParaRPr>
          </a:p>
          <a:p>
            <a:endParaRPr lang="zh-CN" altLang="en-US" sz="2800" dirty="0">
              <a:latin typeface="Times New Roman" pitchFamily="18" charset="0"/>
            </a:endParaRPr>
          </a:p>
          <a:p>
            <a:endParaRPr lang="zh-CN" altLang="en-US" sz="2800" dirty="0">
              <a:latin typeface="Times New Roman" pitchFamily="18" charset="0"/>
            </a:endParaRPr>
          </a:p>
          <a:p>
            <a:endParaRPr lang="zh-CN" altLang="en-US" sz="2800" dirty="0">
              <a:latin typeface="Times New Roman" pitchFamily="18" charset="0"/>
            </a:endParaRPr>
          </a:p>
          <a:p>
            <a:endParaRPr lang="zh-CN" altLang="en-US" sz="2800" dirty="0">
              <a:latin typeface="Times New Roman" pitchFamily="18" charset="0"/>
            </a:endParaRPr>
          </a:p>
          <a:p>
            <a:endParaRPr lang="zh-CN" altLang="en-US" sz="2800" dirty="0">
              <a:latin typeface="Times New Roman" pitchFamily="18" charset="0"/>
            </a:endParaRPr>
          </a:p>
          <a:p>
            <a:pPr marL="717550" lvl="1" indent="-342900" hangingPunct="0">
              <a:lnSpc>
                <a:spcPct val="100000"/>
              </a:lnSpc>
              <a:spcBef>
                <a:spcPts val="1800"/>
              </a:spcBef>
              <a:buFont typeface="Wingdings" panose="05000000000000000000" pitchFamily="2" charset="2"/>
              <a:buChar char="Ø"/>
            </a:pPr>
            <a:endParaRPr lang="zh-CN" altLang="en-US" b="1" dirty="0">
              <a:solidFill>
                <a:srgbClr val="0070C0"/>
              </a:solidFill>
              <a:latin typeface="微软雅黑" panose="020B0503020204020204" pitchFamily="34" charset="-122"/>
              <a:ea typeface="微软雅黑" panose="020B0503020204020204" pitchFamily="34" charset="-122"/>
            </a:endParaRPr>
          </a:p>
          <a:p>
            <a:pPr marL="717550" lvl="1" indent="-342900" hangingPunct="0">
              <a:lnSpc>
                <a:spcPct val="100000"/>
              </a:lnSpc>
              <a:spcBef>
                <a:spcPts val="1800"/>
              </a:spcBef>
              <a:buFont typeface="Wingdings" panose="05000000000000000000" pitchFamily="2" charset="2"/>
              <a:buChar char="Ø"/>
            </a:pPr>
            <a:endParaRPr lang="zh-CN" altLang="en-US" b="1" dirty="0">
              <a:solidFill>
                <a:srgbClr val="0070C0"/>
              </a:solidFill>
              <a:latin typeface="微软雅黑" panose="020B0503020204020204" pitchFamily="34" charset="-122"/>
              <a:ea typeface="微软雅黑" panose="020B0503020204020204" pitchFamily="34" charset="-122"/>
            </a:endParaRPr>
          </a:p>
          <a:p>
            <a:pPr lvl="2"/>
            <a:endParaRPr lang="en-US" altLang="zh-CN" sz="2000" dirty="0">
              <a:latin typeface="Times New Roman" pitchFamily="18" charset="0"/>
            </a:endParaRPr>
          </a:p>
        </p:txBody>
      </p:sp>
      <p:sp>
        <p:nvSpPr>
          <p:cNvPr id="5"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7567292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sz="half" idx="1"/>
          </p:nvPr>
        </p:nvSpPr>
        <p:spPr>
          <a:xfrm>
            <a:off x="983432" y="1916832"/>
            <a:ext cx="9457267" cy="4435475"/>
          </a:xfrm>
        </p:spPr>
        <p:txBody>
          <a:bodyPr/>
          <a:lstStyle/>
          <a:p>
            <a:pPr marL="717550" lvl="1" indent="-342900" eaLnBrk="1" hangingPunct="0">
              <a:lnSpc>
                <a:spcPct val="150000"/>
              </a:lnSpc>
              <a:spcBef>
                <a:spcPts val="1800"/>
              </a:spcBef>
              <a:buFont typeface="Wingdings" panose="05000000000000000000" pitchFamily="2" charset="2"/>
              <a:buChar char="Ø"/>
            </a:pPr>
            <a:r>
              <a:rPr lang="zh-CN" altLang="en-US" b="1" dirty="0">
                <a:solidFill>
                  <a:schemeClr val="bg2">
                    <a:lumMod val="50000"/>
                  </a:schemeClr>
                </a:solidFill>
                <a:latin typeface="微软雅黑" panose="020B0503020204020204" pitchFamily="34" charset="-122"/>
                <a:ea typeface="微软雅黑" panose="020B0503020204020204" pitchFamily="34" charset="-122"/>
              </a:rPr>
              <a:t>由于曲面上</a:t>
            </a:r>
            <a:r>
              <a:rPr lang="zh-CN" altLang="en-US" b="1" dirty="0">
                <a:solidFill>
                  <a:srgbClr val="0070C0"/>
                </a:solidFill>
                <a:latin typeface="微软雅黑" panose="020B0503020204020204" pitchFamily="34" charset="-122"/>
                <a:ea typeface="微软雅黑" panose="020B0503020204020204" pitchFamily="34" charset="-122"/>
              </a:rPr>
              <a:t>镜面高光改变</a:t>
            </a:r>
            <a:r>
              <a:rPr lang="zh-CN" altLang="en-US" b="1" dirty="0">
                <a:solidFill>
                  <a:schemeClr val="bg2">
                    <a:lumMod val="50000"/>
                  </a:schemeClr>
                </a:solidFill>
                <a:latin typeface="微软雅黑" panose="020B0503020204020204" pitchFamily="34" charset="-122"/>
                <a:ea typeface="微软雅黑" panose="020B0503020204020204" pitchFamily="34" charset="-122"/>
              </a:rPr>
              <a:t>快速，经常会出现绘制走样现象。如果测试到沿着某点处法向的反射光线同该点的视线向量的点积接近于</a:t>
            </a:r>
            <a:r>
              <a:rPr lang="en-US" altLang="zh-CN" b="1" dirty="0">
                <a:solidFill>
                  <a:schemeClr val="bg2">
                    <a:lumMod val="50000"/>
                  </a:schemeClr>
                </a:solidFill>
                <a:latin typeface="微软雅黑" panose="020B0503020204020204" pitchFamily="34" charset="-122"/>
                <a:ea typeface="微软雅黑" panose="020B0503020204020204" pitchFamily="34" charset="-122"/>
              </a:rPr>
              <a:t>1</a:t>
            </a:r>
            <a:r>
              <a:rPr lang="zh-CN" altLang="en-US" b="1" dirty="0">
                <a:solidFill>
                  <a:schemeClr val="bg2">
                    <a:lumMod val="50000"/>
                  </a:schemeClr>
                </a:solidFill>
                <a:latin typeface="微软雅黑" panose="020B0503020204020204" pitchFamily="34" charset="-122"/>
                <a:ea typeface="微软雅黑" panose="020B0503020204020204" pitchFamily="34" charset="-122"/>
              </a:rPr>
              <a:t>，那么在这一点处会出现很强的高光，需要继续分割。</a:t>
            </a:r>
          </a:p>
          <a:p>
            <a:pPr eaLnBrk="1" hangingPunct="1"/>
            <a:endParaRPr lang="zh-CN" altLang="en-US" sz="28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zh-CN" altLang="en-US" sz="24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sp>
        <p:nvSpPr>
          <p:cNvPr id="5"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2424746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1.1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离散点集的三角形化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01731" name="Rectangle 3"/>
          <p:cNvSpPr>
            <a:spLocks noGrp="1" noChangeArrowheads="1"/>
          </p:cNvSpPr>
          <p:nvPr>
            <p:ph type="body" idx="1"/>
          </p:nvPr>
        </p:nvSpPr>
        <p:spPr>
          <a:xfrm>
            <a:off x="838200" y="1556792"/>
            <a:ext cx="10515601" cy="5301208"/>
          </a:xfrm>
        </p:spPr>
        <p:txBody>
          <a:bodyPr>
            <a:normAutofit/>
          </a:bodyPr>
          <a:lstStyle/>
          <a:p>
            <a:pPr marL="717550" lvl="1" indent="-342900" hangingPunct="0">
              <a:lnSpc>
                <a:spcPct val="120000"/>
              </a:lnSpc>
              <a:spcBef>
                <a:spcPts val="600"/>
              </a:spcBef>
              <a:buFont typeface="Wingdings" panose="05000000000000000000" pitchFamily="2" charset="2"/>
              <a:buChar char="Ø"/>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1.1.1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三角形化  </a:t>
            </a: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Triangulation</a:t>
            </a:r>
          </a:p>
          <a:p>
            <a:pPr marL="1260475" lvl="3" indent="-342900" eaLnBrk="1" hangingPunct="0">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将</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离散点集</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复杂多边形</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曲面转换为多个三角形的</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过程</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也叫“三角剖分”</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三角剖分是代数拓扑学里最基本的研究方法</a:t>
            </a:r>
          </a:p>
          <a:p>
            <a:pPr marL="1260475" lvl="3" indent="-342900" hangingPunct="0">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以曲面为例， 我们把曲面剖开成一块块碎片，要求满足下面条件：</a:t>
            </a:r>
          </a:p>
          <a:p>
            <a:pPr marL="2060575" lvl="4" indent="-342900" hangingPunct="0">
              <a:spcBef>
                <a:spcPts val="1800"/>
              </a:spcBef>
              <a:buFont typeface="Wingdings" panose="05000000000000000000" pitchFamily="2" charset="2"/>
              <a:buChar char="n"/>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每块碎片都是曲边三角形</a:t>
            </a:r>
          </a:p>
          <a:p>
            <a:pPr marL="2060575" lvl="4" indent="-342900" hangingPunct="0">
              <a:spcBef>
                <a:spcPts val="1800"/>
              </a:spcBef>
              <a:buFont typeface="Wingdings" panose="05000000000000000000" pitchFamily="2" charset="2"/>
              <a:buChar char="n"/>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曲面上任何两个这样的曲边三角形，要么不相交，要么恰好相交于一条公共边（不能同时交两条或两条以上的边</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拓扑学上任何</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曲面都存在三角剖分</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eaLnBrk="1" hangingPunct="0">
              <a:spcBef>
                <a:spcPts val="1800"/>
              </a:spcBef>
              <a:buFont typeface="Arial" panose="020B0604020202020204" pitchFamily="34" charset="0"/>
              <a:buChar char="•"/>
              <a:defRPr/>
            </a:pP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600"/>
              </a:spcBef>
              <a:buFont typeface="Wingdings" panose="05000000000000000000" pitchFamily="2" charset="2"/>
              <a:buChar char="Ø"/>
              <a:defRPr/>
            </a:pP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600"/>
              </a:spcBef>
              <a:buFont typeface="Wingdings" panose="05000000000000000000" pitchFamily="2" charset="2"/>
              <a:buChar char="Ø"/>
              <a:defRPr/>
            </a:pP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600"/>
              </a:spcBef>
              <a:buFont typeface="Wingdings" panose="05000000000000000000" pitchFamily="2" charset="2"/>
              <a:buChar char="Ø"/>
              <a:defRPr/>
            </a:pP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9" name="Picture 8" descr="bulbcover_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356" y="188640"/>
            <a:ext cx="24003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bulbcover_f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040" y="72050"/>
            <a:ext cx="240030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3670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wipe(up)">
                                      <p:cBhvr>
                                        <p:cTn id="7" dur="1000"/>
                                        <p:tgtEl>
                                          <p:spTgt spid="201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1731">
                                            <p:txEl>
                                              <p:pRg st="1" end="1"/>
                                            </p:txEl>
                                          </p:spTgt>
                                        </p:tgtEl>
                                        <p:attrNameLst>
                                          <p:attrName>style.visibility</p:attrName>
                                        </p:attrNameLst>
                                      </p:cBhvr>
                                      <p:to>
                                        <p:strVal val="visible"/>
                                      </p:to>
                                    </p:set>
                                    <p:animEffect transition="in" filter="wipe(up)">
                                      <p:cBhvr>
                                        <p:cTn id="12" dur="1000"/>
                                        <p:tgtEl>
                                          <p:spTgt spid="2017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1731">
                                            <p:txEl>
                                              <p:pRg st="2" end="2"/>
                                            </p:txEl>
                                          </p:spTgt>
                                        </p:tgtEl>
                                        <p:attrNameLst>
                                          <p:attrName>style.visibility</p:attrName>
                                        </p:attrNameLst>
                                      </p:cBhvr>
                                      <p:to>
                                        <p:strVal val="visible"/>
                                      </p:to>
                                    </p:set>
                                    <p:animEffect transition="in" filter="wipe(up)">
                                      <p:cBhvr>
                                        <p:cTn id="17" dur="1000"/>
                                        <p:tgtEl>
                                          <p:spTgt spid="2017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1731">
                                            <p:txEl>
                                              <p:pRg st="3" end="3"/>
                                            </p:txEl>
                                          </p:spTgt>
                                        </p:tgtEl>
                                        <p:attrNameLst>
                                          <p:attrName>style.visibility</p:attrName>
                                        </p:attrNameLst>
                                      </p:cBhvr>
                                      <p:to>
                                        <p:strVal val="visible"/>
                                      </p:to>
                                    </p:set>
                                    <p:animEffect transition="in" filter="wipe(up)">
                                      <p:cBhvr>
                                        <p:cTn id="22" dur="1000"/>
                                        <p:tgtEl>
                                          <p:spTgt spid="2017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1731">
                                            <p:txEl>
                                              <p:pRg st="4" end="4"/>
                                            </p:txEl>
                                          </p:spTgt>
                                        </p:tgtEl>
                                        <p:attrNameLst>
                                          <p:attrName>style.visibility</p:attrName>
                                        </p:attrNameLst>
                                      </p:cBhvr>
                                      <p:to>
                                        <p:strVal val="visible"/>
                                      </p:to>
                                    </p:set>
                                    <p:animEffect transition="in" filter="wipe(up)">
                                      <p:cBhvr>
                                        <p:cTn id="27" dur="1000"/>
                                        <p:tgtEl>
                                          <p:spTgt spid="2017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01731">
                                            <p:txEl>
                                              <p:pRg st="5" end="5"/>
                                            </p:txEl>
                                          </p:spTgt>
                                        </p:tgtEl>
                                        <p:attrNameLst>
                                          <p:attrName>style.visibility</p:attrName>
                                        </p:attrNameLst>
                                      </p:cBhvr>
                                      <p:to>
                                        <p:strVal val="visible"/>
                                      </p:to>
                                    </p:set>
                                    <p:animEffect transition="in" filter="wipe(up)">
                                      <p:cBhvr>
                                        <p:cTn id="38" dur="1000"/>
                                        <p:tgtEl>
                                          <p:spTgt spid="201731">
                                            <p:txEl>
                                              <p:pRg st="5" end="5"/>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01731">
                                            <p:txEl>
                                              <p:pRg st="6" end="6"/>
                                            </p:txEl>
                                          </p:spTgt>
                                        </p:tgtEl>
                                        <p:attrNameLst>
                                          <p:attrName>style.visibility</p:attrName>
                                        </p:attrNameLst>
                                      </p:cBhvr>
                                      <p:to>
                                        <p:strVal val="visible"/>
                                      </p:to>
                                    </p:set>
                                    <p:animEffect transition="in" filter="wipe(up)">
                                      <p:cBhvr>
                                        <p:cTn id="41" dur="1000"/>
                                        <p:tgtEl>
                                          <p:spTgt spid="201731">
                                            <p:txEl>
                                              <p:pRg st="6" end="6"/>
                                            </p:tx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01731">
                                            <p:txEl>
                                              <p:pRg st="7" end="7"/>
                                            </p:txEl>
                                          </p:spTgt>
                                        </p:tgtEl>
                                        <p:attrNameLst>
                                          <p:attrName>style.visibility</p:attrName>
                                        </p:attrNameLst>
                                      </p:cBhvr>
                                      <p:to>
                                        <p:strVal val="visible"/>
                                      </p:to>
                                    </p:set>
                                    <p:animEffect transition="in" filter="wipe(up)">
                                      <p:cBhvr>
                                        <p:cTn id="44" dur="1000"/>
                                        <p:tgtEl>
                                          <p:spTgt spid="2017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sz="half" idx="1"/>
          </p:nvPr>
        </p:nvSpPr>
        <p:spPr>
          <a:xfrm>
            <a:off x="1127448" y="1700808"/>
            <a:ext cx="9457267" cy="4435475"/>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zh-CN" b="1" dirty="0">
                <a:solidFill>
                  <a:schemeClr val="accent6">
                    <a:lumMod val="50000"/>
                  </a:schemeClr>
                </a:solidFill>
                <a:latin typeface="微软雅黑" panose="020B0503020204020204" pitchFamily="34" charset="-122"/>
                <a:ea typeface="微软雅黑" panose="020B0503020204020204" pitchFamily="34" charset="-122"/>
              </a:rPr>
              <a:t>自适应细</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化算法</a:t>
            </a:r>
            <a:r>
              <a:rPr lang="zh-CN" altLang="zh-CN" b="1" dirty="0">
                <a:solidFill>
                  <a:schemeClr val="accent6">
                    <a:lumMod val="50000"/>
                  </a:schemeClr>
                </a:solidFill>
                <a:latin typeface="微软雅黑" panose="020B0503020204020204" pitchFamily="34" charset="-122"/>
                <a:ea typeface="微软雅黑" panose="020B0503020204020204" pitchFamily="34" charset="-122"/>
              </a:rPr>
              <a:t>评价</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20000"/>
              </a:lnSpc>
              <a:spcBef>
                <a:spcPts val="1800"/>
              </a:spcBef>
              <a:buFont typeface="Wingdings" panose="05000000000000000000" pitchFamily="2" charset="2"/>
              <a:buChar char="l"/>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优点：简单，不需要保留复杂的数据结构，也不需要保存三角形。</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20000"/>
              </a:lnSpc>
              <a:spcBef>
                <a:spcPts val="1800"/>
              </a:spcBef>
              <a:buFont typeface="Wingdings" panose="05000000000000000000" pitchFamily="2" charset="2"/>
              <a:buChar char="l"/>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缺点：对于每条边，过程curveTessEnough被调用两次，也就是说邻域之间没有共享计算结果。</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20000"/>
              </a:lnSpc>
              <a:spcBef>
                <a:spcPts val="1800"/>
              </a:spcBef>
              <a:buFont typeface="Wingdings" panose="05000000000000000000" pitchFamily="2" charset="2"/>
              <a:buChar char="l"/>
            </a:pP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一般来讲，很难说某种方法能够适用于所有的情况。最好是能够启发式地测试多种方法，并且将它们</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综合</a:t>
            </a:r>
            <a:r>
              <a:rPr lang="zh-CN" altLang="zh-CN" sz="2200" b="1" dirty="0">
                <a:solidFill>
                  <a:schemeClr val="bg2">
                    <a:lumMod val="50000"/>
                  </a:schemeClr>
                </a:solidFill>
                <a:latin typeface="微软雅黑" panose="020B0503020204020204" pitchFamily="34" charset="-122"/>
                <a:ea typeface="微软雅黑" panose="020B0503020204020204" pitchFamily="34" charset="-122"/>
              </a:rPr>
              <a:t>起来。</a:t>
            </a:r>
          </a:p>
          <a:p>
            <a:pPr lvl="1" eaLnBrk="1" hangingPunct="1"/>
            <a:endParaRPr lang="zh-CN" altLang="zh-CN" sz="24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lvl="1" eaLnBrk="1" hangingPunct="1"/>
            <a:endParaRPr lang="zh-CN" altLang="en-US" sz="2400" dirty="0" smtClean="0">
              <a:latin typeface="Times New Roman" pitchFamily="18" charset="0"/>
            </a:endParaRPr>
          </a:p>
          <a:p>
            <a:pPr lvl="1" eaLnBrk="1" hangingPunct="1"/>
            <a:endParaRPr lang="zh-CN" altLang="en-US" sz="2400" dirty="0" smtClean="0">
              <a:latin typeface="Times New Roman" pitchFamily="18" charset="0"/>
            </a:endParaRPr>
          </a:p>
          <a:p>
            <a:pPr lvl="1" eaLnBrk="1" hangingPunct="1"/>
            <a:endParaRPr lang="zh-CN" altLang="en-US" sz="24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sp>
        <p:nvSpPr>
          <p:cNvPr id="5" name="Rectangle 2"/>
          <p:cNvSpPr>
            <a:spLocks noGrp="1" noChangeArrowheads="1"/>
          </p:cNvSpPr>
          <p:nvPr>
            <p:ph type="title"/>
          </p:nvPr>
        </p:nvSpPr>
        <p:spPr>
          <a:xfrm>
            <a:off x="767408" y="332656"/>
            <a:ext cx="10390716" cy="1462087"/>
          </a:xfrm>
        </p:spPr>
        <p:txBody>
          <a:bodyPr>
            <a:normAutofit/>
          </a:bodyPr>
          <a:lstStyle/>
          <a:p>
            <a:pPr lvl="1" eaLnBrk="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自</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适应细化</a:t>
            </a:r>
          </a:p>
        </p:txBody>
      </p:sp>
    </p:spTree>
    <p:extLst>
      <p:ext uri="{BB962C8B-B14F-4D97-AF65-F5344CB8AC3E}">
        <p14:creationId xmlns:p14="http://schemas.microsoft.com/office/powerpoint/2010/main" val="39509564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sz="half" idx="1"/>
          </p:nvPr>
        </p:nvSpPr>
        <p:spPr>
          <a:xfrm>
            <a:off x="1576918" y="2017713"/>
            <a:ext cx="9800167" cy="4114800"/>
          </a:xfrm>
        </p:spPr>
        <p:txBody>
          <a:bodyPr/>
          <a:lstStyle/>
          <a:p>
            <a:pPr marL="717550" lvl="1" indent="-342900" hangingPunct="0">
              <a:lnSpc>
                <a:spcPct val="10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Fractional Tessellation</a:t>
            </a:r>
          </a:p>
          <a:p>
            <a:pPr lvl="1" eaLnBrk="1" hangingPunct="1"/>
            <a:endParaRPr lang="en-US" altLang="zh-CN" sz="2400" dirty="0" smtClean="0"/>
          </a:p>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为了得到更加光滑的参数曲面，</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Moreton</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引入了非整型细化因子。</a:t>
            </a:r>
          </a:p>
          <a:p>
            <a:pPr marL="717550" lvl="1" indent="-342900" eaLnBrk="1" hangingPunct="0">
              <a:lnSpc>
                <a:spcPct val="100000"/>
              </a:lnSpc>
              <a:spcBef>
                <a:spcPts val="1800"/>
              </a:spcBef>
              <a:buFont typeface="Wingdings" panose="05000000000000000000" pitchFamily="2" charset="2"/>
              <a:buChar char="Ø"/>
              <a:defRPr/>
            </a:pP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通过在参数曲面上不同的边界上使用不同的细化因子就成了带条件约束的自适应细化方法</a:t>
            </a:r>
          </a:p>
          <a:p>
            <a:pPr lvl="1" eaLnBrk="1" hangingPunct="1"/>
            <a:endParaRPr lang="zh-CN" altLang="en-US" sz="2400" dirty="0" smtClean="0"/>
          </a:p>
          <a:p>
            <a:pPr eaLnBrk="1" hangingPunct="1"/>
            <a:endParaRPr lang="zh-CN" altLang="en-US" sz="28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1" eaLnBrk="1" hangingPunct="1"/>
            <a:endParaRPr lang="zh-CN" altLang="en-US"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sp>
        <p:nvSpPr>
          <p:cNvPr id="4" name="Rectangle 2"/>
          <p:cNvSpPr txBox="1">
            <a:spLocks noChangeArrowheads="1"/>
          </p:cNvSpPr>
          <p:nvPr/>
        </p:nvSpPr>
        <p:spPr>
          <a:xfrm>
            <a:off x="767408"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分数</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细化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758837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up)">
                                      <p:cBhvr>
                                        <p:cTn id="7" dur="500"/>
                                        <p:tgtEl>
                                          <p:spTgt spid="1945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wipe(up)">
                                      <p:cBhvr>
                                        <p:cTn id="10" dur="500"/>
                                        <p:tgtEl>
                                          <p:spTgt spid="19459">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459">
                                            <p:txEl>
                                              <p:pRg st="4" end="4"/>
                                            </p:txEl>
                                          </p:spTgt>
                                        </p:tgtEl>
                                        <p:attrNameLst>
                                          <p:attrName>style.visibility</p:attrName>
                                        </p:attrNameLst>
                                      </p:cBhvr>
                                      <p:to>
                                        <p:strVal val="visible"/>
                                      </p:to>
                                    </p:set>
                                    <p:animEffect transition="in" filter="wipe(up)">
                                      <p:cBhvr>
                                        <p:cTn id="13" dur="500"/>
                                        <p:tgtEl>
                                          <p:spTgt spid="19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3"/>
          <p:cNvSpPr>
            <a:spLocks noGrp="1" noChangeArrowheads="1"/>
          </p:cNvSpPr>
          <p:nvPr>
            <p:ph type="body" sz="half" idx="1"/>
          </p:nvPr>
        </p:nvSpPr>
        <p:spPr>
          <a:xfrm>
            <a:off x="1003301" y="1745521"/>
            <a:ext cx="9800167" cy="4114800"/>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一</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条边的细化因子是在这条边上生成的点的个数减</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1</a:t>
            </a:r>
          </a:p>
          <a:p>
            <a:pPr lvl="1" eaLnBrk="1" hangingPunct="1"/>
            <a:endParaRPr lang="en-US" altLang="zh-CN" sz="2400" dirty="0" smtClean="0"/>
          </a:p>
          <a:p>
            <a:pPr lvl="1" eaLnBrk="1" hangingPunct="1"/>
            <a:endParaRPr lang="en-US" altLang="zh-CN" sz="2400" dirty="0" smtClean="0"/>
          </a:p>
          <a:p>
            <a:pPr eaLnBrk="1" hangingPunct="1"/>
            <a:endParaRPr lang="en-US" altLang="zh-CN" sz="2800" dirty="0" smtClean="0">
              <a:latin typeface="Times New Roman" pitchFamily="18" charset="0"/>
              <a:cs typeface="Times New Roman" pitchFamily="18" charset="0"/>
            </a:endParaRPr>
          </a:p>
          <a:p>
            <a:pPr lvl="1" eaLnBrk="1" hangingPunct="1"/>
            <a:endParaRPr lang="en-US" altLang="zh-CN" sz="2400" dirty="0" smtClean="0">
              <a:latin typeface="Times New Roman" pitchFamily="18" charset="0"/>
              <a:cs typeface="Times New Roman" pitchFamily="18" charset="0"/>
            </a:endParaRPr>
          </a:p>
          <a:p>
            <a:pPr lvl="1" eaLnBrk="1" hangingPunct="1"/>
            <a:endParaRPr lang="en-US" altLang="zh-CN"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pic>
        <p:nvPicPr>
          <p:cNvPr id="58372"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559496" y="2564904"/>
            <a:ext cx="8705813" cy="3312022"/>
          </a:xfrm>
        </p:spPr>
      </p:pic>
      <p:sp>
        <p:nvSpPr>
          <p:cNvPr id="58373" name="Text Box 6"/>
          <p:cNvSpPr txBox="1">
            <a:spLocks noChangeArrowheads="1"/>
          </p:cNvSpPr>
          <p:nvPr/>
        </p:nvSpPr>
        <p:spPr bwMode="auto">
          <a:xfrm>
            <a:off x="2063552" y="5761722"/>
            <a:ext cx="3359151"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endParaRPr lang="en-US" altLang="zh-CN" sz="1400" b="1" dirty="0">
              <a:solidFill>
                <a:schemeClr val="bg2">
                  <a:lumMod val="50000"/>
                </a:schemeClr>
              </a:solidFill>
            </a:endParaRPr>
          </a:p>
          <a:p>
            <a:pPr eaLnBrk="1" hangingPunct="1"/>
            <a:r>
              <a:rPr lang="zh-CN" altLang="en-US" sz="1400" b="1" dirty="0">
                <a:solidFill>
                  <a:schemeClr val="bg2">
                    <a:lumMod val="50000"/>
                  </a:schemeClr>
                </a:solidFill>
              </a:rPr>
              <a:t>规整细化</a:t>
            </a:r>
            <a:r>
              <a:rPr lang="en-US" altLang="zh-CN" sz="1400" b="1" dirty="0">
                <a:solidFill>
                  <a:schemeClr val="bg2">
                    <a:lumMod val="50000"/>
                  </a:schemeClr>
                </a:solidFill>
              </a:rPr>
              <a:t>: </a:t>
            </a:r>
            <a:r>
              <a:rPr lang="zh-CN" altLang="en-US" sz="1400" b="1" dirty="0">
                <a:solidFill>
                  <a:schemeClr val="bg2">
                    <a:lumMod val="50000"/>
                  </a:schemeClr>
                </a:solidFill>
              </a:rPr>
              <a:t>每一行使用一个因子，每一列使用一个因子</a:t>
            </a:r>
          </a:p>
          <a:p>
            <a:pPr eaLnBrk="1" hangingPunct="1"/>
            <a:endParaRPr lang="zh-CN" altLang="en-US" sz="1400" b="1" dirty="0">
              <a:solidFill>
                <a:schemeClr val="bg2">
                  <a:lumMod val="50000"/>
                </a:schemeClr>
              </a:solidFill>
            </a:endParaRPr>
          </a:p>
          <a:p>
            <a:pPr eaLnBrk="1" hangingPunct="1">
              <a:spcBef>
                <a:spcPct val="50000"/>
              </a:spcBef>
            </a:pPr>
            <a:endParaRPr lang="en-US" altLang="zh-CN" sz="1400" b="1" dirty="0">
              <a:solidFill>
                <a:schemeClr val="bg2">
                  <a:lumMod val="50000"/>
                </a:schemeClr>
              </a:solidFill>
            </a:endParaRPr>
          </a:p>
        </p:txBody>
      </p:sp>
      <p:sp>
        <p:nvSpPr>
          <p:cNvPr id="58374" name="Text Box 7"/>
          <p:cNvSpPr txBox="1">
            <a:spLocks noChangeArrowheads="1"/>
          </p:cNvSpPr>
          <p:nvPr/>
        </p:nvSpPr>
        <p:spPr bwMode="auto">
          <a:xfrm>
            <a:off x="6960096" y="5949280"/>
            <a:ext cx="254423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zh-CN" altLang="en-US" sz="1400" b="1" dirty="0">
                <a:solidFill>
                  <a:schemeClr val="bg2">
                    <a:lumMod val="50000"/>
                  </a:schemeClr>
                </a:solidFill>
              </a:rPr>
              <a:t>四条边界使用独立的细化因子</a:t>
            </a:r>
          </a:p>
          <a:p>
            <a:pPr eaLnBrk="1" hangingPunct="1">
              <a:spcBef>
                <a:spcPct val="50000"/>
              </a:spcBef>
            </a:pPr>
            <a:endParaRPr lang="en-US" altLang="zh-CN" sz="1400" b="1" dirty="0">
              <a:solidFill>
                <a:schemeClr val="bg2">
                  <a:lumMod val="50000"/>
                </a:schemeClr>
              </a:solidFill>
            </a:endParaRPr>
          </a:p>
        </p:txBody>
      </p:sp>
      <p:sp>
        <p:nvSpPr>
          <p:cNvPr id="8" name="Rectangle 2"/>
          <p:cNvSpPr txBox="1">
            <a:spLocks noChangeArrowheads="1"/>
          </p:cNvSpPr>
          <p:nvPr/>
        </p:nvSpPr>
        <p:spPr>
          <a:xfrm>
            <a:off x="767408"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分数</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细化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71635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Effect transition="in" filter="wipe(up)">
                                      <p:cBhvr>
                                        <p:cTn id="7" dur="500"/>
                                        <p:tgtEl>
                                          <p:spTgt spid="1863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sz="half" idx="1"/>
          </p:nvPr>
        </p:nvSpPr>
        <p:spPr>
          <a:xfrm>
            <a:off x="923925" y="1604521"/>
            <a:ext cx="9080500" cy="4114800"/>
          </a:xfrm>
        </p:spPr>
        <p:txBody>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算法原理</a:t>
            </a:r>
          </a:p>
          <a:p>
            <a:pPr marL="1330325" lvl="1" indent="-342900" eaLnBrk="1" hangingPunct="1">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一条边的非整型细化因子的概念如下图。对于一个整型因子</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1</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个点在</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k/n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处生成</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(k=0,1,…,n)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。对于一个非整型的多边形化因子</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r</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 </a:t>
            </a:r>
            <a:r>
              <a:rPr lang="zh-CN" altLang="en-US" sz="22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r</a:t>
            </a:r>
            <a:r>
              <a:rPr lang="en-US" altLang="zh-CN" sz="22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个点在</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k/r</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处生成</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(k=0,…, </a:t>
            </a:r>
            <a:r>
              <a:rPr lang="en-US" altLang="zh-CN" sz="22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r</a:t>
            </a:r>
            <a:r>
              <a:rPr lang="en-US" altLang="zh-CN" sz="2200" b="1" dirty="0">
                <a:solidFill>
                  <a:schemeClr val="bg2">
                    <a:lumMod val="50000"/>
                  </a:schemeClr>
                </a:solidFill>
                <a:latin typeface="微软雅黑" panose="020B0503020204020204" pitchFamily="34" charset="-122"/>
                <a:ea typeface="微软雅黑" panose="020B0503020204020204" pitchFamily="34" charset="-122"/>
                <a:sym typeface="Symbol" pitchFamily="18" charset="2"/>
              </a:rPr>
              <a:t> </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p>
          <a:p>
            <a:pPr lvl="1" eaLnBrk="1" hangingPunct="1"/>
            <a:endParaRPr lang="en-US" altLang="zh-CN" sz="2400" dirty="0" smtClean="0">
              <a:latin typeface="Times New Roman" pitchFamily="18" charset="0"/>
            </a:endParaRPr>
          </a:p>
          <a:p>
            <a:pPr lvl="1" eaLnBrk="1" hangingPunct="1"/>
            <a:endParaRPr lang="en-US" altLang="zh-CN" sz="2400" dirty="0" smtClean="0">
              <a:latin typeface="Times New Roman" pitchFamily="18" charset="0"/>
            </a:endParaRPr>
          </a:p>
          <a:p>
            <a:pPr lvl="1" eaLnBrk="1" hangingPunct="1"/>
            <a:endParaRPr lang="en-US" altLang="zh-CN" sz="2400" dirty="0" smtClean="0">
              <a:latin typeface="Times New Roman" pitchFamily="18" charset="0"/>
            </a:endParaRPr>
          </a:p>
          <a:p>
            <a:pPr eaLnBrk="1" hangingPunct="1"/>
            <a:endParaRPr lang="en-US" altLang="zh-CN" sz="2800" dirty="0" smtClean="0">
              <a:latin typeface="Times New Roman" pitchFamily="18" charset="0"/>
              <a:cs typeface="Times New Roman" pitchFamily="18" charset="0"/>
            </a:endParaRPr>
          </a:p>
          <a:p>
            <a:pPr lvl="1" eaLnBrk="1" hangingPunct="1"/>
            <a:endParaRPr lang="en-US" altLang="zh-CN" sz="2400" dirty="0" smtClean="0">
              <a:latin typeface="Times New Roman" pitchFamily="18" charset="0"/>
              <a:cs typeface="Times New Roman" pitchFamily="18" charset="0"/>
            </a:endParaRPr>
          </a:p>
          <a:p>
            <a:pPr lvl="1" eaLnBrk="1" hangingPunct="1"/>
            <a:endParaRPr lang="en-US" altLang="zh-CN" sz="2400" dirty="0" smtClean="0">
              <a:latin typeface="Times New Roman" pitchFamily="18" charset="0"/>
              <a:cs typeface="Times New Roman" pitchFamily="18" charset="0"/>
            </a:endParaRPr>
          </a:p>
          <a:p>
            <a:pPr lvl="2" eaLnBrk="1" hangingPunct="1"/>
            <a:endParaRPr lang="en-US" altLang="zh-CN" sz="2000" dirty="0" smtClean="0">
              <a:latin typeface="Times New Roman" pitchFamily="18" charset="0"/>
            </a:endParaRPr>
          </a:p>
        </p:txBody>
      </p:sp>
      <p:grpSp>
        <p:nvGrpSpPr>
          <p:cNvPr id="2" name="Group 9"/>
          <p:cNvGrpSpPr>
            <a:grpSpLocks/>
          </p:cNvGrpSpPr>
          <p:nvPr/>
        </p:nvGrpSpPr>
        <p:grpSpPr bwMode="auto">
          <a:xfrm>
            <a:off x="624418" y="3933055"/>
            <a:ext cx="11491383" cy="2851636"/>
            <a:chOff x="295" y="2772"/>
            <a:chExt cx="5429" cy="1520"/>
          </a:xfrm>
        </p:grpSpPr>
        <p:pic>
          <p:nvPicPr>
            <p:cNvPr id="593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2795"/>
              <a:ext cx="3696" cy="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 Box 6"/>
            <p:cNvSpPr txBox="1">
              <a:spLocks noChangeArrowheads="1"/>
            </p:cNvSpPr>
            <p:nvPr/>
          </p:nvSpPr>
          <p:spPr bwMode="auto">
            <a:xfrm>
              <a:off x="4037" y="2772"/>
              <a:ext cx="12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zh-CN" altLang="en-US" b="1" dirty="0">
                  <a:solidFill>
                    <a:schemeClr val="bg2">
                      <a:lumMod val="50000"/>
                    </a:schemeClr>
                  </a:solidFill>
                </a:rPr>
                <a:t>整型细化</a:t>
              </a:r>
            </a:p>
          </p:txBody>
        </p:sp>
        <p:sp>
          <p:nvSpPr>
            <p:cNvPr id="59399" name="Text Box 7"/>
            <p:cNvSpPr txBox="1">
              <a:spLocks noChangeArrowheads="1"/>
            </p:cNvSpPr>
            <p:nvPr/>
          </p:nvSpPr>
          <p:spPr bwMode="auto">
            <a:xfrm>
              <a:off x="4046" y="3221"/>
              <a:ext cx="136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1600" b="1">
                  <a:solidFill>
                    <a:schemeClr val="bg2">
                      <a:lumMod val="50000"/>
                    </a:schemeClr>
                  </a:solidFill>
                </a:rPr>
                <a:t>非整型多边形化，右边带有小数部分</a:t>
              </a:r>
            </a:p>
          </p:txBody>
        </p:sp>
        <p:sp>
          <p:nvSpPr>
            <p:cNvPr id="59400" name="Text Box 8"/>
            <p:cNvSpPr txBox="1">
              <a:spLocks noChangeArrowheads="1"/>
            </p:cNvSpPr>
            <p:nvPr/>
          </p:nvSpPr>
          <p:spPr bwMode="auto">
            <a:xfrm>
              <a:off x="4069" y="3718"/>
              <a:ext cx="1655"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1600" b="1">
                  <a:solidFill>
                    <a:schemeClr val="bg2">
                      <a:lumMod val="50000"/>
                    </a:schemeClr>
                  </a:solidFill>
                </a:rPr>
                <a:t>中间带有小数部分的非整型多边形化。这种设置避免了相邻面片之间出现裂缝</a:t>
              </a:r>
            </a:p>
            <a:p>
              <a:pPr eaLnBrk="1" hangingPunct="1"/>
              <a:endParaRPr lang="en-US" altLang="zh-CN" sz="1600" b="1">
                <a:solidFill>
                  <a:schemeClr val="bg2">
                    <a:lumMod val="50000"/>
                  </a:schemeClr>
                </a:solidFill>
              </a:endParaRPr>
            </a:p>
          </p:txBody>
        </p:sp>
      </p:grpSp>
      <p:sp>
        <p:nvSpPr>
          <p:cNvPr id="10" name="Rectangle 2"/>
          <p:cNvSpPr txBox="1">
            <a:spLocks noChangeArrowheads="1"/>
          </p:cNvSpPr>
          <p:nvPr/>
        </p:nvSpPr>
        <p:spPr>
          <a:xfrm>
            <a:off x="767408"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分数</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细化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469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sz="half" idx="1"/>
          </p:nvPr>
        </p:nvSpPr>
        <p:spPr>
          <a:xfrm>
            <a:off x="1576918" y="2017713"/>
            <a:ext cx="9080500" cy="4114800"/>
          </a:xfrm>
        </p:spPr>
        <p:txBody>
          <a:bodyPr/>
          <a:lstStyle/>
          <a:p>
            <a:pPr eaLnBrk="1" hangingPunct="1"/>
            <a:endParaRPr lang="en-US" altLang="zh-CN" sz="2800" smtClean="0">
              <a:latin typeface="Times New Roman" pitchFamily="18" charset="0"/>
            </a:endParaRPr>
          </a:p>
          <a:p>
            <a:pPr lvl="1" eaLnBrk="1" hangingPunct="1"/>
            <a:endParaRPr lang="en-US" altLang="zh-CN" sz="2400" smtClean="0">
              <a:latin typeface="Times New Roman" pitchFamily="18" charset="0"/>
            </a:endParaRPr>
          </a:p>
          <a:p>
            <a:pPr lvl="1" eaLnBrk="1" hangingPunct="1"/>
            <a:endParaRPr lang="en-US" altLang="zh-CN" sz="2400" smtClean="0">
              <a:latin typeface="Times New Roman" pitchFamily="18" charset="0"/>
            </a:endParaRPr>
          </a:p>
          <a:p>
            <a:pPr eaLnBrk="1" hangingPunct="1"/>
            <a:endParaRPr lang="en-US" altLang="zh-CN" sz="2800" smtClean="0">
              <a:latin typeface="Times New Roman" pitchFamily="18" charset="0"/>
              <a:cs typeface="Times New Roman" pitchFamily="18" charset="0"/>
            </a:endParaRPr>
          </a:p>
          <a:p>
            <a:pPr lvl="1" eaLnBrk="1" hangingPunct="1"/>
            <a:endParaRPr lang="en-US" altLang="zh-CN" sz="2400" smtClean="0">
              <a:latin typeface="Times New Roman" pitchFamily="18" charset="0"/>
              <a:cs typeface="Times New Roman" pitchFamily="18" charset="0"/>
            </a:endParaRPr>
          </a:p>
          <a:p>
            <a:pPr lvl="1" eaLnBrk="1" hangingPunct="1"/>
            <a:endParaRPr lang="en-US" altLang="zh-CN" sz="2400" smtClean="0">
              <a:latin typeface="Times New Roman" pitchFamily="18" charset="0"/>
              <a:cs typeface="Times New Roman" pitchFamily="18" charset="0"/>
            </a:endParaRPr>
          </a:p>
          <a:p>
            <a:pPr lvl="2" eaLnBrk="1" hangingPunct="1"/>
            <a:endParaRPr lang="en-US" altLang="zh-CN" sz="2000" smtClean="0">
              <a:latin typeface="Times New Roman" pitchFamily="18" charset="0"/>
            </a:endParaRPr>
          </a:p>
        </p:txBody>
      </p:sp>
      <p:pic>
        <p:nvPicPr>
          <p:cNvPr id="60420" name="Picture 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59000" y="1916113"/>
            <a:ext cx="7537451" cy="4475162"/>
          </a:xfrm>
        </p:spPr>
      </p:pic>
      <p:sp>
        <p:nvSpPr>
          <p:cNvPr id="6" name="Rectangle 2"/>
          <p:cNvSpPr txBox="1">
            <a:spLocks noChangeArrowheads="1"/>
          </p:cNvSpPr>
          <p:nvPr/>
        </p:nvSpPr>
        <p:spPr>
          <a:xfrm>
            <a:off x="767408"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分数</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细化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128487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nodePh="1">
                                  <p:stCondLst>
                                    <p:cond delay="0"/>
                                  </p:stCondLst>
                                  <p:endCondLst>
                                    <p:cond evt="begin" delay="0">
                                      <p:tn val="5"/>
                                    </p:cond>
                                  </p:endCondLst>
                                  <p:childTnLst>
                                    <p:set>
                                      <p:cBhvr>
                                        <p:cTn id="6" dur="1" fill="hold">
                                          <p:stCondLst>
                                            <p:cond delay="0"/>
                                          </p:stCondLst>
                                        </p:cTn>
                                        <p:tgtEl>
                                          <p:spTgt spid="194563">
                                            <p:txEl>
                                              <p:pRg st="0" end="0"/>
                                            </p:txEl>
                                          </p:spTgt>
                                        </p:tgtEl>
                                        <p:attrNameLst>
                                          <p:attrName>style.visibility</p:attrName>
                                        </p:attrNameLst>
                                      </p:cBhvr>
                                      <p:to>
                                        <p:strVal val="visible"/>
                                      </p:to>
                                    </p:set>
                                    <p:animEffect transition="in" filter="wipe(up)">
                                      <p:cBhvr>
                                        <p:cTn id="7" dur="500"/>
                                        <p:tgtEl>
                                          <p:spTgt spid="1945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3"/>
          <p:cNvSpPr>
            <a:spLocks noGrp="1" noChangeArrowheads="1"/>
          </p:cNvSpPr>
          <p:nvPr>
            <p:ph type="body" sz="half" idx="1"/>
          </p:nvPr>
        </p:nvSpPr>
        <p:spPr>
          <a:xfrm>
            <a:off x="911424" y="1556792"/>
            <a:ext cx="10513168" cy="5184576"/>
          </a:xfrm>
        </p:spPr>
        <p:txBody>
          <a:bodyPr>
            <a:normAutofit fontScale="92500" lnSpcReduction="10000"/>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面向三角片的非整型细化</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在初始三角形的任意一个顶点处生成一个新的点，然后将它移动到三角形的中心（见下页图）。</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在三角形的每条边上各生成一个新的点。然后沿着三角形的边移动，最后停留在边的中点位置。我们称这些点为边中点点。</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对于每个边中点点，生成两个新的点，同时三角形的中心点转化成如下页图所示的三个点。</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然后移动新生成的点。最后我们可以得到均匀的内点。</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每个边中点点分裂成两个，而且原先三角形中心分裂的三个点分别分裂成两个。然后进行移动，最终可以得到均匀的内点。而且这个阶段可以重复使用，最后依然能保初始的结构。</a:t>
            </a:r>
          </a:p>
          <a:p>
            <a:pPr lvl="1" eaLnBrk="1" hangingPunct="1"/>
            <a:endParaRPr lang="zh-CN" altLang="en-US" sz="2000" dirty="0" smtClean="0">
              <a:latin typeface="Times New Roman" pitchFamily="18" charset="0"/>
            </a:endParaRPr>
          </a:p>
          <a:p>
            <a:pPr lvl="1" eaLnBrk="1" hangingPunct="1"/>
            <a:endParaRPr lang="zh-CN" altLang="en-US" sz="2000" dirty="0" smtClean="0">
              <a:latin typeface="Times New Roman" pitchFamily="18" charset="0"/>
            </a:endParaRPr>
          </a:p>
          <a:p>
            <a:pPr lvl="1" eaLnBrk="1" hangingPunct="1"/>
            <a:endParaRPr lang="zh-CN" altLang="en-US" sz="2000" dirty="0" smtClean="0">
              <a:latin typeface="Times New Roman" pitchFamily="18" charset="0"/>
            </a:endParaRPr>
          </a:p>
          <a:p>
            <a:pPr lvl="1" eaLnBrk="1" hangingPunct="1"/>
            <a:endParaRPr lang="zh-CN" altLang="en-US" sz="2000" dirty="0" smtClean="0">
              <a:latin typeface="Times New Roman" pitchFamily="18" charset="0"/>
            </a:endParaRPr>
          </a:p>
          <a:p>
            <a:pPr lvl="1" eaLnBrk="1" hangingPunct="1"/>
            <a:endParaRPr lang="zh-CN" altLang="en-US" sz="2000" dirty="0" smtClean="0">
              <a:latin typeface="Times New Roman" pitchFamily="18" charset="0"/>
            </a:endParaRPr>
          </a:p>
          <a:p>
            <a:pPr eaLnBrk="1" hangingPunct="1"/>
            <a:endParaRPr lang="zh-CN" altLang="en-US" sz="2400" dirty="0" smtClean="0">
              <a:latin typeface="Times New Roman" pitchFamily="18" charset="0"/>
              <a:cs typeface="Times New Roman" pitchFamily="18" charset="0"/>
            </a:endParaRPr>
          </a:p>
          <a:p>
            <a:pPr lvl="1" eaLnBrk="1" hangingPunct="1"/>
            <a:endParaRPr lang="zh-CN" altLang="en-US" sz="2000" dirty="0" smtClean="0">
              <a:latin typeface="Times New Roman" pitchFamily="18" charset="0"/>
              <a:cs typeface="Times New Roman" pitchFamily="18" charset="0"/>
            </a:endParaRPr>
          </a:p>
          <a:p>
            <a:pPr lvl="1" eaLnBrk="1" hangingPunct="1"/>
            <a:endParaRPr lang="zh-CN" altLang="en-US" sz="2000" dirty="0" smtClean="0">
              <a:latin typeface="Times New Roman" pitchFamily="18" charset="0"/>
              <a:cs typeface="Times New Roman" pitchFamily="18" charset="0"/>
            </a:endParaRPr>
          </a:p>
          <a:p>
            <a:pPr lvl="2" eaLnBrk="1" hangingPunct="1"/>
            <a:endParaRPr lang="en-US" altLang="zh-CN" sz="1800" dirty="0" smtClean="0">
              <a:latin typeface="Times New Roman" pitchFamily="18" charset="0"/>
            </a:endParaRPr>
          </a:p>
        </p:txBody>
      </p:sp>
      <p:sp>
        <p:nvSpPr>
          <p:cNvPr id="5" name="Rectangle 2"/>
          <p:cNvSpPr txBox="1">
            <a:spLocks noChangeArrowheads="1"/>
          </p:cNvSpPr>
          <p:nvPr/>
        </p:nvSpPr>
        <p:spPr>
          <a:xfrm>
            <a:off x="767408" y="332656"/>
            <a:ext cx="10390716" cy="1462087"/>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1.3.3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分数</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细化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4618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wipe(up)">
                                      <p:cBhvr>
                                        <p:cTn id="7" dur="500"/>
                                        <p:tgtEl>
                                          <p:spTgt spid="19865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8659">
                                            <p:txEl>
                                              <p:pRg st="1" end="1"/>
                                            </p:txEl>
                                          </p:spTgt>
                                        </p:tgtEl>
                                        <p:attrNameLst>
                                          <p:attrName>style.visibility</p:attrName>
                                        </p:attrNameLst>
                                      </p:cBhvr>
                                      <p:to>
                                        <p:strVal val="visible"/>
                                      </p:to>
                                    </p:set>
                                    <p:animEffect transition="in" filter="wipe(up)">
                                      <p:cBhvr>
                                        <p:cTn id="10" dur="500"/>
                                        <p:tgtEl>
                                          <p:spTgt spid="19865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8659">
                                            <p:txEl>
                                              <p:pRg st="2" end="2"/>
                                            </p:txEl>
                                          </p:spTgt>
                                        </p:tgtEl>
                                        <p:attrNameLst>
                                          <p:attrName>style.visibility</p:attrName>
                                        </p:attrNameLst>
                                      </p:cBhvr>
                                      <p:to>
                                        <p:strVal val="visible"/>
                                      </p:to>
                                    </p:set>
                                    <p:animEffect transition="in" filter="wipe(up)">
                                      <p:cBhvr>
                                        <p:cTn id="13" dur="500"/>
                                        <p:tgtEl>
                                          <p:spTgt spid="198659">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98659">
                                            <p:txEl>
                                              <p:pRg st="3" end="3"/>
                                            </p:txEl>
                                          </p:spTgt>
                                        </p:tgtEl>
                                        <p:attrNameLst>
                                          <p:attrName>style.visibility</p:attrName>
                                        </p:attrNameLst>
                                      </p:cBhvr>
                                      <p:to>
                                        <p:strVal val="visible"/>
                                      </p:to>
                                    </p:set>
                                    <p:animEffect transition="in" filter="wipe(up)">
                                      <p:cBhvr>
                                        <p:cTn id="16" dur="500"/>
                                        <p:tgtEl>
                                          <p:spTgt spid="198659">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98659">
                                            <p:txEl>
                                              <p:pRg st="4" end="4"/>
                                            </p:txEl>
                                          </p:spTgt>
                                        </p:tgtEl>
                                        <p:attrNameLst>
                                          <p:attrName>style.visibility</p:attrName>
                                        </p:attrNameLst>
                                      </p:cBhvr>
                                      <p:to>
                                        <p:strVal val="visible"/>
                                      </p:to>
                                    </p:set>
                                    <p:animEffect transition="in" filter="wipe(up)">
                                      <p:cBhvr>
                                        <p:cTn id="19" dur="500"/>
                                        <p:tgtEl>
                                          <p:spTgt spid="198659">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98659">
                                            <p:txEl>
                                              <p:pRg st="5" end="5"/>
                                            </p:txEl>
                                          </p:spTgt>
                                        </p:tgtEl>
                                        <p:attrNameLst>
                                          <p:attrName>style.visibility</p:attrName>
                                        </p:attrNameLst>
                                      </p:cBhvr>
                                      <p:to>
                                        <p:strVal val="visible"/>
                                      </p:to>
                                    </p:set>
                                    <p:animEffect transition="in" filter="wipe(up)">
                                      <p:cBhvr>
                                        <p:cTn id="22" dur="500"/>
                                        <p:tgtEl>
                                          <p:spTgt spid="1986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sz="half" idx="1"/>
          </p:nvPr>
        </p:nvSpPr>
        <p:spPr>
          <a:xfrm>
            <a:off x="1576918" y="2017713"/>
            <a:ext cx="9080500" cy="4114800"/>
          </a:xfrm>
        </p:spPr>
        <p:txBody>
          <a:bodyPr/>
          <a:lstStyle/>
          <a:p>
            <a:pPr eaLnBrk="1" hangingPunct="1"/>
            <a:endParaRPr lang="en-US" altLang="zh-CN" sz="2400" smtClean="0"/>
          </a:p>
          <a:p>
            <a:pPr eaLnBrk="1" hangingPunct="1"/>
            <a:endParaRPr lang="en-US" altLang="zh-CN" sz="2400" smtClean="0">
              <a:latin typeface="Times New Roman" pitchFamily="18" charset="0"/>
            </a:endParaRPr>
          </a:p>
          <a:p>
            <a:pPr lvl="1" eaLnBrk="1" hangingPunct="1"/>
            <a:endParaRPr lang="en-US" altLang="zh-CN" sz="2000" smtClean="0">
              <a:latin typeface="Times New Roman" pitchFamily="18" charset="0"/>
            </a:endParaRPr>
          </a:p>
          <a:p>
            <a:pPr lvl="1" eaLnBrk="1" hangingPunct="1"/>
            <a:endParaRPr lang="en-US" altLang="zh-CN" sz="2000" smtClean="0">
              <a:latin typeface="Times New Roman" pitchFamily="18" charset="0"/>
            </a:endParaRPr>
          </a:p>
          <a:p>
            <a:pPr lvl="1" eaLnBrk="1" hangingPunct="1"/>
            <a:endParaRPr lang="en-US" altLang="zh-CN" sz="2000" smtClean="0">
              <a:latin typeface="Times New Roman" pitchFamily="18" charset="0"/>
            </a:endParaRPr>
          </a:p>
          <a:p>
            <a:pPr lvl="1" eaLnBrk="1" hangingPunct="1"/>
            <a:endParaRPr lang="en-US" altLang="zh-CN" sz="2000" smtClean="0">
              <a:latin typeface="Times New Roman" pitchFamily="18" charset="0"/>
            </a:endParaRPr>
          </a:p>
          <a:p>
            <a:pPr eaLnBrk="1" hangingPunct="1"/>
            <a:endParaRPr lang="en-US" altLang="zh-CN" sz="2400" smtClean="0">
              <a:latin typeface="Times New Roman" pitchFamily="18" charset="0"/>
              <a:cs typeface="Times New Roman" pitchFamily="18" charset="0"/>
            </a:endParaRPr>
          </a:p>
          <a:p>
            <a:pPr lvl="1" eaLnBrk="1" hangingPunct="1"/>
            <a:endParaRPr lang="en-US" altLang="zh-CN" sz="2000" smtClean="0">
              <a:latin typeface="Times New Roman" pitchFamily="18" charset="0"/>
              <a:cs typeface="Times New Roman" pitchFamily="18" charset="0"/>
            </a:endParaRPr>
          </a:p>
          <a:p>
            <a:pPr lvl="1" eaLnBrk="1" hangingPunct="1"/>
            <a:endParaRPr lang="en-US" altLang="zh-CN" sz="2000" smtClean="0">
              <a:latin typeface="Times New Roman" pitchFamily="18" charset="0"/>
              <a:cs typeface="Times New Roman" pitchFamily="18" charset="0"/>
            </a:endParaRPr>
          </a:p>
          <a:p>
            <a:pPr lvl="2" eaLnBrk="1" hangingPunct="1"/>
            <a:endParaRPr lang="en-US" altLang="zh-CN" sz="1800" smtClean="0">
              <a:latin typeface="Times New Roman" pitchFamily="18" charset="0"/>
            </a:endParaRPr>
          </a:p>
        </p:txBody>
      </p:sp>
      <p:graphicFrame>
        <p:nvGraphicFramePr>
          <p:cNvPr id="62467" name="Object 9"/>
          <p:cNvGraphicFramePr>
            <a:graphicFrameLocks noGrp="1" noChangeAspect="1"/>
          </p:cNvGraphicFramePr>
          <p:nvPr>
            <p:ph sz="half" idx="2"/>
          </p:nvPr>
        </p:nvGraphicFramePr>
        <p:xfrm>
          <a:off x="912284" y="454026"/>
          <a:ext cx="9785349" cy="6403975"/>
        </p:xfrm>
        <a:graphic>
          <a:graphicData uri="http://schemas.openxmlformats.org/presentationml/2006/ole">
            <mc:AlternateContent xmlns:mc="http://schemas.openxmlformats.org/markup-compatibility/2006">
              <mc:Choice xmlns:v="urn:schemas-microsoft-com:vml" Requires="v">
                <p:oleObj spid="_x0000_s20520" name="位图图像" r:id="rId4" imgW="4933333" imgH="4304762" progId="Paint.Picture">
                  <p:embed/>
                </p:oleObj>
              </mc:Choice>
              <mc:Fallback>
                <p:oleObj name="位图图像" r:id="rId4" imgW="4933333" imgH="4304762" progId="Paint.Picture">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284" y="454026"/>
                        <a:ext cx="9785349" cy="640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713989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nodePh="1">
                                  <p:stCondLst>
                                    <p:cond delay="0"/>
                                  </p:stCondLst>
                                  <p:endCondLst>
                                    <p:cond evt="begin" delay="0">
                                      <p:tn val="5"/>
                                    </p:cond>
                                  </p:endCondLst>
                                  <p:childTnLst>
                                    <p:set>
                                      <p:cBhvr>
                                        <p:cTn id="6" dur="1" fill="hold">
                                          <p:stCondLst>
                                            <p:cond delay="0"/>
                                          </p:stCondLst>
                                        </p:cTn>
                                        <p:tgtEl>
                                          <p:spTgt spid="196611">
                                            <p:txEl>
                                              <p:pRg st="0" end="0"/>
                                            </p:txEl>
                                          </p:spTgt>
                                        </p:tgtEl>
                                        <p:attrNameLst>
                                          <p:attrName>style.visibility</p:attrName>
                                        </p:attrNameLst>
                                      </p:cBhvr>
                                      <p:to>
                                        <p:strVal val="visible"/>
                                      </p:to>
                                    </p:set>
                                    <p:animEffect transition="in" filter="wipe(up)">
                                      <p:cBhvr>
                                        <p:cTn id="7" dur="500"/>
                                        <p:tgtEl>
                                          <p:spTgt spid="1966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08026" y="332656"/>
            <a:ext cx="10390716" cy="1462087"/>
          </a:xfrm>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1.4 T</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型顶点与边缘裂缝</a:t>
            </a:r>
          </a:p>
        </p:txBody>
      </p:sp>
      <p:sp>
        <p:nvSpPr>
          <p:cNvPr id="91139" name="Rectangle 3"/>
          <p:cNvSpPr>
            <a:spLocks noGrp="1" noChangeArrowheads="1"/>
          </p:cNvSpPr>
          <p:nvPr>
            <p:ph type="body" sz="half" idx="1"/>
          </p:nvPr>
        </p:nvSpPr>
        <p:spPr>
          <a:xfrm>
            <a:off x="934509" y="1626394"/>
            <a:ext cx="9362016" cy="4543425"/>
          </a:xfrm>
        </p:spPr>
        <p:txBody>
          <a:bodyPr/>
          <a:lstStyle/>
          <a:p>
            <a:pPr marL="717550" lvl="1" indent="-342900" eaLnBrk="1" hangingPunct="0">
              <a:lnSpc>
                <a:spcPct val="10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型顶点</a:t>
            </a:r>
          </a:p>
          <a:p>
            <a:pPr marL="1330325" lvl="1" indent="-342900" eaLnBrk="1" hangingPunct="1">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产生着色问题</a:t>
            </a:r>
          </a:p>
          <a:p>
            <a:pPr marL="533400" indent="-533400" eaLnBrk="1" hangingPunct="1"/>
            <a:endParaRPr lang="zh-CN" altLang="en-US" sz="2800" dirty="0" smtClean="0">
              <a:latin typeface="Times New Roman" pitchFamily="18" charset="0"/>
              <a:cs typeface="Times New Roman" pitchFamily="18" charset="0"/>
            </a:endParaRPr>
          </a:p>
          <a:p>
            <a:pPr marL="533400" indent="-533400" eaLnBrk="1" hangingPunct="1"/>
            <a:endParaRPr lang="zh-CN" altLang="en-US" sz="2800" dirty="0" smtClean="0">
              <a:latin typeface="Times New Roman" pitchFamily="18" charset="0"/>
              <a:cs typeface="Times New Roman" pitchFamily="18" charset="0"/>
            </a:endParaRPr>
          </a:p>
          <a:p>
            <a:pPr marL="533400" indent="-533400" eaLnBrk="1" hangingPunct="1"/>
            <a:endParaRPr lang="zh-CN" altLang="en-US" sz="2800" dirty="0" smtClean="0">
              <a:latin typeface="Times New Roman" pitchFamily="18" charset="0"/>
              <a:cs typeface="Times New Roman" pitchFamily="18" charset="0"/>
            </a:endParaRPr>
          </a:p>
          <a:p>
            <a:pPr marL="533400" indent="-533400" eaLnBrk="1" hangingPunct="1"/>
            <a:endParaRPr lang="zh-CN" altLang="en-US" sz="2800" dirty="0" smtClean="0">
              <a:latin typeface="Times New Roman" pitchFamily="18" charset="0"/>
              <a:cs typeface="Times New Roman" pitchFamily="18" charset="0"/>
            </a:endParaRPr>
          </a:p>
          <a:p>
            <a:pPr marL="914400" lvl="1" indent="-457200" eaLnBrk="1" hangingPunct="1"/>
            <a:endParaRPr lang="zh-CN" altLang="en-US" sz="2400" dirty="0" smtClean="0">
              <a:latin typeface="Times New Roman" pitchFamily="18" charset="0"/>
              <a:cs typeface="Times New Roman" pitchFamily="18" charset="0"/>
            </a:endParaRPr>
          </a:p>
          <a:p>
            <a:pPr marL="1295400" lvl="2" indent="-381000" eaLnBrk="1" hangingPunct="1">
              <a:buFont typeface="Wingdings" pitchFamily="2" charset="2"/>
              <a:buNone/>
            </a:pPr>
            <a:endParaRPr lang="zh-CN" altLang="en-US" sz="2000" dirty="0" smtClean="0">
              <a:latin typeface="Times New Roman" pitchFamily="18" charset="0"/>
              <a:cs typeface="Times New Roman" pitchFamily="18" charset="0"/>
            </a:endParaRPr>
          </a:p>
          <a:p>
            <a:pPr marL="914400" lvl="1" indent="-457200" eaLnBrk="1" hangingPunct="1"/>
            <a:endParaRPr lang="zh-CN" altLang="en-US" sz="2400" dirty="0" smtClean="0">
              <a:latin typeface="Times New Roman" pitchFamily="18" charset="0"/>
              <a:cs typeface="Times New Roman" pitchFamily="18" charset="0"/>
            </a:endParaRPr>
          </a:p>
          <a:p>
            <a:pPr marL="914400" lvl="1" indent="-457200" eaLnBrk="1" hangingPunct="1"/>
            <a:endParaRPr lang="zh-CN" altLang="en-US" sz="2400" dirty="0" smtClean="0">
              <a:latin typeface="Times New Roman" pitchFamily="18" charset="0"/>
              <a:cs typeface="Times New Roman" pitchFamily="18" charset="0"/>
            </a:endParaRPr>
          </a:p>
          <a:p>
            <a:pPr marL="1295400" lvl="2" indent="-381000" eaLnBrk="1" hangingPunct="1"/>
            <a:endParaRPr lang="en-US" altLang="zh-CN" sz="2000" dirty="0" smtClean="0">
              <a:latin typeface="Times New Roman" pitchFamily="18" charset="0"/>
            </a:endParaRPr>
          </a:p>
        </p:txBody>
      </p:sp>
      <p:sp>
        <p:nvSpPr>
          <p:cNvPr id="91140" name="Rectangle 4"/>
          <p:cNvSpPr>
            <a:spLocks noChangeArrowheads="1"/>
          </p:cNvSpPr>
          <p:nvPr/>
        </p:nvSpPr>
        <p:spPr bwMode="auto">
          <a:xfrm>
            <a:off x="4559301" y="3141664"/>
            <a:ext cx="2688167" cy="1512887"/>
          </a:xfrm>
          <a:prstGeom prst="rect">
            <a:avLst/>
          </a:prstGeom>
          <a:gradFill rotWithShape="1">
            <a:gsLst>
              <a:gs pos="0">
                <a:srgbClr val="FFFFFF"/>
              </a:gs>
              <a:gs pos="100000">
                <a:schemeClr val="accent1"/>
              </a:gs>
            </a:gsLst>
            <a:lin ang="0" scaled="1"/>
          </a:gradFill>
          <a:ln w="9525">
            <a:solidFill>
              <a:schemeClr val="tx1"/>
            </a:solidFill>
            <a:miter lim="800000"/>
            <a:headEnd/>
            <a:tailEnd/>
          </a:ln>
        </p:spPr>
        <p:txBody>
          <a:bodyPr wrap="none" anchor="ctr"/>
          <a:lstStyle/>
          <a:p>
            <a:endParaRPr lang="zh-CN" altLang="en-US"/>
          </a:p>
        </p:txBody>
      </p:sp>
      <p:grpSp>
        <p:nvGrpSpPr>
          <p:cNvPr id="2" name="Group 5"/>
          <p:cNvGrpSpPr>
            <a:grpSpLocks/>
          </p:cNvGrpSpPr>
          <p:nvPr/>
        </p:nvGrpSpPr>
        <p:grpSpPr bwMode="auto">
          <a:xfrm>
            <a:off x="7056967" y="4868864"/>
            <a:ext cx="2690284" cy="1512887"/>
            <a:chOff x="3061" y="3022"/>
            <a:chExt cx="1271" cy="953"/>
          </a:xfrm>
        </p:grpSpPr>
        <p:sp>
          <p:nvSpPr>
            <p:cNvPr id="63503" name="Rectangle 6"/>
            <p:cNvSpPr>
              <a:spLocks noChangeArrowheads="1"/>
            </p:cNvSpPr>
            <p:nvPr/>
          </p:nvSpPr>
          <p:spPr bwMode="auto">
            <a:xfrm>
              <a:off x="3061" y="3022"/>
              <a:ext cx="1270" cy="953"/>
            </a:xfrm>
            <a:prstGeom prst="rect">
              <a:avLst/>
            </a:prstGeom>
            <a:gradFill rotWithShape="1">
              <a:gsLst>
                <a:gs pos="0">
                  <a:srgbClr val="FFFFFF"/>
                </a:gs>
                <a:gs pos="100000">
                  <a:schemeClr val="accent1"/>
                </a:gs>
              </a:gsLst>
              <a:lin ang="0" scaled="1"/>
            </a:gradFill>
            <a:ln w="9525">
              <a:solidFill>
                <a:schemeClr val="tx1"/>
              </a:solidFill>
              <a:miter lim="800000"/>
              <a:headEnd/>
              <a:tailEnd/>
            </a:ln>
          </p:spPr>
          <p:txBody>
            <a:bodyPr wrap="none" anchor="ctr"/>
            <a:lstStyle/>
            <a:p>
              <a:endParaRPr lang="zh-CN" altLang="en-US"/>
            </a:p>
          </p:txBody>
        </p:sp>
        <p:sp>
          <p:nvSpPr>
            <p:cNvPr id="63504" name="Line 7"/>
            <p:cNvSpPr>
              <a:spLocks noChangeShapeType="1"/>
            </p:cNvSpPr>
            <p:nvPr/>
          </p:nvSpPr>
          <p:spPr bwMode="auto">
            <a:xfrm>
              <a:off x="3560" y="3022"/>
              <a:ext cx="0" cy="9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Line 8"/>
            <p:cNvSpPr>
              <a:spLocks noChangeShapeType="1"/>
            </p:cNvSpPr>
            <p:nvPr/>
          </p:nvSpPr>
          <p:spPr bwMode="auto">
            <a:xfrm flipH="1">
              <a:off x="3061" y="3022"/>
              <a:ext cx="499"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Line 9"/>
            <p:cNvSpPr>
              <a:spLocks noChangeShapeType="1"/>
            </p:cNvSpPr>
            <p:nvPr/>
          </p:nvSpPr>
          <p:spPr bwMode="auto">
            <a:xfrm flipH="1">
              <a:off x="3061" y="3521"/>
              <a:ext cx="499" cy="4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Line 10"/>
            <p:cNvSpPr>
              <a:spLocks noChangeShapeType="1"/>
            </p:cNvSpPr>
            <p:nvPr/>
          </p:nvSpPr>
          <p:spPr bwMode="auto">
            <a:xfrm>
              <a:off x="3061" y="3521"/>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8" name="Line 11"/>
            <p:cNvSpPr>
              <a:spLocks noChangeShapeType="1"/>
            </p:cNvSpPr>
            <p:nvPr/>
          </p:nvSpPr>
          <p:spPr bwMode="auto">
            <a:xfrm flipV="1">
              <a:off x="3560" y="3022"/>
              <a:ext cx="772"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Line 12"/>
            <p:cNvSpPr>
              <a:spLocks noChangeShapeType="1"/>
            </p:cNvSpPr>
            <p:nvPr/>
          </p:nvSpPr>
          <p:spPr bwMode="auto">
            <a:xfrm>
              <a:off x="3560" y="3521"/>
              <a:ext cx="772" cy="4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3"/>
          <p:cNvGrpSpPr>
            <a:grpSpLocks/>
          </p:cNvGrpSpPr>
          <p:nvPr/>
        </p:nvGrpSpPr>
        <p:grpSpPr bwMode="auto">
          <a:xfrm>
            <a:off x="2927351" y="4868864"/>
            <a:ext cx="2690283" cy="1512887"/>
            <a:chOff x="3061" y="1933"/>
            <a:chExt cx="1271" cy="953"/>
          </a:xfrm>
        </p:grpSpPr>
        <p:sp>
          <p:nvSpPr>
            <p:cNvPr id="63495" name="Rectangle 14"/>
            <p:cNvSpPr>
              <a:spLocks noChangeArrowheads="1"/>
            </p:cNvSpPr>
            <p:nvPr/>
          </p:nvSpPr>
          <p:spPr bwMode="auto">
            <a:xfrm>
              <a:off x="3061" y="1933"/>
              <a:ext cx="1270" cy="953"/>
            </a:xfrm>
            <a:prstGeom prst="rect">
              <a:avLst/>
            </a:prstGeom>
            <a:gradFill rotWithShape="1">
              <a:gsLst>
                <a:gs pos="0">
                  <a:srgbClr val="FFFFFF"/>
                </a:gs>
                <a:gs pos="100000">
                  <a:schemeClr val="accent1"/>
                </a:gs>
              </a:gsLst>
              <a:lin ang="0" scaled="1"/>
            </a:gradFill>
            <a:ln w="9525">
              <a:solidFill>
                <a:schemeClr val="tx1"/>
              </a:solidFill>
              <a:miter lim="800000"/>
              <a:headEnd/>
              <a:tailEnd/>
            </a:ln>
          </p:spPr>
          <p:txBody>
            <a:bodyPr wrap="none" anchor="ctr"/>
            <a:lstStyle/>
            <a:p>
              <a:endParaRPr lang="zh-CN" altLang="en-US"/>
            </a:p>
          </p:txBody>
        </p:sp>
        <p:sp>
          <p:nvSpPr>
            <p:cNvPr id="63496" name="Line 15"/>
            <p:cNvSpPr>
              <a:spLocks noChangeShapeType="1"/>
            </p:cNvSpPr>
            <p:nvPr/>
          </p:nvSpPr>
          <p:spPr bwMode="auto">
            <a:xfrm>
              <a:off x="3560" y="1933"/>
              <a:ext cx="0" cy="9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7" name="Line 16"/>
            <p:cNvSpPr>
              <a:spLocks noChangeShapeType="1"/>
            </p:cNvSpPr>
            <p:nvPr/>
          </p:nvSpPr>
          <p:spPr bwMode="auto">
            <a:xfrm flipV="1">
              <a:off x="3560" y="1933"/>
              <a:ext cx="772" cy="9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Line 17"/>
            <p:cNvSpPr>
              <a:spLocks noChangeShapeType="1"/>
            </p:cNvSpPr>
            <p:nvPr/>
          </p:nvSpPr>
          <p:spPr bwMode="auto">
            <a:xfrm flipH="1">
              <a:off x="3061" y="1933"/>
              <a:ext cx="499"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9" name="Line 18"/>
            <p:cNvSpPr>
              <a:spLocks noChangeShapeType="1"/>
            </p:cNvSpPr>
            <p:nvPr/>
          </p:nvSpPr>
          <p:spPr bwMode="auto">
            <a:xfrm>
              <a:off x="3061" y="2432"/>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0" name="Line 19"/>
            <p:cNvSpPr>
              <a:spLocks noChangeShapeType="1"/>
            </p:cNvSpPr>
            <p:nvPr/>
          </p:nvSpPr>
          <p:spPr bwMode="auto">
            <a:xfrm flipH="1">
              <a:off x="3061" y="2432"/>
              <a:ext cx="499" cy="4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1" name="Freeform 20"/>
            <p:cNvSpPr>
              <a:spLocks/>
            </p:cNvSpPr>
            <p:nvPr/>
          </p:nvSpPr>
          <p:spPr bwMode="auto">
            <a:xfrm>
              <a:off x="3560" y="1933"/>
              <a:ext cx="772" cy="953"/>
            </a:xfrm>
            <a:custGeom>
              <a:avLst/>
              <a:gdLst>
                <a:gd name="T0" fmla="*/ 0 w 772"/>
                <a:gd name="T1" fmla="*/ 953 h 953"/>
                <a:gd name="T2" fmla="*/ 0 w 772"/>
                <a:gd name="T3" fmla="*/ 0 h 953"/>
                <a:gd name="T4" fmla="*/ 772 w 772"/>
                <a:gd name="T5" fmla="*/ 0 h 953"/>
                <a:gd name="T6" fmla="*/ 0 w 772"/>
                <a:gd name="T7" fmla="*/ 953 h 953"/>
                <a:gd name="T8" fmla="*/ 0 60000 65536"/>
                <a:gd name="T9" fmla="*/ 0 60000 65536"/>
                <a:gd name="T10" fmla="*/ 0 60000 65536"/>
                <a:gd name="T11" fmla="*/ 0 60000 65536"/>
                <a:gd name="T12" fmla="*/ 0 w 772"/>
                <a:gd name="T13" fmla="*/ 0 h 953"/>
                <a:gd name="T14" fmla="*/ 772 w 772"/>
                <a:gd name="T15" fmla="*/ 953 h 953"/>
              </a:gdLst>
              <a:ahLst/>
              <a:cxnLst>
                <a:cxn ang="T8">
                  <a:pos x="T0" y="T1"/>
                </a:cxn>
                <a:cxn ang="T9">
                  <a:pos x="T2" y="T3"/>
                </a:cxn>
                <a:cxn ang="T10">
                  <a:pos x="T4" y="T5"/>
                </a:cxn>
                <a:cxn ang="T11">
                  <a:pos x="T6" y="T7"/>
                </a:cxn>
              </a:cxnLst>
              <a:rect l="T12" t="T13" r="T14" b="T15"/>
              <a:pathLst>
                <a:path w="772" h="953">
                  <a:moveTo>
                    <a:pt x="0" y="953"/>
                  </a:moveTo>
                  <a:lnTo>
                    <a:pt x="0" y="0"/>
                  </a:lnTo>
                  <a:lnTo>
                    <a:pt x="772" y="0"/>
                  </a:lnTo>
                  <a:lnTo>
                    <a:pt x="0" y="953"/>
                  </a:lnTo>
                  <a:close/>
                </a:path>
              </a:pathLst>
            </a:custGeom>
            <a:gradFill rotWithShape="1">
              <a:gsLst>
                <a:gs pos="0">
                  <a:schemeClr val="bg1"/>
                </a:gs>
                <a:gs pos="100000">
                  <a:schemeClr val="accent1"/>
                </a:gs>
              </a:gsLst>
              <a:lin ang="18900000" scaled="1"/>
            </a:gradFill>
            <a:ln w="9525">
              <a:solidFill>
                <a:schemeClr val="tx1"/>
              </a:solidFill>
              <a:round/>
              <a:headEnd/>
              <a:tailEnd/>
            </a:ln>
          </p:spPr>
          <p:txBody>
            <a:bodyPr/>
            <a:lstStyle/>
            <a:p>
              <a:endParaRPr lang="zh-CN" altLang="en-US"/>
            </a:p>
          </p:txBody>
        </p:sp>
        <p:sp>
          <p:nvSpPr>
            <p:cNvPr id="63502" name="Freeform 21"/>
            <p:cNvSpPr>
              <a:spLocks/>
            </p:cNvSpPr>
            <p:nvPr/>
          </p:nvSpPr>
          <p:spPr bwMode="auto">
            <a:xfrm>
              <a:off x="3560" y="1933"/>
              <a:ext cx="772" cy="953"/>
            </a:xfrm>
            <a:custGeom>
              <a:avLst/>
              <a:gdLst>
                <a:gd name="T0" fmla="*/ 0 w 772"/>
                <a:gd name="T1" fmla="*/ 953 h 953"/>
                <a:gd name="T2" fmla="*/ 772 w 772"/>
                <a:gd name="T3" fmla="*/ 953 h 953"/>
                <a:gd name="T4" fmla="*/ 772 w 772"/>
                <a:gd name="T5" fmla="*/ 0 h 953"/>
                <a:gd name="T6" fmla="*/ 0 w 772"/>
                <a:gd name="T7" fmla="*/ 953 h 953"/>
                <a:gd name="T8" fmla="*/ 0 60000 65536"/>
                <a:gd name="T9" fmla="*/ 0 60000 65536"/>
                <a:gd name="T10" fmla="*/ 0 60000 65536"/>
                <a:gd name="T11" fmla="*/ 0 60000 65536"/>
                <a:gd name="T12" fmla="*/ 0 w 772"/>
                <a:gd name="T13" fmla="*/ 0 h 953"/>
                <a:gd name="T14" fmla="*/ 772 w 772"/>
                <a:gd name="T15" fmla="*/ 953 h 953"/>
              </a:gdLst>
              <a:ahLst/>
              <a:cxnLst>
                <a:cxn ang="T8">
                  <a:pos x="T0" y="T1"/>
                </a:cxn>
                <a:cxn ang="T9">
                  <a:pos x="T2" y="T3"/>
                </a:cxn>
                <a:cxn ang="T10">
                  <a:pos x="T4" y="T5"/>
                </a:cxn>
                <a:cxn ang="T11">
                  <a:pos x="T6" y="T7"/>
                </a:cxn>
              </a:cxnLst>
              <a:rect l="T12" t="T13" r="T14" b="T15"/>
              <a:pathLst>
                <a:path w="772" h="953">
                  <a:moveTo>
                    <a:pt x="0" y="953"/>
                  </a:moveTo>
                  <a:lnTo>
                    <a:pt x="772" y="953"/>
                  </a:lnTo>
                  <a:lnTo>
                    <a:pt x="772" y="0"/>
                  </a:lnTo>
                  <a:lnTo>
                    <a:pt x="0" y="953"/>
                  </a:lnTo>
                  <a:close/>
                </a:path>
              </a:pathLst>
            </a:custGeom>
            <a:gradFill rotWithShape="1">
              <a:gsLst>
                <a:gs pos="0">
                  <a:schemeClr val="bg1"/>
                </a:gs>
                <a:gs pos="100000">
                  <a:schemeClr val="accent1"/>
                </a:gs>
              </a:gsLst>
              <a:lin ang="2700000" scaled="1"/>
            </a:gradFill>
            <a:ln w="9525">
              <a:solidFill>
                <a:schemeClr val="tx1"/>
              </a:solidFill>
              <a:round/>
              <a:headEnd/>
              <a:tailEnd/>
            </a:ln>
          </p:spPr>
          <p:txBody>
            <a:bodyPr/>
            <a:lstStyle/>
            <a:p>
              <a:endParaRPr lang="zh-CN" altLang="en-US"/>
            </a:p>
          </p:txBody>
        </p:sp>
      </p:grpSp>
    </p:spTree>
    <p:extLst>
      <p:ext uri="{BB962C8B-B14F-4D97-AF65-F5344CB8AC3E}">
        <p14:creationId xmlns:p14="http://schemas.microsoft.com/office/powerpoint/2010/main" val="2660099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wipe(up)">
                                      <p:cBhvr>
                                        <p:cTn id="7" dur="500"/>
                                        <p:tgtEl>
                                          <p:spTgt spid="9113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wipe(up)">
                                      <p:cBhvr>
                                        <p:cTn id="10" dur="500"/>
                                        <p:tgtEl>
                                          <p:spTgt spid="9113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1140"/>
                                        </p:tgtEl>
                                        <p:attrNameLst>
                                          <p:attrName>style.visibility</p:attrName>
                                        </p:attrNameLst>
                                      </p:cBhvr>
                                      <p:to>
                                        <p:strVal val="visible"/>
                                      </p:to>
                                    </p:set>
                                    <p:animEffect transition="in" filter="wipe(left)">
                                      <p:cBhvr>
                                        <p:cTn id="15" dur="500"/>
                                        <p:tgtEl>
                                          <p:spTgt spid="9114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P spid="9114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sz="half" idx="1"/>
          </p:nvPr>
        </p:nvSpPr>
        <p:spPr>
          <a:xfrm>
            <a:off x="767408" y="1732756"/>
            <a:ext cx="9362016" cy="4543425"/>
          </a:xfrm>
        </p:spPr>
        <p:txBody>
          <a:bodyPr/>
          <a:lstStyle/>
          <a:p>
            <a:pPr marL="717550" lvl="1" indent="-342900" hangingPunct="0">
              <a:lnSpc>
                <a:spcPct val="10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型顶点</a:t>
            </a:r>
          </a:p>
          <a:p>
            <a:pPr marL="1330325" lvl="1" indent="-342900">
              <a:lnSpc>
                <a:spcPct val="12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产生边缘裂缝</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Edge Cracking</a:t>
            </a:r>
          </a:p>
          <a:p>
            <a:pPr marL="533400" indent="-533400" eaLnBrk="1" hangingPunct="1"/>
            <a:endParaRPr lang="en-US" altLang="zh-CN" sz="2800" dirty="0" smtClean="0">
              <a:latin typeface="Times New Roman" pitchFamily="18" charset="0"/>
              <a:cs typeface="Times New Roman" pitchFamily="18" charset="0"/>
            </a:endParaRPr>
          </a:p>
          <a:p>
            <a:pPr marL="533400" indent="-533400" eaLnBrk="1" hangingPunct="1"/>
            <a:endParaRPr lang="en-US" altLang="zh-CN" sz="2800" dirty="0" smtClean="0">
              <a:latin typeface="Times New Roman" pitchFamily="18" charset="0"/>
              <a:cs typeface="Times New Roman" pitchFamily="18" charset="0"/>
            </a:endParaRPr>
          </a:p>
          <a:p>
            <a:pPr marL="533400" indent="-533400" eaLnBrk="1" hangingPunct="1"/>
            <a:endParaRPr lang="en-US" altLang="zh-CN" sz="2800" dirty="0" smtClean="0">
              <a:latin typeface="Times New Roman" pitchFamily="18" charset="0"/>
              <a:cs typeface="Times New Roman" pitchFamily="18" charset="0"/>
            </a:endParaRPr>
          </a:p>
          <a:p>
            <a:pPr marL="533400" indent="-533400" eaLnBrk="1" hangingPunct="1"/>
            <a:endParaRPr lang="en-US" altLang="zh-CN" sz="2800" dirty="0" smtClean="0">
              <a:latin typeface="Times New Roman" pitchFamily="18" charset="0"/>
              <a:cs typeface="Times New Roman" pitchFamily="18" charset="0"/>
            </a:endParaRPr>
          </a:p>
          <a:p>
            <a:pPr marL="914400" lvl="1" indent="-457200" eaLnBrk="1" hangingPunct="1"/>
            <a:endParaRPr lang="en-US" altLang="zh-CN" sz="2400" dirty="0" smtClean="0">
              <a:latin typeface="Times New Roman" pitchFamily="18" charset="0"/>
              <a:cs typeface="Times New Roman" pitchFamily="18" charset="0"/>
            </a:endParaRPr>
          </a:p>
          <a:p>
            <a:pPr marL="1295400" lvl="2" indent="-381000" eaLnBrk="1" hangingPunct="1">
              <a:buFont typeface="Wingdings" pitchFamily="2" charset="2"/>
              <a:buNone/>
            </a:pPr>
            <a:endParaRPr lang="en-US" altLang="zh-CN" sz="2000" dirty="0" smtClean="0">
              <a:latin typeface="Times New Roman" pitchFamily="18" charset="0"/>
              <a:cs typeface="Times New Roman" pitchFamily="18" charset="0"/>
            </a:endParaRPr>
          </a:p>
          <a:p>
            <a:pPr marL="914400" lvl="1" indent="-457200" eaLnBrk="1" hangingPunct="1"/>
            <a:endParaRPr lang="en-US" altLang="zh-CN" sz="2400" dirty="0" smtClean="0">
              <a:latin typeface="Times New Roman" pitchFamily="18" charset="0"/>
              <a:cs typeface="Times New Roman" pitchFamily="18" charset="0"/>
            </a:endParaRPr>
          </a:p>
          <a:p>
            <a:pPr marL="914400" lvl="1" indent="-457200" eaLnBrk="1" hangingPunct="1"/>
            <a:endParaRPr lang="en-US" altLang="zh-CN" sz="2400" dirty="0" smtClean="0">
              <a:latin typeface="Times New Roman" pitchFamily="18" charset="0"/>
              <a:cs typeface="Times New Roman" pitchFamily="18" charset="0"/>
            </a:endParaRPr>
          </a:p>
          <a:p>
            <a:pPr marL="1295400" lvl="2" indent="-381000" eaLnBrk="1" hangingPunct="1"/>
            <a:endParaRPr lang="en-US" altLang="zh-CN" sz="2000" dirty="0" smtClean="0">
              <a:latin typeface="Times New Roman" pitchFamily="18" charset="0"/>
            </a:endParaRPr>
          </a:p>
        </p:txBody>
      </p:sp>
      <p:grpSp>
        <p:nvGrpSpPr>
          <p:cNvPr id="64516" name="Group 4"/>
          <p:cNvGrpSpPr>
            <a:grpSpLocks/>
          </p:cNvGrpSpPr>
          <p:nvPr/>
        </p:nvGrpSpPr>
        <p:grpSpPr bwMode="auto">
          <a:xfrm>
            <a:off x="3431704" y="3357058"/>
            <a:ext cx="3600449" cy="1935162"/>
            <a:chOff x="690" y="2612"/>
            <a:chExt cx="1701" cy="1219"/>
          </a:xfrm>
        </p:grpSpPr>
        <p:sp>
          <p:nvSpPr>
            <p:cNvPr id="64517" name="Freeform 5"/>
            <p:cNvSpPr>
              <a:spLocks/>
            </p:cNvSpPr>
            <p:nvPr/>
          </p:nvSpPr>
          <p:spPr bwMode="auto">
            <a:xfrm>
              <a:off x="793" y="2818"/>
              <a:ext cx="567" cy="841"/>
            </a:xfrm>
            <a:custGeom>
              <a:avLst/>
              <a:gdLst>
                <a:gd name="T0" fmla="*/ 6 w 749"/>
                <a:gd name="T1" fmla="*/ 0 h 1111"/>
                <a:gd name="T2" fmla="*/ 6 w 749"/>
                <a:gd name="T3" fmla="*/ 10 h 1111"/>
                <a:gd name="T4" fmla="*/ 0 w 749"/>
                <a:gd name="T5" fmla="*/ 5 h 1111"/>
                <a:gd name="T6" fmla="*/ 6 w 749"/>
                <a:gd name="T7" fmla="*/ 0 h 1111"/>
                <a:gd name="T8" fmla="*/ 0 60000 65536"/>
                <a:gd name="T9" fmla="*/ 0 60000 65536"/>
                <a:gd name="T10" fmla="*/ 0 60000 65536"/>
                <a:gd name="T11" fmla="*/ 0 60000 65536"/>
                <a:gd name="T12" fmla="*/ 0 w 749"/>
                <a:gd name="T13" fmla="*/ 0 h 1111"/>
                <a:gd name="T14" fmla="*/ 749 w 749"/>
                <a:gd name="T15" fmla="*/ 1111 h 1111"/>
              </a:gdLst>
              <a:ahLst/>
              <a:cxnLst>
                <a:cxn ang="T8">
                  <a:pos x="T0" y="T1"/>
                </a:cxn>
                <a:cxn ang="T9">
                  <a:pos x="T2" y="T3"/>
                </a:cxn>
                <a:cxn ang="T10">
                  <a:pos x="T4" y="T5"/>
                </a:cxn>
                <a:cxn ang="T11">
                  <a:pos x="T6" y="T7"/>
                </a:cxn>
              </a:cxnLst>
              <a:rect l="T12" t="T13" r="T14" b="T15"/>
              <a:pathLst>
                <a:path w="749" h="1111">
                  <a:moveTo>
                    <a:pt x="749" y="0"/>
                  </a:moveTo>
                  <a:lnTo>
                    <a:pt x="749" y="1111"/>
                  </a:lnTo>
                  <a:lnTo>
                    <a:pt x="0" y="567"/>
                  </a:lnTo>
                  <a:lnTo>
                    <a:pt x="749" y="0"/>
                  </a:lnTo>
                  <a:close/>
                </a:path>
              </a:pathLst>
            </a:custGeom>
            <a:solidFill>
              <a:schemeClr val="accent1"/>
            </a:solidFill>
            <a:ln w="9525">
              <a:solidFill>
                <a:schemeClr val="bg1"/>
              </a:solidFill>
              <a:round/>
              <a:headEnd/>
              <a:tailEnd/>
            </a:ln>
          </p:spPr>
          <p:txBody>
            <a:bodyPr/>
            <a:lstStyle/>
            <a:p>
              <a:endParaRPr lang="zh-CN" altLang="en-US"/>
            </a:p>
          </p:txBody>
        </p:sp>
        <p:sp>
          <p:nvSpPr>
            <p:cNvPr id="64518" name="Freeform 6"/>
            <p:cNvSpPr>
              <a:spLocks/>
            </p:cNvSpPr>
            <p:nvPr/>
          </p:nvSpPr>
          <p:spPr bwMode="auto">
            <a:xfrm>
              <a:off x="1360" y="2818"/>
              <a:ext cx="430" cy="429"/>
            </a:xfrm>
            <a:custGeom>
              <a:avLst/>
              <a:gdLst>
                <a:gd name="T0" fmla="*/ 0 w 567"/>
                <a:gd name="T1" fmla="*/ 0 h 567"/>
                <a:gd name="T2" fmla="*/ 2 w 567"/>
                <a:gd name="T3" fmla="*/ 5 h 567"/>
                <a:gd name="T4" fmla="*/ 5 w 567"/>
                <a:gd name="T5" fmla="*/ 2 h 567"/>
                <a:gd name="T6" fmla="*/ 0 w 567"/>
                <a:gd name="T7" fmla="*/ 0 h 567"/>
                <a:gd name="T8" fmla="*/ 0 60000 65536"/>
                <a:gd name="T9" fmla="*/ 0 60000 65536"/>
                <a:gd name="T10" fmla="*/ 0 60000 65536"/>
                <a:gd name="T11" fmla="*/ 0 60000 65536"/>
                <a:gd name="T12" fmla="*/ 0 w 567"/>
                <a:gd name="T13" fmla="*/ 0 h 567"/>
                <a:gd name="T14" fmla="*/ 567 w 567"/>
                <a:gd name="T15" fmla="*/ 567 h 567"/>
              </a:gdLst>
              <a:ahLst/>
              <a:cxnLst>
                <a:cxn ang="T8">
                  <a:pos x="T0" y="T1"/>
                </a:cxn>
                <a:cxn ang="T9">
                  <a:pos x="T2" y="T3"/>
                </a:cxn>
                <a:cxn ang="T10">
                  <a:pos x="T4" y="T5"/>
                </a:cxn>
                <a:cxn ang="T11">
                  <a:pos x="T6" y="T7"/>
                </a:cxn>
              </a:cxnLst>
              <a:rect l="T12" t="T13" r="T14" b="T15"/>
              <a:pathLst>
                <a:path w="567" h="567">
                  <a:moveTo>
                    <a:pt x="0" y="0"/>
                  </a:moveTo>
                  <a:lnTo>
                    <a:pt x="136" y="567"/>
                  </a:lnTo>
                  <a:lnTo>
                    <a:pt x="567" y="136"/>
                  </a:lnTo>
                  <a:lnTo>
                    <a:pt x="0" y="0"/>
                  </a:lnTo>
                  <a:close/>
                </a:path>
              </a:pathLst>
            </a:custGeom>
            <a:solidFill>
              <a:schemeClr val="accent1"/>
            </a:solidFill>
            <a:ln w="9525">
              <a:solidFill>
                <a:schemeClr val="bg1"/>
              </a:solidFill>
              <a:round/>
              <a:headEnd/>
              <a:tailEnd/>
            </a:ln>
          </p:spPr>
          <p:txBody>
            <a:bodyPr/>
            <a:lstStyle/>
            <a:p>
              <a:endParaRPr lang="zh-CN" altLang="en-US"/>
            </a:p>
          </p:txBody>
        </p:sp>
        <p:sp>
          <p:nvSpPr>
            <p:cNvPr id="64519" name="Freeform 7"/>
            <p:cNvSpPr>
              <a:spLocks/>
            </p:cNvSpPr>
            <p:nvPr/>
          </p:nvSpPr>
          <p:spPr bwMode="auto">
            <a:xfrm>
              <a:off x="1360" y="3247"/>
              <a:ext cx="499" cy="412"/>
            </a:xfrm>
            <a:custGeom>
              <a:avLst/>
              <a:gdLst>
                <a:gd name="T0" fmla="*/ 2 w 658"/>
                <a:gd name="T1" fmla="*/ 0 h 544"/>
                <a:gd name="T2" fmla="*/ 0 w 658"/>
                <a:gd name="T3" fmla="*/ 5 h 544"/>
                <a:gd name="T4" fmla="*/ 6 w 658"/>
                <a:gd name="T5" fmla="*/ 4 h 544"/>
                <a:gd name="T6" fmla="*/ 2 w 658"/>
                <a:gd name="T7" fmla="*/ 0 h 544"/>
                <a:gd name="T8" fmla="*/ 0 60000 65536"/>
                <a:gd name="T9" fmla="*/ 0 60000 65536"/>
                <a:gd name="T10" fmla="*/ 0 60000 65536"/>
                <a:gd name="T11" fmla="*/ 0 60000 65536"/>
                <a:gd name="T12" fmla="*/ 0 w 658"/>
                <a:gd name="T13" fmla="*/ 0 h 544"/>
                <a:gd name="T14" fmla="*/ 658 w 658"/>
                <a:gd name="T15" fmla="*/ 544 h 544"/>
              </a:gdLst>
              <a:ahLst/>
              <a:cxnLst>
                <a:cxn ang="T8">
                  <a:pos x="T0" y="T1"/>
                </a:cxn>
                <a:cxn ang="T9">
                  <a:pos x="T2" y="T3"/>
                </a:cxn>
                <a:cxn ang="T10">
                  <a:pos x="T4" y="T5"/>
                </a:cxn>
                <a:cxn ang="T11">
                  <a:pos x="T6" y="T7"/>
                </a:cxn>
              </a:cxnLst>
              <a:rect l="T12" t="T13" r="T14" b="T15"/>
              <a:pathLst>
                <a:path w="658" h="544">
                  <a:moveTo>
                    <a:pt x="136" y="0"/>
                  </a:moveTo>
                  <a:lnTo>
                    <a:pt x="0" y="544"/>
                  </a:lnTo>
                  <a:lnTo>
                    <a:pt x="658" y="408"/>
                  </a:lnTo>
                  <a:lnTo>
                    <a:pt x="136" y="0"/>
                  </a:lnTo>
                  <a:close/>
                </a:path>
              </a:pathLst>
            </a:custGeom>
            <a:solidFill>
              <a:schemeClr val="accent1"/>
            </a:solidFill>
            <a:ln w="9525">
              <a:solidFill>
                <a:schemeClr val="bg1"/>
              </a:solidFill>
              <a:round/>
              <a:headEnd/>
              <a:tailEnd/>
            </a:ln>
          </p:spPr>
          <p:txBody>
            <a:bodyPr/>
            <a:lstStyle/>
            <a:p>
              <a:endParaRPr lang="zh-CN" altLang="en-US"/>
            </a:p>
          </p:txBody>
        </p:sp>
        <p:sp>
          <p:nvSpPr>
            <p:cNvPr id="64520" name="Freeform 8"/>
            <p:cNvSpPr>
              <a:spLocks/>
            </p:cNvSpPr>
            <p:nvPr/>
          </p:nvSpPr>
          <p:spPr bwMode="auto">
            <a:xfrm>
              <a:off x="1463" y="2921"/>
              <a:ext cx="515" cy="326"/>
            </a:xfrm>
            <a:custGeom>
              <a:avLst/>
              <a:gdLst>
                <a:gd name="T0" fmla="*/ 4 w 680"/>
                <a:gd name="T1" fmla="*/ 0 h 431"/>
                <a:gd name="T2" fmla="*/ 6 w 680"/>
                <a:gd name="T3" fmla="*/ 4 h 431"/>
                <a:gd name="T4" fmla="*/ 0 w 680"/>
                <a:gd name="T5" fmla="*/ 4 h 431"/>
                <a:gd name="T6" fmla="*/ 4 w 680"/>
                <a:gd name="T7" fmla="*/ 0 h 431"/>
                <a:gd name="T8" fmla="*/ 0 60000 65536"/>
                <a:gd name="T9" fmla="*/ 0 60000 65536"/>
                <a:gd name="T10" fmla="*/ 0 60000 65536"/>
                <a:gd name="T11" fmla="*/ 0 60000 65536"/>
                <a:gd name="T12" fmla="*/ 0 w 680"/>
                <a:gd name="T13" fmla="*/ 0 h 431"/>
                <a:gd name="T14" fmla="*/ 680 w 680"/>
                <a:gd name="T15" fmla="*/ 431 h 431"/>
              </a:gdLst>
              <a:ahLst/>
              <a:cxnLst>
                <a:cxn ang="T8">
                  <a:pos x="T0" y="T1"/>
                </a:cxn>
                <a:cxn ang="T9">
                  <a:pos x="T2" y="T3"/>
                </a:cxn>
                <a:cxn ang="T10">
                  <a:pos x="T4" y="T5"/>
                </a:cxn>
                <a:cxn ang="T11">
                  <a:pos x="T6" y="T7"/>
                </a:cxn>
              </a:cxnLst>
              <a:rect l="T12" t="T13" r="T14" b="T15"/>
              <a:pathLst>
                <a:path w="680" h="431">
                  <a:moveTo>
                    <a:pt x="408" y="0"/>
                  </a:moveTo>
                  <a:lnTo>
                    <a:pt x="680" y="385"/>
                  </a:lnTo>
                  <a:lnTo>
                    <a:pt x="0" y="431"/>
                  </a:lnTo>
                  <a:lnTo>
                    <a:pt x="408" y="0"/>
                  </a:lnTo>
                  <a:close/>
                </a:path>
              </a:pathLst>
            </a:custGeom>
            <a:solidFill>
              <a:schemeClr val="accent1"/>
            </a:solidFill>
            <a:ln w="9525">
              <a:solidFill>
                <a:schemeClr val="bg1"/>
              </a:solidFill>
              <a:round/>
              <a:headEnd/>
              <a:tailEnd/>
            </a:ln>
          </p:spPr>
          <p:txBody>
            <a:bodyPr/>
            <a:lstStyle/>
            <a:p>
              <a:endParaRPr lang="zh-CN" altLang="en-US"/>
            </a:p>
          </p:txBody>
        </p:sp>
        <p:sp>
          <p:nvSpPr>
            <p:cNvPr id="64521" name="Freeform 9"/>
            <p:cNvSpPr>
              <a:spLocks/>
            </p:cNvSpPr>
            <p:nvPr/>
          </p:nvSpPr>
          <p:spPr bwMode="auto">
            <a:xfrm>
              <a:off x="1463" y="3212"/>
              <a:ext cx="515" cy="344"/>
            </a:xfrm>
            <a:custGeom>
              <a:avLst/>
              <a:gdLst>
                <a:gd name="T0" fmla="*/ 0 w 680"/>
                <a:gd name="T1" fmla="*/ 2 h 454"/>
                <a:gd name="T2" fmla="*/ 5 w 680"/>
                <a:gd name="T3" fmla="*/ 4 h 454"/>
                <a:gd name="T4" fmla="*/ 6 w 680"/>
                <a:gd name="T5" fmla="*/ 0 h 454"/>
                <a:gd name="T6" fmla="*/ 0 w 680"/>
                <a:gd name="T7" fmla="*/ 2 h 454"/>
                <a:gd name="T8" fmla="*/ 0 60000 65536"/>
                <a:gd name="T9" fmla="*/ 0 60000 65536"/>
                <a:gd name="T10" fmla="*/ 0 60000 65536"/>
                <a:gd name="T11" fmla="*/ 0 60000 65536"/>
                <a:gd name="T12" fmla="*/ 0 w 680"/>
                <a:gd name="T13" fmla="*/ 0 h 454"/>
                <a:gd name="T14" fmla="*/ 680 w 680"/>
                <a:gd name="T15" fmla="*/ 454 h 454"/>
              </a:gdLst>
              <a:ahLst/>
              <a:cxnLst>
                <a:cxn ang="T8">
                  <a:pos x="T0" y="T1"/>
                </a:cxn>
                <a:cxn ang="T9">
                  <a:pos x="T2" y="T3"/>
                </a:cxn>
                <a:cxn ang="T10">
                  <a:pos x="T4" y="T5"/>
                </a:cxn>
                <a:cxn ang="T11">
                  <a:pos x="T6" y="T7"/>
                </a:cxn>
              </a:cxnLst>
              <a:rect l="T12" t="T13" r="T14" b="T15"/>
              <a:pathLst>
                <a:path w="680" h="454">
                  <a:moveTo>
                    <a:pt x="0" y="46"/>
                  </a:moveTo>
                  <a:lnTo>
                    <a:pt x="522" y="454"/>
                  </a:lnTo>
                  <a:lnTo>
                    <a:pt x="680" y="0"/>
                  </a:lnTo>
                  <a:lnTo>
                    <a:pt x="0" y="46"/>
                  </a:lnTo>
                  <a:close/>
                </a:path>
              </a:pathLst>
            </a:custGeom>
            <a:solidFill>
              <a:schemeClr val="accent1"/>
            </a:solidFill>
            <a:ln w="9525">
              <a:solidFill>
                <a:schemeClr val="bg1"/>
              </a:solidFill>
              <a:round/>
              <a:headEnd/>
              <a:tailEnd/>
            </a:ln>
          </p:spPr>
          <p:txBody>
            <a:bodyPr/>
            <a:lstStyle/>
            <a:p>
              <a:endParaRPr lang="zh-CN" altLang="en-US"/>
            </a:p>
          </p:txBody>
        </p:sp>
        <p:sp>
          <p:nvSpPr>
            <p:cNvPr id="64522" name="Freeform 10"/>
            <p:cNvSpPr>
              <a:spLocks/>
            </p:cNvSpPr>
            <p:nvPr/>
          </p:nvSpPr>
          <p:spPr bwMode="auto">
            <a:xfrm>
              <a:off x="1772" y="2869"/>
              <a:ext cx="378" cy="343"/>
            </a:xfrm>
            <a:custGeom>
              <a:avLst/>
              <a:gdLst>
                <a:gd name="T0" fmla="*/ 0 w 499"/>
                <a:gd name="T1" fmla="*/ 2 h 453"/>
                <a:gd name="T2" fmla="*/ 5 w 499"/>
                <a:gd name="T3" fmla="*/ 0 h 453"/>
                <a:gd name="T4" fmla="*/ 3 w 499"/>
                <a:gd name="T5" fmla="*/ 4 h 453"/>
                <a:gd name="T6" fmla="*/ 0 w 499"/>
                <a:gd name="T7" fmla="*/ 2 h 453"/>
                <a:gd name="T8" fmla="*/ 0 60000 65536"/>
                <a:gd name="T9" fmla="*/ 0 60000 65536"/>
                <a:gd name="T10" fmla="*/ 0 60000 65536"/>
                <a:gd name="T11" fmla="*/ 0 60000 65536"/>
                <a:gd name="T12" fmla="*/ 0 w 499"/>
                <a:gd name="T13" fmla="*/ 0 h 453"/>
                <a:gd name="T14" fmla="*/ 499 w 499"/>
                <a:gd name="T15" fmla="*/ 453 h 453"/>
              </a:gdLst>
              <a:ahLst/>
              <a:cxnLst>
                <a:cxn ang="T8">
                  <a:pos x="T0" y="T1"/>
                </a:cxn>
                <a:cxn ang="T9">
                  <a:pos x="T2" y="T3"/>
                </a:cxn>
                <a:cxn ang="T10">
                  <a:pos x="T4" y="T5"/>
                </a:cxn>
                <a:cxn ang="T11">
                  <a:pos x="T6" y="T7"/>
                </a:cxn>
              </a:cxnLst>
              <a:rect l="T12" t="T13" r="T14" b="T15"/>
              <a:pathLst>
                <a:path w="499" h="453">
                  <a:moveTo>
                    <a:pt x="0" y="68"/>
                  </a:moveTo>
                  <a:lnTo>
                    <a:pt x="499" y="0"/>
                  </a:lnTo>
                  <a:lnTo>
                    <a:pt x="272" y="453"/>
                  </a:lnTo>
                  <a:lnTo>
                    <a:pt x="0" y="68"/>
                  </a:lnTo>
                  <a:close/>
                </a:path>
              </a:pathLst>
            </a:custGeom>
            <a:solidFill>
              <a:schemeClr val="accent1"/>
            </a:solidFill>
            <a:ln w="9525">
              <a:solidFill>
                <a:schemeClr val="bg1"/>
              </a:solidFill>
              <a:round/>
              <a:headEnd/>
              <a:tailEnd/>
            </a:ln>
          </p:spPr>
          <p:txBody>
            <a:bodyPr/>
            <a:lstStyle/>
            <a:p>
              <a:endParaRPr lang="zh-CN" altLang="en-US"/>
            </a:p>
          </p:txBody>
        </p:sp>
        <p:sp>
          <p:nvSpPr>
            <p:cNvPr id="64523" name="Freeform 11"/>
            <p:cNvSpPr>
              <a:spLocks/>
            </p:cNvSpPr>
            <p:nvPr/>
          </p:nvSpPr>
          <p:spPr bwMode="auto">
            <a:xfrm>
              <a:off x="1978" y="2869"/>
              <a:ext cx="413" cy="343"/>
            </a:xfrm>
            <a:custGeom>
              <a:avLst/>
              <a:gdLst>
                <a:gd name="T0" fmla="*/ 0 w 545"/>
                <a:gd name="T1" fmla="*/ 4 h 453"/>
                <a:gd name="T2" fmla="*/ 2 w 545"/>
                <a:gd name="T3" fmla="*/ 0 h 453"/>
                <a:gd name="T4" fmla="*/ 5 w 545"/>
                <a:gd name="T5" fmla="*/ 4 h 453"/>
                <a:gd name="T6" fmla="*/ 0 w 545"/>
                <a:gd name="T7" fmla="*/ 4 h 453"/>
                <a:gd name="T8" fmla="*/ 0 60000 65536"/>
                <a:gd name="T9" fmla="*/ 0 60000 65536"/>
                <a:gd name="T10" fmla="*/ 0 60000 65536"/>
                <a:gd name="T11" fmla="*/ 0 60000 65536"/>
                <a:gd name="T12" fmla="*/ 0 w 545"/>
                <a:gd name="T13" fmla="*/ 0 h 453"/>
                <a:gd name="T14" fmla="*/ 545 w 545"/>
                <a:gd name="T15" fmla="*/ 453 h 453"/>
              </a:gdLst>
              <a:ahLst/>
              <a:cxnLst>
                <a:cxn ang="T8">
                  <a:pos x="T0" y="T1"/>
                </a:cxn>
                <a:cxn ang="T9">
                  <a:pos x="T2" y="T3"/>
                </a:cxn>
                <a:cxn ang="T10">
                  <a:pos x="T4" y="T5"/>
                </a:cxn>
                <a:cxn ang="T11">
                  <a:pos x="T6" y="T7"/>
                </a:cxn>
              </a:cxnLst>
              <a:rect l="T12" t="T13" r="T14" b="T15"/>
              <a:pathLst>
                <a:path w="545" h="453">
                  <a:moveTo>
                    <a:pt x="0" y="453"/>
                  </a:moveTo>
                  <a:lnTo>
                    <a:pt x="227" y="0"/>
                  </a:lnTo>
                  <a:lnTo>
                    <a:pt x="545" y="385"/>
                  </a:lnTo>
                  <a:lnTo>
                    <a:pt x="0" y="453"/>
                  </a:lnTo>
                  <a:close/>
                </a:path>
              </a:pathLst>
            </a:custGeom>
            <a:solidFill>
              <a:schemeClr val="accent1"/>
            </a:solidFill>
            <a:ln w="9525">
              <a:solidFill>
                <a:schemeClr val="bg1"/>
              </a:solidFill>
              <a:round/>
              <a:headEnd/>
              <a:tailEnd/>
            </a:ln>
          </p:spPr>
          <p:txBody>
            <a:bodyPr/>
            <a:lstStyle/>
            <a:p>
              <a:endParaRPr lang="zh-CN" altLang="en-US"/>
            </a:p>
          </p:txBody>
        </p:sp>
        <p:sp>
          <p:nvSpPr>
            <p:cNvPr id="64524" name="Freeform 12"/>
            <p:cNvSpPr>
              <a:spLocks/>
            </p:cNvSpPr>
            <p:nvPr/>
          </p:nvSpPr>
          <p:spPr bwMode="auto">
            <a:xfrm>
              <a:off x="1859" y="3212"/>
              <a:ext cx="343" cy="344"/>
            </a:xfrm>
            <a:custGeom>
              <a:avLst/>
              <a:gdLst>
                <a:gd name="T0" fmla="*/ 2 w 453"/>
                <a:gd name="T1" fmla="*/ 0 h 454"/>
                <a:gd name="T2" fmla="*/ 4 w 453"/>
                <a:gd name="T3" fmla="*/ 4 h 454"/>
                <a:gd name="T4" fmla="*/ 0 w 453"/>
                <a:gd name="T5" fmla="*/ 4 h 454"/>
                <a:gd name="T6" fmla="*/ 2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158" y="0"/>
                  </a:moveTo>
                  <a:lnTo>
                    <a:pt x="453" y="386"/>
                  </a:lnTo>
                  <a:lnTo>
                    <a:pt x="0" y="454"/>
                  </a:lnTo>
                  <a:lnTo>
                    <a:pt x="158" y="0"/>
                  </a:lnTo>
                  <a:close/>
                </a:path>
              </a:pathLst>
            </a:custGeom>
            <a:solidFill>
              <a:schemeClr val="accent1"/>
            </a:solidFill>
            <a:ln w="9525">
              <a:solidFill>
                <a:schemeClr val="bg1"/>
              </a:solidFill>
              <a:round/>
              <a:headEnd/>
              <a:tailEnd/>
            </a:ln>
          </p:spPr>
          <p:txBody>
            <a:bodyPr/>
            <a:lstStyle/>
            <a:p>
              <a:endParaRPr lang="zh-CN" altLang="en-US"/>
            </a:p>
          </p:txBody>
        </p:sp>
        <p:sp>
          <p:nvSpPr>
            <p:cNvPr id="64525" name="Freeform 13"/>
            <p:cNvSpPr>
              <a:spLocks/>
            </p:cNvSpPr>
            <p:nvPr/>
          </p:nvSpPr>
          <p:spPr bwMode="auto">
            <a:xfrm>
              <a:off x="1978" y="3161"/>
              <a:ext cx="413" cy="344"/>
            </a:xfrm>
            <a:custGeom>
              <a:avLst/>
              <a:gdLst>
                <a:gd name="T0" fmla="*/ 0 w 545"/>
                <a:gd name="T1" fmla="*/ 2 h 454"/>
                <a:gd name="T2" fmla="*/ 3 w 545"/>
                <a:gd name="T3" fmla="*/ 4 h 454"/>
                <a:gd name="T4" fmla="*/ 5 w 545"/>
                <a:gd name="T5" fmla="*/ 0 h 454"/>
                <a:gd name="T6" fmla="*/ 0 w 545"/>
                <a:gd name="T7" fmla="*/ 2 h 454"/>
                <a:gd name="T8" fmla="*/ 0 60000 65536"/>
                <a:gd name="T9" fmla="*/ 0 60000 65536"/>
                <a:gd name="T10" fmla="*/ 0 60000 65536"/>
                <a:gd name="T11" fmla="*/ 0 60000 65536"/>
                <a:gd name="T12" fmla="*/ 0 w 545"/>
                <a:gd name="T13" fmla="*/ 0 h 454"/>
                <a:gd name="T14" fmla="*/ 545 w 545"/>
                <a:gd name="T15" fmla="*/ 454 h 454"/>
              </a:gdLst>
              <a:ahLst/>
              <a:cxnLst>
                <a:cxn ang="T8">
                  <a:pos x="T0" y="T1"/>
                </a:cxn>
                <a:cxn ang="T9">
                  <a:pos x="T2" y="T3"/>
                </a:cxn>
                <a:cxn ang="T10">
                  <a:pos x="T4" y="T5"/>
                </a:cxn>
                <a:cxn ang="T11">
                  <a:pos x="T6" y="T7"/>
                </a:cxn>
              </a:cxnLst>
              <a:rect l="T12" t="T13" r="T14" b="T15"/>
              <a:pathLst>
                <a:path w="545" h="454">
                  <a:moveTo>
                    <a:pt x="0" y="68"/>
                  </a:moveTo>
                  <a:lnTo>
                    <a:pt x="295" y="454"/>
                  </a:lnTo>
                  <a:lnTo>
                    <a:pt x="545" y="0"/>
                  </a:lnTo>
                  <a:lnTo>
                    <a:pt x="0" y="68"/>
                  </a:lnTo>
                  <a:close/>
                </a:path>
              </a:pathLst>
            </a:custGeom>
            <a:solidFill>
              <a:schemeClr val="accent1"/>
            </a:solidFill>
            <a:ln w="9525">
              <a:solidFill>
                <a:schemeClr val="bg1"/>
              </a:solidFill>
              <a:round/>
              <a:headEnd/>
              <a:tailEnd/>
            </a:ln>
          </p:spPr>
          <p:txBody>
            <a:bodyPr/>
            <a:lstStyle/>
            <a:p>
              <a:endParaRPr lang="zh-CN" altLang="en-US"/>
            </a:p>
          </p:txBody>
        </p:sp>
        <p:sp>
          <p:nvSpPr>
            <p:cNvPr id="64526" name="Freeform 14"/>
            <p:cNvSpPr>
              <a:spLocks/>
            </p:cNvSpPr>
            <p:nvPr/>
          </p:nvSpPr>
          <p:spPr bwMode="auto">
            <a:xfrm>
              <a:off x="724" y="2612"/>
              <a:ext cx="635" cy="635"/>
            </a:xfrm>
            <a:custGeom>
              <a:avLst/>
              <a:gdLst>
                <a:gd name="T0" fmla="*/ 2 w 839"/>
                <a:gd name="T1" fmla="*/ 8 h 839"/>
                <a:gd name="T2" fmla="*/ 0 w 839"/>
                <a:gd name="T3" fmla="*/ 0 h 839"/>
                <a:gd name="T4" fmla="*/ 8 w 839"/>
                <a:gd name="T5" fmla="*/ 3 h 839"/>
                <a:gd name="T6" fmla="*/ 2 w 839"/>
                <a:gd name="T7" fmla="*/ 8 h 839"/>
                <a:gd name="T8" fmla="*/ 0 60000 65536"/>
                <a:gd name="T9" fmla="*/ 0 60000 65536"/>
                <a:gd name="T10" fmla="*/ 0 60000 65536"/>
                <a:gd name="T11" fmla="*/ 0 60000 65536"/>
                <a:gd name="T12" fmla="*/ 0 w 839"/>
                <a:gd name="T13" fmla="*/ 0 h 839"/>
                <a:gd name="T14" fmla="*/ 839 w 839"/>
                <a:gd name="T15" fmla="*/ 839 h 839"/>
              </a:gdLst>
              <a:ahLst/>
              <a:cxnLst>
                <a:cxn ang="T8">
                  <a:pos x="T0" y="T1"/>
                </a:cxn>
                <a:cxn ang="T9">
                  <a:pos x="T2" y="T3"/>
                </a:cxn>
                <a:cxn ang="T10">
                  <a:pos x="T4" y="T5"/>
                </a:cxn>
                <a:cxn ang="T11">
                  <a:pos x="T6" y="T7"/>
                </a:cxn>
              </a:cxnLst>
              <a:rect l="T12" t="T13" r="T14" b="T15"/>
              <a:pathLst>
                <a:path w="839" h="839">
                  <a:moveTo>
                    <a:pt x="91" y="839"/>
                  </a:moveTo>
                  <a:lnTo>
                    <a:pt x="0" y="0"/>
                  </a:lnTo>
                  <a:lnTo>
                    <a:pt x="839" y="272"/>
                  </a:lnTo>
                  <a:lnTo>
                    <a:pt x="91" y="839"/>
                  </a:lnTo>
                  <a:close/>
                </a:path>
              </a:pathLst>
            </a:custGeom>
            <a:solidFill>
              <a:schemeClr val="accent1"/>
            </a:solidFill>
            <a:ln w="9525">
              <a:solidFill>
                <a:schemeClr val="bg1"/>
              </a:solidFill>
              <a:round/>
              <a:headEnd/>
              <a:tailEnd/>
            </a:ln>
          </p:spPr>
          <p:txBody>
            <a:bodyPr/>
            <a:lstStyle/>
            <a:p>
              <a:endParaRPr lang="zh-CN" altLang="en-US"/>
            </a:p>
          </p:txBody>
        </p:sp>
        <p:sp>
          <p:nvSpPr>
            <p:cNvPr id="64527" name="Freeform 15"/>
            <p:cNvSpPr>
              <a:spLocks/>
            </p:cNvSpPr>
            <p:nvPr/>
          </p:nvSpPr>
          <p:spPr bwMode="auto">
            <a:xfrm>
              <a:off x="690" y="3247"/>
              <a:ext cx="669" cy="584"/>
            </a:xfrm>
            <a:custGeom>
              <a:avLst/>
              <a:gdLst>
                <a:gd name="T0" fmla="*/ 2 w 884"/>
                <a:gd name="T1" fmla="*/ 0 h 771"/>
                <a:gd name="T2" fmla="*/ 0 w 884"/>
                <a:gd name="T3" fmla="*/ 6 h 771"/>
                <a:gd name="T4" fmla="*/ 8 w 884"/>
                <a:gd name="T5" fmla="*/ 5 h 771"/>
                <a:gd name="T6" fmla="*/ 2 w 884"/>
                <a:gd name="T7" fmla="*/ 0 h 771"/>
                <a:gd name="T8" fmla="*/ 0 60000 65536"/>
                <a:gd name="T9" fmla="*/ 0 60000 65536"/>
                <a:gd name="T10" fmla="*/ 0 60000 65536"/>
                <a:gd name="T11" fmla="*/ 0 60000 65536"/>
                <a:gd name="T12" fmla="*/ 0 w 884"/>
                <a:gd name="T13" fmla="*/ 0 h 771"/>
                <a:gd name="T14" fmla="*/ 884 w 884"/>
                <a:gd name="T15" fmla="*/ 771 h 771"/>
              </a:gdLst>
              <a:ahLst/>
              <a:cxnLst>
                <a:cxn ang="T8">
                  <a:pos x="T0" y="T1"/>
                </a:cxn>
                <a:cxn ang="T9">
                  <a:pos x="T2" y="T3"/>
                </a:cxn>
                <a:cxn ang="T10">
                  <a:pos x="T4" y="T5"/>
                </a:cxn>
                <a:cxn ang="T11">
                  <a:pos x="T6" y="T7"/>
                </a:cxn>
              </a:cxnLst>
              <a:rect l="T12" t="T13" r="T14" b="T15"/>
              <a:pathLst>
                <a:path w="884" h="771">
                  <a:moveTo>
                    <a:pt x="136" y="0"/>
                  </a:moveTo>
                  <a:lnTo>
                    <a:pt x="0" y="771"/>
                  </a:lnTo>
                  <a:lnTo>
                    <a:pt x="884" y="544"/>
                  </a:lnTo>
                  <a:lnTo>
                    <a:pt x="136" y="0"/>
                  </a:lnTo>
                  <a:close/>
                </a:path>
              </a:pathLst>
            </a:custGeom>
            <a:solidFill>
              <a:schemeClr val="accent1"/>
            </a:solidFill>
            <a:ln w="9525">
              <a:solidFill>
                <a:schemeClr val="bg1"/>
              </a:solidFill>
              <a:round/>
              <a:headEnd/>
              <a:tailEnd/>
            </a:ln>
          </p:spPr>
          <p:txBody>
            <a:bodyPr/>
            <a:lstStyle/>
            <a:p>
              <a:endParaRPr lang="zh-CN" altLang="en-US"/>
            </a:p>
          </p:txBody>
        </p:sp>
        <p:sp>
          <p:nvSpPr>
            <p:cNvPr id="64528" name="Text Box 16"/>
            <p:cNvSpPr txBox="1">
              <a:spLocks noChangeArrowheads="1"/>
            </p:cNvSpPr>
            <p:nvPr/>
          </p:nvSpPr>
          <p:spPr bwMode="auto">
            <a:xfrm>
              <a:off x="1396" y="3117"/>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dirty="0">
                  <a:solidFill>
                    <a:srgbClr val="C00000"/>
                  </a:solidFill>
                  <a:sym typeface="Symbol" pitchFamily="18" charset="2"/>
                </a:rPr>
                <a:t></a:t>
              </a:r>
            </a:p>
          </p:txBody>
        </p:sp>
      </p:grpSp>
      <p:sp>
        <p:nvSpPr>
          <p:cNvPr id="18" name="Rectangle 2"/>
          <p:cNvSpPr>
            <a:spLocks noGrp="1" noChangeArrowheads="1"/>
          </p:cNvSpPr>
          <p:nvPr>
            <p:ph type="title"/>
          </p:nvPr>
        </p:nvSpPr>
        <p:spPr>
          <a:xfrm>
            <a:off x="708026" y="332656"/>
            <a:ext cx="10390716" cy="1462087"/>
          </a:xfrm>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1.4 T</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型顶点与边缘裂缝</a:t>
            </a:r>
          </a:p>
        </p:txBody>
      </p:sp>
    </p:spTree>
    <p:extLst>
      <p:ext uri="{BB962C8B-B14F-4D97-AF65-F5344CB8AC3E}">
        <p14:creationId xmlns:p14="http://schemas.microsoft.com/office/powerpoint/2010/main" val="3850570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up)">
                                      <p:cBhvr>
                                        <p:cTn id="7" dur="500"/>
                                        <p:tgtEl>
                                          <p:spTgt spid="9318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3187">
                                            <p:txEl>
                                              <p:pRg st="1" end="1"/>
                                            </p:txEl>
                                          </p:spTgt>
                                        </p:tgtEl>
                                        <p:attrNameLst>
                                          <p:attrName>style.visibility</p:attrName>
                                        </p:attrNameLst>
                                      </p:cBhvr>
                                      <p:to>
                                        <p:strVal val="visible"/>
                                      </p:to>
                                    </p:set>
                                    <p:animEffect transition="in" filter="wipe(up)">
                                      <p:cBhvr>
                                        <p:cTn id="10" dur="500"/>
                                        <p:tgtEl>
                                          <p:spTgt spid="931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type="body" sz="half" idx="1"/>
          </p:nvPr>
        </p:nvSpPr>
        <p:spPr>
          <a:xfrm>
            <a:off x="911424" y="1667876"/>
            <a:ext cx="10297144" cy="4543425"/>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边缘裂缝</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Edge Cracking</a:t>
            </a:r>
          </a:p>
          <a:p>
            <a:pPr marL="1330325" lvl="1" indent="-342900">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对曲面网格化的过程可以分解为沿样条曲线进行逐步细分。若两个曲面的共享边界，当一条样条曲线生成的点不能与相邻曲线的点匹配时，会产生边裂缝现象</a:t>
            </a:r>
          </a:p>
          <a:p>
            <a:pPr marL="533400" indent="-533400" eaLnBrk="1" hangingPunct="1"/>
            <a:endParaRPr lang="zh-CN" altLang="en-US" sz="2800" dirty="0" smtClean="0">
              <a:latin typeface="Times New Roman" pitchFamily="18" charset="0"/>
              <a:cs typeface="Times New Roman" pitchFamily="18" charset="0"/>
            </a:endParaRPr>
          </a:p>
          <a:p>
            <a:pPr marL="533400" indent="-533400" eaLnBrk="1" hangingPunct="1"/>
            <a:endParaRPr lang="zh-CN" altLang="en-US" sz="2800" dirty="0" smtClean="0">
              <a:latin typeface="Times New Roman" pitchFamily="18" charset="0"/>
              <a:cs typeface="Times New Roman" pitchFamily="18" charset="0"/>
            </a:endParaRPr>
          </a:p>
          <a:p>
            <a:pPr marL="533400" indent="-533400" eaLnBrk="1" hangingPunct="1"/>
            <a:endParaRPr lang="zh-CN" altLang="en-US" sz="2800" dirty="0" smtClean="0">
              <a:latin typeface="Times New Roman" pitchFamily="18" charset="0"/>
              <a:cs typeface="Times New Roman" pitchFamily="18" charset="0"/>
            </a:endParaRPr>
          </a:p>
          <a:p>
            <a:pPr marL="533400" indent="-533400" eaLnBrk="1" hangingPunct="1"/>
            <a:endParaRPr lang="zh-CN" altLang="en-US" sz="2800" dirty="0" smtClean="0">
              <a:latin typeface="Times New Roman" pitchFamily="18" charset="0"/>
              <a:cs typeface="Times New Roman" pitchFamily="18" charset="0"/>
            </a:endParaRPr>
          </a:p>
          <a:p>
            <a:pPr marL="914400" lvl="1" indent="-457200" eaLnBrk="1" hangingPunct="1"/>
            <a:endParaRPr lang="zh-CN" altLang="en-US" sz="2400" dirty="0" smtClean="0">
              <a:latin typeface="Times New Roman" pitchFamily="18" charset="0"/>
              <a:cs typeface="Times New Roman" pitchFamily="18" charset="0"/>
            </a:endParaRPr>
          </a:p>
          <a:p>
            <a:pPr marL="1295400" lvl="2" indent="-381000" eaLnBrk="1" hangingPunct="1">
              <a:buFont typeface="Wingdings" pitchFamily="2" charset="2"/>
              <a:buNone/>
            </a:pPr>
            <a:endParaRPr lang="zh-CN" altLang="en-US" sz="2000" dirty="0" smtClean="0">
              <a:latin typeface="Times New Roman" pitchFamily="18" charset="0"/>
              <a:cs typeface="Times New Roman" pitchFamily="18" charset="0"/>
            </a:endParaRPr>
          </a:p>
          <a:p>
            <a:pPr marL="914400" lvl="1" indent="-457200" eaLnBrk="1" hangingPunct="1"/>
            <a:endParaRPr lang="zh-CN" altLang="en-US" sz="2400" dirty="0" smtClean="0">
              <a:latin typeface="Times New Roman" pitchFamily="18" charset="0"/>
              <a:cs typeface="Times New Roman" pitchFamily="18" charset="0"/>
            </a:endParaRPr>
          </a:p>
          <a:p>
            <a:pPr marL="914400" lvl="1" indent="-457200" eaLnBrk="1" hangingPunct="1"/>
            <a:endParaRPr lang="zh-CN" altLang="en-US" sz="2400" dirty="0" smtClean="0">
              <a:latin typeface="Times New Roman" pitchFamily="18" charset="0"/>
              <a:cs typeface="Times New Roman" pitchFamily="18" charset="0"/>
            </a:endParaRPr>
          </a:p>
          <a:p>
            <a:pPr marL="1295400" lvl="2" indent="-381000" eaLnBrk="1" hangingPunct="1"/>
            <a:endParaRPr lang="en-US" altLang="zh-CN" sz="2000" dirty="0" smtClean="0">
              <a:latin typeface="Times New Roman" pitchFamily="18" charset="0"/>
            </a:endParaRPr>
          </a:p>
        </p:txBody>
      </p:sp>
      <p:grpSp>
        <p:nvGrpSpPr>
          <p:cNvPr id="65541" name="Group 46"/>
          <p:cNvGrpSpPr>
            <a:grpSpLocks/>
          </p:cNvGrpSpPr>
          <p:nvPr/>
        </p:nvGrpSpPr>
        <p:grpSpPr bwMode="auto">
          <a:xfrm>
            <a:off x="7608168" y="4181765"/>
            <a:ext cx="2243667" cy="2195512"/>
            <a:chOff x="3225" y="1901"/>
            <a:chExt cx="1606" cy="2096"/>
          </a:xfrm>
        </p:grpSpPr>
        <p:sp>
          <p:nvSpPr>
            <p:cNvPr id="65542" name="Freeform 44"/>
            <p:cNvSpPr>
              <a:spLocks/>
            </p:cNvSpPr>
            <p:nvPr/>
          </p:nvSpPr>
          <p:spPr bwMode="auto">
            <a:xfrm>
              <a:off x="3225" y="1901"/>
              <a:ext cx="1542" cy="1883"/>
            </a:xfrm>
            <a:custGeom>
              <a:avLst/>
              <a:gdLst>
                <a:gd name="T0" fmla="*/ 408 w 1542"/>
                <a:gd name="T1" fmla="*/ 318 h 1883"/>
                <a:gd name="T2" fmla="*/ 46 w 1542"/>
                <a:gd name="T3" fmla="*/ 1520 h 1883"/>
                <a:gd name="T4" fmla="*/ 0 w 1542"/>
                <a:gd name="T5" fmla="*/ 1883 h 1883"/>
                <a:gd name="T6" fmla="*/ 522 w 1542"/>
                <a:gd name="T7" fmla="*/ 522 h 1883"/>
                <a:gd name="T8" fmla="*/ 1089 w 1542"/>
                <a:gd name="T9" fmla="*/ 227 h 1883"/>
                <a:gd name="T10" fmla="*/ 1406 w 1542"/>
                <a:gd name="T11" fmla="*/ 567 h 1883"/>
                <a:gd name="T12" fmla="*/ 1542 w 1542"/>
                <a:gd name="T13" fmla="*/ 1066 h 1883"/>
                <a:gd name="T14" fmla="*/ 1474 w 1542"/>
                <a:gd name="T15" fmla="*/ 68 h 1883"/>
                <a:gd name="T16" fmla="*/ 885 w 1542"/>
                <a:gd name="T17" fmla="*/ 0 h 1883"/>
                <a:gd name="T18" fmla="*/ 567 w 1542"/>
                <a:gd name="T19" fmla="*/ 68 h 1883"/>
                <a:gd name="T20" fmla="*/ 408 w 1542"/>
                <a:gd name="T21" fmla="*/ 318 h 18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42"/>
                <a:gd name="T34" fmla="*/ 0 h 1883"/>
                <a:gd name="T35" fmla="*/ 1542 w 1542"/>
                <a:gd name="T36" fmla="*/ 1883 h 18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42" h="1883">
                  <a:moveTo>
                    <a:pt x="408" y="318"/>
                  </a:moveTo>
                  <a:lnTo>
                    <a:pt x="46" y="1520"/>
                  </a:lnTo>
                  <a:lnTo>
                    <a:pt x="0" y="1883"/>
                  </a:lnTo>
                  <a:lnTo>
                    <a:pt x="522" y="522"/>
                  </a:lnTo>
                  <a:lnTo>
                    <a:pt x="1089" y="227"/>
                  </a:lnTo>
                  <a:lnTo>
                    <a:pt x="1406" y="567"/>
                  </a:lnTo>
                  <a:lnTo>
                    <a:pt x="1542" y="1066"/>
                  </a:lnTo>
                  <a:lnTo>
                    <a:pt x="1474" y="68"/>
                  </a:lnTo>
                  <a:lnTo>
                    <a:pt x="885" y="0"/>
                  </a:lnTo>
                  <a:lnTo>
                    <a:pt x="567" y="68"/>
                  </a:lnTo>
                  <a:lnTo>
                    <a:pt x="408" y="318"/>
                  </a:lnTo>
                  <a:close/>
                </a:path>
              </a:pathLst>
            </a:custGeom>
            <a:solidFill>
              <a:schemeClr val="accent1"/>
            </a:solidFill>
            <a:ln w="9525">
              <a:solidFill>
                <a:schemeClr val="tx1"/>
              </a:solidFill>
              <a:round/>
              <a:headEnd/>
              <a:tailEnd/>
            </a:ln>
          </p:spPr>
          <p:txBody>
            <a:bodyPr/>
            <a:lstStyle/>
            <a:p>
              <a:endParaRPr lang="zh-CN" altLang="en-US"/>
            </a:p>
          </p:txBody>
        </p:sp>
        <p:sp>
          <p:nvSpPr>
            <p:cNvPr id="97325" name="Freeform 45"/>
            <p:cNvSpPr>
              <a:spLocks/>
            </p:cNvSpPr>
            <p:nvPr/>
          </p:nvSpPr>
          <p:spPr bwMode="auto">
            <a:xfrm>
              <a:off x="3243" y="2137"/>
              <a:ext cx="1588" cy="1860"/>
            </a:xfrm>
            <a:custGeom>
              <a:avLst/>
              <a:gdLst/>
              <a:ahLst/>
              <a:cxnLst>
                <a:cxn ang="0">
                  <a:pos x="0" y="1633"/>
                </a:cxn>
                <a:cxn ang="0">
                  <a:pos x="431" y="454"/>
                </a:cxn>
                <a:cxn ang="0">
                  <a:pos x="907" y="0"/>
                </a:cxn>
                <a:cxn ang="0">
                  <a:pos x="1270" y="91"/>
                </a:cxn>
                <a:cxn ang="0">
                  <a:pos x="1520" y="839"/>
                </a:cxn>
                <a:cxn ang="0">
                  <a:pos x="1588" y="1860"/>
                </a:cxn>
                <a:cxn ang="0">
                  <a:pos x="0" y="1633"/>
                </a:cxn>
              </a:cxnLst>
              <a:rect l="0" t="0" r="r" b="b"/>
              <a:pathLst>
                <a:path w="1588" h="1860">
                  <a:moveTo>
                    <a:pt x="0" y="1633"/>
                  </a:moveTo>
                  <a:lnTo>
                    <a:pt x="431" y="454"/>
                  </a:lnTo>
                  <a:lnTo>
                    <a:pt x="907" y="0"/>
                  </a:lnTo>
                  <a:lnTo>
                    <a:pt x="1270" y="91"/>
                  </a:lnTo>
                  <a:lnTo>
                    <a:pt x="1520" y="839"/>
                  </a:lnTo>
                  <a:lnTo>
                    <a:pt x="1588" y="1860"/>
                  </a:lnTo>
                  <a:lnTo>
                    <a:pt x="0" y="1633"/>
                  </a:lnTo>
                  <a:close/>
                </a:path>
              </a:pathLst>
            </a:custGeom>
            <a:gradFill rotWithShape="1">
              <a:gsLst>
                <a:gs pos="0">
                  <a:schemeClr val="folHlink">
                    <a:alpha val="71001"/>
                  </a:schemeClr>
                </a:gs>
                <a:gs pos="100000">
                  <a:schemeClr val="folHlink">
                    <a:gamma/>
                    <a:shade val="46275"/>
                    <a:invGamma/>
                    <a:alpha val="70000"/>
                  </a:schemeClr>
                </a:gs>
              </a:gsLst>
              <a:lin ang="5400000" scaled="1"/>
            </a:gradFill>
            <a:ln w="9525">
              <a:solidFill>
                <a:schemeClr val="tx1"/>
              </a:solidFill>
              <a:round/>
              <a:headEnd/>
              <a:tailEnd/>
            </a:ln>
            <a:effectLst/>
          </p:spPr>
          <p:txBody>
            <a:bodyPr/>
            <a:lstStyle/>
            <a:p>
              <a:pPr>
                <a:defRPr/>
              </a:pPr>
              <a:endParaRPr lang="zh-CN" altLang="en-US"/>
            </a:p>
          </p:txBody>
        </p:sp>
      </p:grpSp>
      <p:sp>
        <p:nvSpPr>
          <p:cNvPr id="21" name="Rectangle 2"/>
          <p:cNvSpPr>
            <a:spLocks noGrp="1" noChangeArrowheads="1"/>
          </p:cNvSpPr>
          <p:nvPr>
            <p:ph type="title"/>
          </p:nvPr>
        </p:nvSpPr>
        <p:spPr>
          <a:xfrm>
            <a:off x="708026" y="332656"/>
            <a:ext cx="10390716" cy="1462087"/>
          </a:xfrm>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1.4 T</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型顶点与边缘裂缝</a:t>
            </a:r>
          </a:p>
        </p:txBody>
      </p:sp>
      <p:sp>
        <p:nvSpPr>
          <p:cNvPr id="22" name="Text Box 16"/>
          <p:cNvSpPr txBox="1">
            <a:spLocks noChangeArrowheads="1"/>
          </p:cNvSpPr>
          <p:nvPr/>
        </p:nvSpPr>
        <p:spPr bwMode="auto">
          <a:xfrm>
            <a:off x="3547757" y="4855658"/>
            <a:ext cx="6709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dirty="0">
                <a:solidFill>
                  <a:srgbClr val="C00000"/>
                </a:solidFill>
                <a:sym typeface="Symbol" pitchFamily="18" charset="2"/>
              </a:rPr>
              <a:t></a:t>
            </a:r>
          </a:p>
        </p:txBody>
      </p:sp>
      <p:grpSp>
        <p:nvGrpSpPr>
          <p:cNvPr id="23" name="Group 4"/>
          <p:cNvGrpSpPr>
            <a:grpSpLocks/>
          </p:cNvGrpSpPr>
          <p:nvPr/>
        </p:nvGrpSpPr>
        <p:grpSpPr bwMode="auto">
          <a:xfrm>
            <a:off x="2351839" y="4374648"/>
            <a:ext cx="3600449" cy="1935163"/>
            <a:chOff x="831" y="2814"/>
            <a:chExt cx="1701" cy="1219"/>
          </a:xfrm>
        </p:grpSpPr>
        <p:sp>
          <p:nvSpPr>
            <p:cNvPr id="24" name="Freeform 5"/>
            <p:cNvSpPr>
              <a:spLocks/>
            </p:cNvSpPr>
            <p:nvPr/>
          </p:nvSpPr>
          <p:spPr bwMode="auto">
            <a:xfrm>
              <a:off x="934" y="3020"/>
              <a:ext cx="567" cy="841"/>
            </a:xfrm>
            <a:custGeom>
              <a:avLst/>
              <a:gdLst>
                <a:gd name="T0" fmla="*/ 6 w 749"/>
                <a:gd name="T1" fmla="*/ 0 h 1111"/>
                <a:gd name="T2" fmla="*/ 6 w 749"/>
                <a:gd name="T3" fmla="*/ 10 h 1111"/>
                <a:gd name="T4" fmla="*/ 0 w 749"/>
                <a:gd name="T5" fmla="*/ 5 h 1111"/>
                <a:gd name="T6" fmla="*/ 6 w 749"/>
                <a:gd name="T7" fmla="*/ 0 h 1111"/>
                <a:gd name="T8" fmla="*/ 0 60000 65536"/>
                <a:gd name="T9" fmla="*/ 0 60000 65536"/>
                <a:gd name="T10" fmla="*/ 0 60000 65536"/>
                <a:gd name="T11" fmla="*/ 0 60000 65536"/>
                <a:gd name="T12" fmla="*/ 0 w 749"/>
                <a:gd name="T13" fmla="*/ 0 h 1111"/>
                <a:gd name="T14" fmla="*/ 749 w 749"/>
                <a:gd name="T15" fmla="*/ 1111 h 1111"/>
              </a:gdLst>
              <a:ahLst/>
              <a:cxnLst>
                <a:cxn ang="T8">
                  <a:pos x="T0" y="T1"/>
                </a:cxn>
                <a:cxn ang="T9">
                  <a:pos x="T2" y="T3"/>
                </a:cxn>
                <a:cxn ang="T10">
                  <a:pos x="T4" y="T5"/>
                </a:cxn>
                <a:cxn ang="T11">
                  <a:pos x="T6" y="T7"/>
                </a:cxn>
              </a:cxnLst>
              <a:rect l="T12" t="T13" r="T14" b="T15"/>
              <a:pathLst>
                <a:path w="749" h="1111">
                  <a:moveTo>
                    <a:pt x="749" y="0"/>
                  </a:moveTo>
                  <a:lnTo>
                    <a:pt x="749" y="1111"/>
                  </a:lnTo>
                  <a:lnTo>
                    <a:pt x="0" y="567"/>
                  </a:lnTo>
                  <a:lnTo>
                    <a:pt x="749" y="0"/>
                  </a:lnTo>
                  <a:close/>
                </a:path>
              </a:pathLst>
            </a:custGeom>
            <a:solidFill>
              <a:schemeClr val="accent1"/>
            </a:solidFill>
            <a:ln w="9525">
              <a:solidFill>
                <a:schemeClr val="bg1"/>
              </a:solidFill>
              <a:round/>
              <a:headEnd/>
              <a:tailEnd/>
            </a:ln>
          </p:spPr>
          <p:txBody>
            <a:bodyPr/>
            <a:lstStyle/>
            <a:p>
              <a:endParaRPr lang="zh-CN" altLang="en-US"/>
            </a:p>
          </p:txBody>
        </p:sp>
        <p:sp>
          <p:nvSpPr>
            <p:cNvPr id="25" name="Freeform 6"/>
            <p:cNvSpPr>
              <a:spLocks/>
            </p:cNvSpPr>
            <p:nvPr/>
          </p:nvSpPr>
          <p:spPr bwMode="auto">
            <a:xfrm>
              <a:off x="1501" y="3020"/>
              <a:ext cx="430" cy="429"/>
            </a:xfrm>
            <a:custGeom>
              <a:avLst/>
              <a:gdLst>
                <a:gd name="T0" fmla="*/ 0 w 567"/>
                <a:gd name="T1" fmla="*/ 0 h 567"/>
                <a:gd name="T2" fmla="*/ 2 w 567"/>
                <a:gd name="T3" fmla="*/ 5 h 567"/>
                <a:gd name="T4" fmla="*/ 5 w 567"/>
                <a:gd name="T5" fmla="*/ 2 h 567"/>
                <a:gd name="T6" fmla="*/ 0 w 567"/>
                <a:gd name="T7" fmla="*/ 0 h 567"/>
                <a:gd name="T8" fmla="*/ 0 60000 65536"/>
                <a:gd name="T9" fmla="*/ 0 60000 65536"/>
                <a:gd name="T10" fmla="*/ 0 60000 65536"/>
                <a:gd name="T11" fmla="*/ 0 60000 65536"/>
                <a:gd name="T12" fmla="*/ 0 w 567"/>
                <a:gd name="T13" fmla="*/ 0 h 567"/>
                <a:gd name="T14" fmla="*/ 567 w 567"/>
                <a:gd name="T15" fmla="*/ 567 h 567"/>
              </a:gdLst>
              <a:ahLst/>
              <a:cxnLst>
                <a:cxn ang="T8">
                  <a:pos x="T0" y="T1"/>
                </a:cxn>
                <a:cxn ang="T9">
                  <a:pos x="T2" y="T3"/>
                </a:cxn>
                <a:cxn ang="T10">
                  <a:pos x="T4" y="T5"/>
                </a:cxn>
                <a:cxn ang="T11">
                  <a:pos x="T6" y="T7"/>
                </a:cxn>
              </a:cxnLst>
              <a:rect l="T12" t="T13" r="T14" b="T15"/>
              <a:pathLst>
                <a:path w="567" h="567">
                  <a:moveTo>
                    <a:pt x="0" y="0"/>
                  </a:moveTo>
                  <a:lnTo>
                    <a:pt x="136" y="567"/>
                  </a:lnTo>
                  <a:lnTo>
                    <a:pt x="567" y="136"/>
                  </a:lnTo>
                  <a:lnTo>
                    <a:pt x="0" y="0"/>
                  </a:lnTo>
                  <a:close/>
                </a:path>
              </a:pathLst>
            </a:custGeom>
            <a:solidFill>
              <a:schemeClr val="accent1"/>
            </a:solidFill>
            <a:ln w="9525">
              <a:solidFill>
                <a:schemeClr val="bg1"/>
              </a:solidFill>
              <a:round/>
              <a:headEnd/>
              <a:tailEnd/>
            </a:ln>
          </p:spPr>
          <p:txBody>
            <a:bodyPr/>
            <a:lstStyle/>
            <a:p>
              <a:endParaRPr lang="zh-CN" altLang="en-US"/>
            </a:p>
          </p:txBody>
        </p:sp>
        <p:sp>
          <p:nvSpPr>
            <p:cNvPr id="26" name="Freeform 7"/>
            <p:cNvSpPr>
              <a:spLocks/>
            </p:cNvSpPr>
            <p:nvPr/>
          </p:nvSpPr>
          <p:spPr bwMode="auto">
            <a:xfrm>
              <a:off x="1501" y="3449"/>
              <a:ext cx="499" cy="412"/>
            </a:xfrm>
            <a:custGeom>
              <a:avLst/>
              <a:gdLst>
                <a:gd name="T0" fmla="*/ 2 w 658"/>
                <a:gd name="T1" fmla="*/ 0 h 544"/>
                <a:gd name="T2" fmla="*/ 0 w 658"/>
                <a:gd name="T3" fmla="*/ 5 h 544"/>
                <a:gd name="T4" fmla="*/ 6 w 658"/>
                <a:gd name="T5" fmla="*/ 4 h 544"/>
                <a:gd name="T6" fmla="*/ 2 w 658"/>
                <a:gd name="T7" fmla="*/ 0 h 544"/>
                <a:gd name="T8" fmla="*/ 0 60000 65536"/>
                <a:gd name="T9" fmla="*/ 0 60000 65536"/>
                <a:gd name="T10" fmla="*/ 0 60000 65536"/>
                <a:gd name="T11" fmla="*/ 0 60000 65536"/>
                <a:gd name="T12" fmla="*/ 0 w 658"/>
                <a:gd name="T13" fmla="*/ 0 h 544"/>
                <a:gd name="T14" fmla="*/ 658 w 658"/>
                <a:gd name="T15" fmla="*/ 544 h 544"/>
              </a:gdLst>
              <a:ahLst/>
              <a:cxnLst>
                <a:cxn ang="T8">
                  <a:pos x="T0" y="T1"/>
                </a:cxn>
                <a:cxn ang="T9">
                  <a:pos x="T2" y="T3"/>
                </a:cxn>
                <a:cxn ang="T10">
                  <a:pos x="T4" y="T5"/>
                </a:cxn>
                <a:cxn ang="T11">
                  <a:pos x="T6" y="T7"/>
                </a:cxn>
              </a:cxnLst>
              <a:rect l="T12" t="T13" r="T14" b="T15"/>
              <a:pathLst>
                <a:path w="658" h="544">
                  <a:moveTo>
                    <a:pt x="136" y="0"/>
                  </a:moveTo>
                  <a:lnTo>
                    <a:pt x="0" y="544"/>
                  </a:lnTo>
                  <a:lnTo>
                    <a:pt x="658" y="408"/>
                  </a:lnTo>
                  <a:lnTo>
                    <a:pt x="136" y="0"/>
                  </a:lnTo>
                  <a:close/>
                </a:path>
              </a:pathLst>
            </a:custGeom>
            <a:solidFill>
              <a:schemeClr val="accent1"/>
            </a:solidFill>
            <a:ln w="9525">
              <a:solidFill>
                <a:schemeClr val="bg1"/>
              </a:solidFill>
              <a:round/>
              <a:headEnd/>
              <a:tailEnd/>
            </a:ln>
          </p:spPr>
          <p:txBody>
            <a:bodyPr/>
            <a:lstStyle/>
            <a:p>
              <a:endParaRPr lang="zh-CN" altLang="en-US"/>
            </a:p>
          </p:txBody>
        </p:sp>
        <p:sp>
          <p:nvSpPr>
            <p:cNvPr id="27" name="Freeform 8"/>
            <p:cNvSpPr>
              <a:spLocks/>
            </p:cNvSpPr>
            <p:nvPr/>
          </p:nvSpPr>
          <p:spPr bwMode="auto">
            <a:xfrm>
              <a:off x="1604" y="3123"/>
              <a:ext cx="515" cy="326"/>
            </a:xfrm>
            <a:custGeom>
              <a:avLst/>
              <a:gdLst>
                <a:gd name="T0" fmla="*/ 4 w 680"/>
                <a:gd name="T1" fmla="*/ 0 h 431"/>
                <a:gd name="T2" fmla="*/ 6 w 680"/>
                <a:gd name="T3" fmla="*/ 4 h 431"/>
                <a:gd name="T4" fmla="*/ 0 w 680"/>
                <a:gd name="T5" fmla="*/ 4 h 431"/>
                <a:gd name="T6" fmla="*/ 4 w 680"/>
                <a:gd name="T7" fmla="*/ 0 h 431"/>
                <a:gd name="T8" fmla="*/ 0 60000 65536"/>
                <a:gd name="T9" fmla="*/ 0 60000 65536"/>
                <a:gd name="T10" fmla="*/ 0 60000 65536"/>
                <a:gd name="T11" fmla="*/ 0 60000 65536"/>
                <a:gd name="T12" fmla="*/ 0 w 680"/>
                <a:gd name="T13" fmla="*/ 0 h 431"/>
                <a:gd name="T14" fmla="*/ 680 w 680"/>
                <a:gd name="T15" fmla="*/ 431 h 431"/>
              </a:gdLst>
              <a:ahLst/>
              <a:cxnLst>
                <a:cxn ang="T8">
                  <a:pos x="T0" y="T1"/>
                </a:cxn>
                <a:cxn ang="T9">
                  <a:pos x="T2" y="T3"/>
                </a:cxn>
                <a:cxn ang="T10">
                  <a:pos x="T4" y="T5"/>
                </a:cxn>
                <a:cxn ang="T11">
                  <a:pos x="T6" y="T7"/>
                </a:cxn>
              </a:cxnLst>
              <a:rect l="T12" t="T13" r="T14" b="T15"/>
              <a:pathLst>
                <a:path w="680" h="431">
                  <a:moveTo>
                    <a:pt x="408" y="0"/>
                  </a:moveTo>
                  <a:lnTo>
                    <a:pt x="680" y="385"/>
                  </a:lnTo>
                  <a:lnTo>
                    <a:pt x="0" y="431"/>
                  </a:lnTo>
                  <a:lnTo>
                    <a:pt x="408" y="0"/>
                  </a:lnTo>
                  <a:close/>
                </a:path>
              </a:pathLst>
            </a:custGeom>
            <a:solidFill>
              <a:schemeClr val="accent1"/>
            </a:solidFill>
            <a:ln w="9525">
              <a:solidFill>
                <a:schemeClr val="bg1"/>
              </a:solidFill>
              <a:round/>
              <a:headEnd/>
              <a:tailEnd/>
            </a:ln>
          </p:spPr>
          <p:txBody>
            <a:bodyPr/>
            <a:lstStyle/>
            <a:p>
              <a:endParaRPr lang="zh-CN" altLang="en-US"/>
            </a:p>
          </p:txBody>
        </p:sp>
        <p:sp>
          <p:nvSpPr>
            <p:cNvPr id="28" name="Freeform 9"/>
            <p:cNvSpPr>
              <a:spLocks/>
            </p:cNvSpPr>
            <p:nvPr/>
          </p:nvSpPr>
          <p:spPr bwMode="auto">
            <a:xfrm>
              <a:off x="1604" y="3414"/>
              <a:ext cx="515" cy="344"/>
            </a:xfrm>
            <a:custGeom>
              <a:avLst/>
              <a:gdLst>
                <a:gd name="T0" fmla="*/ 0 w 680"/>
                <a:gd name="T1" fmla="*/ 2 h 454"/>
                <a:gd name="T2" fmla="*/ 5 w 680"/>
                <a:gd name="T3" fmla="*/ 4 h 454"/>
                <a:gd name="T4" fmla="*/ 6 w 680"/>
                <a:gd name="T5" fmla="*/ 0 h 454"/>
                <a:gd name="T6" fmla="*/ 0 w 680"/>
                <a:gd name="T7" fmla="*/ 2 h 454"/>
                <a:gd name="T8" fmla="*/ 0 60000 65536"/>
                <a:gd name="T9" fmla="*/ 0 60000 65536"/>
                <a:gd name="T10" fmla="*/ 0 60000 65536"/>
                <a:gd name="T11" fmla="*/ 0 60000 65536"/>
                <a:gd name="T12" fmla="*/ 0 w 680"/>
                <a:gd name="T13" fmla="*/ 0 h 454"/>
                <a:gd name="T14" fmla="*/ 680 w 680"/>
                <a:gd name="T15" fmla="*/ 454 h 454"/>
              </a:gdLst>
              <a:ahLst/>
              <a:cxnLst>
                <a:cxn ang="T8">
                  <a:pos x="T0" y="T1"/>
                </a:cxn>
                <a:cxn ang="T9">
                  <a:pos x="T2" y="T3"/>
                </a:cxn>
                <a:cxn ang="T10">
                  <a:pos x="T4" y="T5"/>
                </a:cxn>
                <a:cxn ang="T11">
                  <a:pos x="T6" y="T7"/>
                </a:cxn>
              </a:cxnLst>
              <a:rect l="T12" t="T13" r="T14" b="T15"/>
              <a:pathLst>
                <a:path w="680" h="454">
                  <a:moveTo>
                    <a:pt x="0" y="46"/>
                  </a:moveTo>
                  <a:lnTo>
                    <a:pt x="522" y="454"/>
                  </a:lnTo>
                  <a:lnTo>
                    <a:pt x="680" y="0"/>
                  </a:lnTo>
                  <a:lnTo>
                    <a:pt x="0" y="46"/>
                  </a:lnTo>
                  <a:close/>
                </a:path>
              </a:pathLst>
            </a:custGeom>
            <a:solidFill>
              <a:schemeClr val="accent1"/>
            </a:solidFill>
            <a:ln w="9525">
              <a:solidFill>
                <a:schemeClr val="bg1"/>
              </a:solidFill>
              <a:round/>
              <a:headEnd/>
              <a:tailEnd/>
            </a:ln>
          </p:spPr>
          <p:txBody>
            <a:bodyPr/>
            <a:lstStyle/>
            <a:p>
              <a:endParaRPr lang="zh-CN" altLang="en-US"/>
            </a:p>
          </p:txBody>
        </p:sp>
        <p:sp>
          <p:nvSpPr>
            <p:cNvPr id="29" name="Freeform 10"/>
            <p:cNvSpPr>
              <a:spLocks/>
            </p:cNvSpPr>
            <p:nvPr/>
          </p:nvSpPr>
          <p:spPr bwMode="auto">
            <a:xfrm>
              <a:off x="1913" y="3071"/>
              <a:ext cx="378" cy="343"/>
            </a:xfrm>
            <a:custGeom>
              <a:avLst/>
              <a:gdLst>
                <a:gd name="T0" fmla="*/ 0 w 499"/>
                <a:gd name="T1" fmla="*/ 2 h 453"/>
                <a:gd name="T2" fmla="*/ 5 w 499"/>
                <a:gd name="T3" fmla="*/ 0 h 453"/>
                <a:gd name="T4" fmla="*/ 3 w 499"/>
                <a:gd name="T5" fmla="*/ 4 h 453"/>
                <a:gd name="T6" fmla="*/ 0 w 499"/>
                <a:gd name="T7" fmla="*/ 2 h 453"/>
                <a:gd name="T8" fmla="*/ 0 60000 65536"/>
                <a:gd name="T9" fmla="*/ 0 60000 65536"/>
                <a:gd name="T10" fmla="*/ 0 60000 65536"/>
                <a:gd name="T11" fmla="*/ 0 60000 65536"/>
                <a:gd name="T12" fmla="*/ 0 w 499"/>
                <a:gd name="T13" fmla="*/ 0 h 453"/>
                <a:gd name="T14" fmla="*/ 499 w 499"/>
                <a:gd name="T15" fmla="*/ 453 h 453"/>
              </a:gdLst>
              <a:ahLst/>
              <a:cxnLst>
                <a:cxn ang="T8">
                  <a:pos x="T0" y="T1"/>
                </a:cxn>
                <a:cxn ang="T9">
                  <a:pos x="T2" y="T3"/>
                </a:cxn>
                <a:cxn ang="T10">
                  <a:pos x="T4" y="T5"/>
                </a:cxn>
                <a:cxn ang="T11">
                  <a:pos x="T6" y="T7"/>
                </a:cxn>
              </a:cxnLst>
              <a:rect l="T12" t="T13" r="T14" b="T15"/>
              <a:pathLst>
                <a:path w="499" h="453">
                  <a:moveTo>
                    <a:pt x="0" y="68"/>
                  </a:moveTo>
                  <a:lnTo>
                    <a:pt x="499" y="0"/>
                  </a:lnTo>
                  <a:lnTo>
                    <a:pt x="272" y="453"/>
                  </a:lnTo>
                  <a:lnTo>
                    <a:pt x="0" y="68"/>
                  </a:lnTo>
                  <a:close/>
                </a:path>
              </a:pathLst>
            </a:custGeom>
            <a:solidFill>
              <a:schemeClr val="accent1"/>
            </a:solidFill>
            <a:ln w="9525">
              <a:solidFill>
                <a:schemeClr val="bg1"/>
              </a:solidFill>
              <a:round/>
              <a:headEnd/>
              <a:tailEnd/>
            </a:ln>
          </p:spPr>
          <p:txBody>
            <a:bodyPr/>
            <a:lstStyle/>
            <a:p>
              <a:endParaRPr lang="zh-CN" altLang="en-US"/>
            </a:p>
          </p:txBody>
        </p:sp>
        <p:sp>
          <p:nvSpPr>
            <p:cNvPr id="30" name="Freeform 11"/>
            <p:cNvSpPr>
              <a:spLocks/>
            </p:cNvSpPr>
            <p:nvPr/>
          </p:nvSpPr>
          <p:spPr bwMode="auto">
            <a:xfrm>
              <a:off x="2119" y="3071"/>
              <a:ext cx="413" cy="343"/>
            </a:xfrm>
            <a:custGeom>
              <a:avLst/>
              <a:gdLst>
                <a:gd name="T0" fmla="*/ 0 w 545"/>
                <a:gd name="T1" fmla="*/ 4 h 453"/>
                <a:gd name="T2" fmla="*/ 2 w 545"/>
                <a:gd name="T3" fmla="*/ 0 h 453"/>
                <a:gd name="T4" fmla="*/ 5 w 545"/>
                <a:gd name="T5" fmla="*/ 4 h 453"/>
                <a:gd name="T6" fmla="*/ 0 w 545"/>
                <a:gd name="T7" fmla="*/ 4 h 453"/>
                <a:gd name="T8" fmla="*/ 0 60000 65536"/>
                <a:gd name="T9" fmla="*/ 0 60000 65536"/>
                <a:gd name="T10" fmla="*/ 0 60000 65536"/>
                <a:gd name="T11" fmla="*/ 0 60000 65536"/>
                <a:gd name="T12" fmla="*/ 0 w 545"/>
                <a:gd name="T13" fmla="*/ 0 h 453"/>
                <a:gd name="T14" fmla="*/ 545 w 545"/>
                <a:gd name="T15" fmla="*/ 453 h 453"/>
              </a:gdLst>
              <a:ahLst/>
              <a:cxnLst>
                <a:cxn ang="T8">
                  <a:pos x="T0" y="T1"/>
                </a:cxn>
                <a:cxn ang="T9">
                  <a:pos x="T2" y="T3"/>
                </a:cxn>
                <a:cxn ang="T10">
                  <a:pos x="T4" y="T5"/>
                </a:cxn>
                <a:cxn ang="T11">
                  <a:pos x="T6" y="T7"/>
                </a:cxn>
              </a:cxnLst>
              <a:rect l="T12" t="T13" r="T14" b="T15"/>
              <a:pathLst>
                <a:path w="545" h="453">
                  <a:moveTo>
                    <a:pt x="0" y="453"/>
                  </a:moveTo>
                  <a:lnTo>
                    <a:pt x="227" y="0"/>
                  </a:lnTo>
                  <a:lnTo>
                    <a:pt x="545" y="385"/>
                  </a:lnTo>
                  <a:lnTo>
                    <a:pt x="0" y="453"/>
                  </a:lnTo>
                  <a:close/>
                </a:path>
              </a:pathLst>
            </a:custGeom>
            <a:solidFill>
              <a:schemeClr val="accent1"/>
            </a:solidFill>
            <a:ln w="9525">
              <a:solidFill>
                <a:schemeClr val="bg1"/>
              </a:solidFill>
              <a:round/>
              <a:headEnd/>
              <a:tailEnd/>
            </a:ln>
          </p:spPr>
          <p:txBody>
            <a:bodyPr/>
            <a:lstStyle/>
            <a:p>
              <a:endParaRPr lang="zh-CN" altLang="en-US"/>
            </a:p>
          </p:txBody>
        </p:sp>
        <p:sp>
          <p:nvSpPr>
            <p:cNvPr id="31" name="Freeform 12"/>
            <p:cNvSpPr>
              <a:spLocks/>
            </p:cNvSpPr>
            <p:nvPr/>
          </p:nvSpPr>
          <p:spPr bwMode="auto">
            <a:xfrm>
              <a:off x="2000" y="3414"/>
              <a:ext cx="343" cy="344"/>
            </a:xfrm>
            <a:custGeom>
              <a:avLst/>
              <a:gdLst>
                <a:gd name="T0" fmla="*/ 2 w 453"/>
                <a:gd name="T1" fmla="*/ 0 h 454"/>
                <a:gd name="T2" fmla="*/ 4 w 453"/>
                <a:gd name="T3" fmla="*/ 4 h 454"/>
                <a:gd name="T4" fmla="*/ 0 w 453"/>
                <a:gd name="T5" fmla="*/ 4 h 454"/>
                <a:gd name="T6" fmla="*/ 2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158" y="0"/>
                  </a:moveTo>
                  <a:lnTo>
                    <a:pt x="453" y="386"/>
                  </a:lnTo>
                  <a:lnTo>
                    <a:pt x="0" y="454"/>
                  </a:lnTo>
                  <a:lnTo>
                    <a:pt x="158" y="0"/>
                  </a:lnTo>
                  <a:close/>
                </a:path>
              </a:pathLst>
            </a:custGeom>
            <a:solidFill>
              <a:schemeClr val="accent1"/>
            </a:solidFill>
            <a:ln w="9525">
              <a:solidFill>
                <a:schemeClr val="bg1"/>
              </a:solidFill>
              <a:round/>
              <a:headEnd/>
              <a:tailEnd/>
            </a:ln>
          </p:spPr>
          <p:txBody>
            <a:bodyPr/>
            <a:lstStyle/>
            <a:p>
              <a:endParaRPr lang="zh-CN" altLang="en-US"/>
            </a:p>
          </p:txBody>
        </p:sp>
        <p:sp>
          <p:nvSpPr>
            <p:cNvPr id="32" name="Freeform 13"/>
            <p:cNvSpPr>
              <a:spLocks/>
            </p:cNvSpPr>
            <p:nvPr/>
          </p:nvSpPr>
          <p:spPr bwMode="auto">
            <a:xfrm>
              <a:off x="2119" y="3363"/>
              <a:ext cx="413" cy="344"/>
            </a:xfrm>
            <a:custGeom>
              <a:avLst/>
              <a:gdLst>
                <a:gd name="T0" fmla="*/ 0 w 545"/>
                <a:gd name="T1" fmla="*/ 2 h 454"/>
                <a:gd name="T2" fmla="*/ 3 w 545"/>
                <a:gd name="T3" fmla="*/ 4 h 454"/>
                <a:gd name="T4" fmla="*/ 5 w 545"/>
                <a:gd name="T5" fmla="*/ 0 h 454"/>
                <a:gd name="T6" fmla="*/ 0 w 545"/>
                <a:gd name="T7" fmla="*/ 2 h 454"/>
                <a:gd name="T8" fmla="*/ 0 60000 65536"/>
                <a:gd name="T9" fmla="*/ 0 60000 65536"/>
                <a:gd name="T10" fmla="*/ 0 60000 65536"/>
                <a:gd name="T11" fmla="*/ 0 60000 65536"/>
                <a:gd name="T12" fmla="*/ 0 w 545"/>
                <a:gd name="T13" fmla="*/ 0 h 454"/>
                <a:gd name="T14" fmla="*/ 545 w 545"/>
                <a:gd name="T15" fmla="*/ 454 h 454"/>
              </a:gdLst>
              <a:ahLst/>
              <a:cxnLst>
                <a:cxn ang="T8">
                  <a:pos x="T0" y="T1"/>
                </a:cxn>
                <a:cxn ang="T9">
                  <a:pos x="T2" y="T3"/>
                </a:cxn>
                <a:cxn ang="T10">
                  <a:pos x="T4" y="T5"/>
                </a:cxn>
                <a:cxn ang="T11">
                  <a:pos x="T6" y="T7"/>
                </a:cxn>
              </a:cxnLst>
              <a:rect l="T12" t="T13" r="T14" b="T15"/>
              <a:pathLst>
                <a:path w="545" h="454">
                  <a:moveTo>
                    <a:pt x="0" y="68"/>
                  </a:moveTo>
                  <a:lnTo>
                    <a:pt x="295" y="454"/>
                  </a:lnTo>
                  <a:lnTo>
                    <a:pt x="545" y="0"/>
                  </a:lnTo>
                  <a:lnTo>
                    <a:pt x="0" y="68"/>
                  </a:lnTo>
                  <a:close/>
                </a:path>
              </a:pathLst>
            </a:custGeom>
            <a:solidFill>
              <a:schemeClr val="accent1"/>
            </a:solidFill>
            <a:ln w="9525">
              <a:solidFill>
                <a:schemeClr val="bg1"/>
              </a:solidFill>
              <a:round/>
              <a:headEnd/>
              <a:tailEnd/>
            </a:ln>
          </p:spPr>
          <p:txBody>
            <a:bodyPr/>
            <a:lstStyle/>
            <a:p>
              <a:endParaRPr lang="zh-CN" altLang="en-US"/>
            </a:p>
          </p:txBody>
        </p:sp>
        <p:sp>
          <p:nvSpPr>
            <p:cNvPr id="33" name="Freeform 14"/>
            <p:cNvSpPr>
              <a:spLocks/>
            </p:cNvSpPr>
            <p:nvPr/>
          </p:nvSpPr>
          <p:spPr bwMode="auto">
            <a:xfrm>
              <a:off x="865" y="2814"/>
              <a:ext cx="635" cy="635"/>
            </a:xfrm>
            <a:custGeom>
              <a:avLst/>
              <a:gdLst>
                <a:gd name="T0" fmla="*/ 2 w 839"/>
                <a:gd name="T1" fmla="*/ 8 h 839"/>
                <a:gd name="T2" fmla="*/ 0 w 839"/>
                <a:gd name="T3" fmla="*/ 0 h 839"/>
                <a:gd name="T4" fmla="*/ 8 w 839"/>
                <a:gd name="T5" fmla="*/ 3 h 839"/>
                <a:gd name="T6" fmla="*/ 2 w 839"/>
                <a:gd name="T7" fmla="*/ 8 h 839"/>
                <a:gd name="T8" fmla="*/ 0 60000 65536"/>
                <a:gd name="T9" fmla="*/ 0 60000 65536"/>
                <a:gd name="T10" fmla="*/ 0 60000 65536"/>
                <a:gd name="T11" fmla="*/ 0 60000 65536"/>
                <a:gd name="T12" fmla="*/ 0 w 839"/>
                <a:gd name="T13" fmla="*/ 0 h 839"/>
                <a:gd name="T14" fmla="*/ 839 w 839"/>
                <a:gd name="T15" fmla="*/ 839 h 839"/>
              </a:gdLst>
              <a:ahLst/>
              <a:cxnLst>
                <a:cxn ang="T8">
                  <a:pos x="T0" y="T1"/>
                </a:cxn>
                <a:cxn ang="T9">
                  <a:pos x="T2" y="T3"/>
                </a:cxn>
                <a:cxn ang="T10">
                  <a:pos x="T4" y="T5"/>
                </a:cxn>
                <a:cxn ang="T11">
                  <a:pos x="T6" y="T7"/>
                </a:cxn>
              </a:cxnLst>
              <a:rect l="T12" t="T13" r="T14" b="T15"/>
              <a:pathLst>
                <a:path w="839" h="839">
                  <a:moveTo>
                    <a:pt x="91" y="839"/>
                  </a:moveTo>
                  <a:lnTo>
                    <a:pt x="0" y="0"/>
                  </a:lnTo>
                  <a:lnTo>
                    <a:pt x="839" y="272"/>
                  </a:lnTo>
                  <a:lnTo>
                    <a:pt x="91" y="839"/>
                  </a:lnTo>
                  <a:close/>
                </a:path>
              </a:pathLst>
            </a:custGeom>
            <a:solidFill>
              <a:schemeClr val="accent1"/>
            </a:solidFill>
            <a:ln w="9525">
              <a:solidFill>
                <a:schemeClr val="bg1"/>
              </a:solidFill>
              <a:round/>
              <a:headEnd/>
              <a:tailEnd/>
            </a:ln>
          </p:spPr>
          <p:txBody>
            <a:bodyPr/>
            <a:lstStyle/>
            <a:p>
              <a:endParaRPr lang="zh-CN" altLang="en-US"/>
            </a:p>
          </p:txBody>
        </p:sp>
        <p:sp>
          <p:nvSpPr>
            <p:cNvPr id="34" name="Freeform 15"/>
            <p:cNvSpPr>
              <a:spLocks/>
            </p:cNvSpPr>
            <p:nvPr/>
          </p:nvSpPr>
          <p:spPr bwMode="auto">
            <a:xfrm>
              <a:off x="831" y="3449"/>
              <a:ext cx="669" cy="584"/>
            </a:xfrm>
            <a:custGeom>
              <a:avLst/>
              <a:gdLst>
                <a:gd name="T0" fmla="*/ 2 w 884"/>
                <a:gd name="T1" fmla="*/ 0 h 771"/>
                <a:gd name="T2" fmla="*/ 0 w 884"/>
                <a:gd name="T3" fmla="*/ 6 h 771"/>
                <a:gd name="T4" fmla="*/ 8 w 884"/>
                <a:gd name="T5" fmla="*/ 5 h 771"/>
                <a:gd name="T6" fmla="*/ 2 w 884"/>
                <a:gd name="T7" fmla="*/ 0 h 771"/>
                <a:gd name="T8" fmla="*/ 0 60000 65536"/>
                <a:gd name="T9" fmla="*/ 0 60000 65536"/>
                <a:gd name="T10" fmla="*/ 0 60000 65536"/>
                <a:gd name="T11" fmla="*/ 0 60000 65536"/>
                <a:gd name="T12" fmla="*/ 0 w 884"/>
                <a:gd name="T13" fmla="*/ 0 h 771"/>
                <a:gd name="T14" fmla="*/ 884 w 884"/>
                <a:gd name="T15" fmla="*/ 771 h 771"/>
              </a:gdLst>
              <a:ahLst/>
              <a:cxnLst>
                <a:cxn ang="T8">
                  <a:pos x="T0" y="T1"/>
                </a:cxn>
                <a:cxn ang="T9">
                  <a:pos x="T2" y="T3"/>
                </a:cxn>
                <a:cxn ang="T10">
                  <a:pos x="T4" y="T5"/>
                </a:cxn>
                <a:cxn ang="T11">
                  <a:pos x="T6" y="T7"/>
                </a:cxn>
              </a:cxnLst>
              <a:rect l="T12" t="T13" r="T14" b="T15"/>
              <a:pathLst>
                <a:path w="884" h="771">
                  <a:moveTo>
                    <a:pt x="136" y="0"/>
                  </a:moveTo>
                  <a:lnTo>
                    <a:pt x="0" y="771"/>
                  </a:lnTo>
                  <a:lnTo>
                    <a:pt x="884" y="544"/>
                  </a:lnTo>
                  <a:lnTo>
                    <a:pt x="136" y="0"/>
                  </a:lnTo>
                  <a:close/>
                </a:path>
              </a:pathLst>
            </a:custGeom>
            <a:solidFill>
              <a:schemeClr val="accent1"/>
            </a:solidFill>
            <a:ln w="9525">
              <a:solidFill>
                <a:schemeClr val="bg1"/>
              </a:solidFill>
              <a:round/>
              <a:headEnd/>
              <a:tailEnd/>
            </a:ln>
          </p:spPr>
          <p:txBody>
            <a:bodyPr/>
            <a:lstStyle/>
            <a:p>
              <a:endParaRPr lang="zh-CN" altLang="en-US"/>
            </a:p>
          </p:txBody>
        </p:sp>
        <p:sp>
          <p:nvSpPr>
            <p:cNvPr id="35" name="Text Box 16"/>
            <p:cNvSpPr txBox="1">
              <a:spLocks noChangeArrowheads="1"/>
            </p:cNvSpPr>
            <p:nvPr/>
          </p:nvSpPr>
          <p:spPr bwMode="auto">
            <a:xfrm>
              <a:off x="1537" y="3319"/>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dirty="0">
                  <a:solidFill>
                    <a:srgbClr val="C00000"/>
                  </a:solidFill>
                  <a:sym typeface="Symbol" pitchFamily="18" charset="2"/>
                </a:rPr>
                <a:t></a:t>
              </a:r>
            </a:p>
          </p:txBody>
        </p:sp>
      </p:grpSp>
    </p:spTree>
    <p:extLst>
      <p:ext uri="{BB962C8B-B14F-4D97-AF65-F5344CB8AC3E}">
        <p14:creationId xmlns:p14="http://schemas.microsoft.com/office/powerpoint/2010/main" val="1634501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wipe(up)">
                                      <p:cBhvr>
                                        <p:cTn id="7" dur="500"/>
                                        <p:tgtEl>
                                          <p:spTgt spid="9728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7283">
                                            <p:txEl>
                                              <p:pRg st="1" end="1"/>
                                            </p:txEl>
                                          </p:spTgt>
                                        </p:tgtEl>
                                        <p:attrNameLst>
                                          <p:attrName>style.visibility</p:attrName>
                                        </p:attrNameLst>
                                      </p:cBhvr>
                                      <p:to>
                                        <p:strVal val="visible"/>
                                      </p:to>
                                    </p:set>
                                    <p:animEffect transition="in" filter="wipe(up)">
                                      <p:cBhvr>
                                        <p:cTn id="10" dur="500"/>
                                        <p:tgtEl>
                                          <p:spTgt spid="972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63352" y="476672"/>
            <a:ext cx="10390716" cy="1462087"/>
          </a:xfrm>
        </p:spPr>
        <p:txBody>
          <a:bodyPr/>
          <a:lstStyle/>
          <a:p>
            <a:pPr marL="717550" lvl="1" indent="-342900" hangingPunct="0">
              <a:lnSpc>
                <a:spcPct val="120000"/>
              </a:lnSpc>
              <a:spcBef>
                <a:spcPts val="600"/>
              </a:spcBef>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1.1.1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三角形化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Triangulation</a:t>
            </a:r>
          </a:p>
        </p:txBody>
      </p:sp>
      <p:sp>
        <p:nvSpPr>
          <p:cNvPr id="12291" name="Rectangle 3"/>
          <p:cNvSpPr>
            <a:spLocks noGrp="1" noChangeArrowheads="1"/>
          </p:cNvSpPr>
          <p:nvPr>
            <p:ph type="body" sz="half" idx="1"/>
          </p:nvPr>
        </p:nvSpPr>
        <p:spPr>
          <a:xfrm>
            <a:off x="767408" y="1772816"/>
            <a:ext cx="9800167" cy="4114800"/>
          </a:xfrm>
        </p:spPr>
        <p:txBody>
          <a:bodyPr/>
          <a:lstStyle/>
          <a:p>
            <a:pPr marL="627063" lvl="3" indent="-342900" hangingPunct="0">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假设曲面上有一个三角剖分</a:t>
            </a:r>
          </a:p>
          <a:p>
            <a:pPr marL="1260475" lvl="3" indent="-342900" hangingPunct="0">
              <a:spcBef>
                <a:spcPts val="1800"/>
              </a:spcBef>
              <a:buFont typeface="Wingdings" panose="05000000000000000000" pitchFamily="2" charset="2"/>
              <a:buChar char="n"/>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设所有三角形的顶点总个数为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p(</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公共顶点只看成一个</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，边数为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l</a:t>
            </a: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，三角形的个数为</a:t>
            </a:r>
            <a:r>
              <a:rPr lang="en-US" altLang="zh-CN" sz="2200" b="1" dirty="0">
                <a:solidFill>
                  <a:schemeClr val="accent6">
                    <a:lumMod val="50000"/>
                  </a:schemeClr>
                </a:solidFill>
                <a:latin typeface="微软雅黑" panose="020B0503020204020204" pitchFamily="34" charset="-122"/>
                <a:ea typeface="微软雅黑" panose="020B0503020204020204" pitchFamily="34" charset="-122"/>
              </a:rPr>
              <a:t>n</a:t>
            </a:r>
          </a:p>
          <a:p>
            <a:pPr marL="1260475" lvl="3" indent="-342900" hangingPunct="0">
              <a:spcBef>
                <a:spcPts val="1800"/>
              </a:spcBef>
              <a:buFont typeface="Wingdings" panose="05000000000000000000" pitchFamily="2" charset="2"/>
              <a:buChar char="n"/>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则有欧拉公式</a:t>
            </a:r>
          </a:p>
          <a:p>
            <a:pPr lvl="1" eaLnBrk="1" hangingPunct="1">
              <a:lnSpc>
                <a:spcPct val="90000"/>
              </a:lnSpc>
            </a:pPr>
            <a:endParaRPr lang="zh-CN" altLang="en-US" sz="2400" dirty="0" smtClean="0"/>
          </a:p>
          <a:p>
            <a:pPr lvl="1" eaLnBrk="1" hangingPunct="1">
              <a:lnSpc>
                <a:spcPct val="90000"/>
              </a:lnSpc>
            </a:pPr>
            <a:endParaRPr lang="zh-CN" altLang="en-US" sz="2400" dirty="0" smtClean="0"/>
          </a:p>
          <a:p>
            <a:pPr marL="1257300" lvl="1" indent="-342900" eaLnBrk="1" hangingPunct="1">
              <a:lnSpc>
                <a:spcPct val="90000"/>
              </a:lnSpc>
              <a:buFont typeface="Wingdings" panose="05000000000000000000" pitchFamily="2" charset="2"/>
              <a:buChar char="n"/>
            </a:pPr>
            <a:r>
              <a:rPr lang="en-US" altLang="zh-CN" sz="2400" b="1" i="1" dirty="0" smtClean="0">
                <a:solidFill>
                  <a:schemeClr val="bg2">
                    <a:lumMod val="50000"/>
                  </a:schemeClr>
                </a:solidFill>
                <a:latin typeface="Times New Roman" pitchFamily="18" charset="0"/>
              </a:rPr>
              <a:t>e</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是曲面的拓扑不变量。也就是说不管是什么剖分， </a:t>
            </a:r>
            <a:r>
              <a:rPr lang="en-US" altLang="zh-CN" sz="2400" b="1" i="1" dirty="0" smtClean="0">
                <a:solidFill>
                  <a:schemeClr val="bg2">
                    <a:lumMod val="50000"/>
                  </a:schemeClr>
                </a:solidFill>
                <a:latin typeface="Times New Roman" pitchFamily="18" charset="0"/>
              </a:rPr>
              <a:t>e</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总是得到相同的数值。</a:t>
            </a:r>
            <a:r>
              <a:rPr lang="zh-CN" altLang="en-US" sz="2400" b="1" dirty="0" smtClean="0">
                <a:solidFill>
                  <a:schemeClr val="bg2">
                    <a:lumMod val="50000"/>
                  </a:schemeClr>
                </a:solidFill>
              </a:rPr>
              <a:t> </a:t>
            </a:r>
            <a:r>
              <a:rPr lang="en-US" altLang="zh-CN" sz="2400" b="1" i="1" dirty="0" smtClean="0">
                <a:solidFill>
                  <a:schemeClr val="bg2">
                    <a:lumMod val="50000"/>
                  </a:schemeClr>
                </a:solidFill>
                <a:latin typeface="Times New Roman" pitchFamily="18" charset="0"/>
              </a:rPr>
              <a:t>e</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被称为称为欧拉示性数。 </a:t>
            </a:r>
            <a:r>
              <a:rPr lang="zh-CN" altLang="en-US" sz="2400" b="1" dirty="0" smtClean="0">
                <a:solidFill>
                  <a:schemeClr val="bg2">
                    <a:lumMod val="50000"/>
                  </a:schemeClr>
                </a:solidFill>
              </a:rPr>
              <a:t/>
            </a:r>
            <a:br>
              <a:rPr lang="zh-CN" altLang="en-US" sz="2400" b="1" dirty="0" smtClean="0">
                <a:solidFill>
                  <a:schemeClr val="bg2">
                    <a:lumMod val="50000"/>
                  </a:schemeClr>
                </a:solidFill>
              </a:rPr>
            </a:br>
            <a:endParaRPr lang="zh-CN" altLang="en-US" sz="2400" b="1" dirty="0" smtClean="0">
              <a:solidFill>
                <a:schemeClr val="bg2">
                  <a:lumMod val="50000"/>
                </a:schemeClr>
              </a:solidFill>
            </a:endParaRPr>
          </a:p>
        </p:txBody>
      </p:sp>
      <p:graphicFrame>
        <p:nvGraphicFramePr>
          <p:cNvPr id="12292" name="Object 4"/>
          <p:cNvGraphicFramePr>
            <a:graphicFrameLocks noGrp="1" noChangeAspect="1"/>
          </p:cNvGraphicFramePr>
          <p:nvPr>
            <p:ph sz="half" idx="2"/>
          </p:nvPr>
        </p:nvGraphicFramePr>
        <p:xfrm>
          <a:off x="3839634" y="3681414"/>
          <a:ext cx="3024717" cy="604837"/>
        </p:xfrm>
        <a:graphic>
          <a:graphicData uri="http://schemas.openxmlformats.org/presentationml/2006/ole">
            <mc:AlternateContent xmlns:mc="http://schemas.openxmlformats.org/markup-compatibility/2006">
              <mc:Choice xmlns:v="urn:schemas-microsoft-com:vml" Requires="v">
                <p:oleObj spid="_x0000_s24605" name="Equation" r:id="rId3" imgW="761669" imgH="203112" progId="Equation.DSMT4">
                  <p:embed/>
                </p:oleObj>
              </mc:Choice>
              <mc:Fallback>
                <p:oleObj name="Equation" r:id="rId3" imgW="761669" imgH="203112"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634" y="3681414"/>
                        <a:ext cx="3024717" cy="604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455193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sz="half" idx="1"/>
          </p:nvPr>
        </p:nvSpPr>
        <p:spPr>
          <a:xfrm>
            <a:off x="866528" y="1694656"/>
            <a:ext cx="9362016" cy="4543425"/>
          </a:xfrm>
        </p:spPr>
        <p:txBody>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边缘缝合</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Edge Switching</a:t>
            </a:r>
          </a:p>
          <a:p>
            <a:pPr marL="1330325" lvl="1" indent="-342900" eaLnBrk="1" hangingPunct="1">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修复边缘裂缝</a:t>
            </a:r>
          </a:p>
          <a:p>
            <a:pPr marL="1330325" lvl="1" indent="-342900" eaLnBrk="1" hangingPunct="1">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确保边缘上的所有顶点均由两个表面共享</a:t>
            </a:r>
          </a:p>
          <a:p>
            <a:pPr marL="533400" indent="-533400" eaLnBrk="1" hangingPunct="1"/>
            <a:endParaRPr lang="zh-CN" altLang="en-US" sz="2800" dirty="0" smtClean="0">
              <a:latin typeface="Times New Roman" pitchFamily="18" charset="0"/>
              <a:cs typeface="Times New Roman" pitchFamily="18" charset="0"/>
            </a:endParaRPr>
          </a:p>
          <a:p>
            <a:pPr marL="533400" indent="-533400" eaLnBrk="1" hangingPunct="1"/>
            <a:endParaRPr lang="zh-CN" altLang="en-US" sz="2800" dirty="0" smtClean="0">
              <a:latin typeface="Times New Roman" pitchFamily="18" charset="0"/>
              <a:cs typeface="Times New Roman" pitchFamily="18" charset="0"/>
            </a:endParaRPr>
          </a:p>
          <a:p>
            <a:pPr marL="533400" indent="-533400" eaLnBrk="1" hangingPunct="1"/>
            <a:endParaRPr lang="zh-CN" altLang="en-US" sz="2800" dirty="0" smtClean="0">
              <a:latin typeface="Times New Roman" pitchFamily="18" charset="0"/>
              <a:cs typeface="Times New Roman" pitchFamily="18" charset="0"/>
            </a:endParaRPr>
          </a:p>
          <a:p>
            <a:pPr marL="533400" indent="-533400" eaLnBrk="1" hangingPunct="1"/>
            <a:endParaRPr lang="zh-CN" altLang="en-US" sz="2800" dirty="0" smtClean="0">
              <a:latin typeface="Times New Roman" pitchFamily="18" charset="0"/>
              <a:cs typeface="Times New Roman" pitchFamily="18" charset="0"/>
            </a:endParaRPr>
          </a:p>
          <a:p>
            <a:pPr marL="914400" lvl="1" indent="-457200" eaLnBrk="1" hangingPunct="1"/>
            <a:endParaRPr lang="zh-CN" altLang="en-US" sz="2400" dirty="0" smtClean="0">
              <a:latin typeface="Times New Roman" pitchFamily="18" charset="0"/>
              <a:cs typeface="Times New Roman" pitchFamily="18" charset="0"/>
            </a:endParaRPr>
          </a:p>
          <a:p>
            <a:pPr marL="1295400" lvl="2" indent="-381000" eaLnBrk="1" hangingPunct="1">
              <a:buFont typeface="Wingdings" pitchFamily="2" charset="2"/>
              <a:buNone/>
            </a:pPr>
            <a:endParaRPr lang="zh-CN" altLang="en-US" sz="2000" dirty="0" smtClean="0">
              <a:latin typeface="Times New Roman" pitchFamily="18" charset="0"/>
              <a:cs typeface="Times New Roman" pitchFamily="18" charset="0"/>
            </a:endParaRPr>
          </a:p>
          <a:p>
            <a:pPr marL="914400" lvl="1" indent="-457200" eaLnBrk="1" hangingPunct="1"/>
            <a:endParaRPr lang="zh-CN" altLang="en-US" sz="2400" dirty="0" smtClean="0">
              <a:latin typeface="Times New Roman" pitchFamily="18" charset="0"/>
              <a:cs typeface="Times New Roman" pitchFamily="18" charset="0"/>
            </a:endParaRPr>
          </a:p>
          <a:p>
            <a:pPr marL="914400" lvl="1" indent="-457200" eaLnBrk="1" hangingPunct="1"/>
            <a:endParaRPr lang="zh-CN" altLang="en-US" sz="2400" dirty="0" smtClean="0">
              <a:latin typeface="Times New Roman" pitchFamily="18" charset="0"/>
              <a:cs typeface="Times New Roman" pitchFamily="18" charset="0"/>
            </a:endParaRPr>
          </a:p>
          <a:p>
            <a:pPr marL="1295400" lvl="2" indent="-381000" eaLnBrk="1" hangingPunct="1"/>
            <a:endParaRPr lang="en-US" altLang="zh-CN" sz="2000" dirty="0" smtClean="0">
              <a:latin typeface="Times New Roman" pitchFamily="18" charset="0"/>
            </a:endParaRPr>
          </a:p>
        </p:txBody>
      </p:sp>
      <p:grpSp>
        <p:nvGrpSpPr>
          <p:cNvPr id="66564" name="Group 4"/>
          <p:cNvGrpSpPr>
            <a:grpSpLocks/>
          </p:cNvGrpSpPr>
          <p:nvPr/>
        </p:nvGrpSpPr>
        <p:grpSpPr bwMode="auto">
          <a:xfrm>
            <a:off x="7008285" y="3942110"/>
            <a:ext cx="3600449" cy="1935162"/>
            <a:chOff x="3108" y="2635"/>
            <a:chExt cx="1701" cy="1219"/>
          </a:xfrm>
        </p:grpSpPr>
        <p:sp>
          <p:nvSpPr>
            <p:cNvPr id="66578" name="Freeform 5"/>
            <p:cNvSpPr>
              <a:spLocks/>
            </p:cNvSpPr>
            <p:nvPr/>
          </p:nvSpPr>
          <p:spPr bwMode="auto">
            <a:xfrm>
              <a:off x="3778" y="2841"/>
              <a:ext cx="430" cy="429"/>
            </a:xfrm>
            <a:custGeom>
              <a:avLst/>
              <a:gdLst>
                <a:gd name="T0" fmla="*/ 0 w 567"/>
                <a:gd name="T1" fmla="*/ 0 h 567"/>
                <a:gd name="T2" fmla="*/ 2 w 567"/>
                <a:gd name="T3" fmla="*/ 5 h 567"/>
                <a:gd name="T4" fmla="*/ 5 w 567"/>
                <a:gd name="T5" fmla="*/ 2 h 567"/>
                <a:gd name="T6" fmla="*/ 0 w 567"/>
                <a:gd name="T7" fmla="*/ 0 h 567"/>
                <a:gd name="T8" fmla="*/ 0 60000 65536"/>
                <a:gd name="T9" fmla="*/ 0 60000 65536"/>
                <a:gd name="T10" fmla="*/ 0 60000 65536"/>
                <a:gd name="T11" fmla="*/ 0 60000 65536"/>
                <a:gd name="T12" fmla="*/ 0 w 567"/>
                <a:gd name="T13" fmla="*/ 0 h 567"/>
                <a:gd name="T14" fmla="*/ 567 w 567"/>
                <a:gd name="T15" fmla="*/ 567 h 567"/>
              </a:gdLst>
              <a:ahLst/>
              <a:cxnLst>
                <a:cxn ang="T8">
                  <a:pos x="T0" y="T1"/>
                </a:cxn>
                <a:cxn ang="T9">
                  <a:pos x="T2" y="T3"/>
                </a:cxn>
                <a:cxn ang="T10">
                  <a:pos x="T4" y="T5"/>
                </a:cxn>
                <a:cxn ang="T11">
                  <a:pos x="T6" y="T7"/>
                </a:cxn>
              </a:cxnLst>
              <a:rect l="T12" t="T13" r="T14" b="T15"/>
              <a:pathLst>
                <a:path w="567" h="567">
                  <a:moveTo>
                    <a:pt x="0" y="0"/>
                  </a:moveTo>
                  <a:lnTo>
                    <a:pt x="136" y="567"/>
                  </a:lnTo>
                  <a:lnTo>
                    <a:pt x="567" y="136"/>
                  </a:lnTo>
                  <a:lnTo>
                    <a:pt x="0" y="0"/>
                  </a:lnTo>
                  <a:close/>
                </a:path>
              </a:pathLst>
            </a:custGeom>
            <a:solidFill>
              <a:schemeClr val="accent1"/>
            </a:solidFill>
            <a:ln w="9525">
              <a:solidFill>
                <a:schemeClr val="bg1"/>
              </a:solidFill>
              <a:round/>
              <a:headEnd/>
              <a:tailEnd/>
            </a:ln>
          </p:spPr>
          <p:txBody>
            <a:bodyPr/>
            <a:lstStyle/>
            <a:p>
              <a:endParaRPr lang="zh-CN" altLang="en-US"/>
            </a:p>
          </p:txBody>
        </p:sp>
        <p:sp>
          <p:nvSpPr>
            <p:cNvPr id="66579" name="Freeform 6"/>
            <p:cNvSpPr>
              <a:spLocks/>
            </p:cNvSpPr>
            <p:nvPr/>
          </p:nvSpPr>
          <p:spPr bwMode="auto">
            <a:xfrm>
              <a:off x="3778" y="3270"/>
              <a:ext cx="499" cy="412"/>
            </a:xfrm>
            <a:custGeom>
              <a:avLst/>
              <a:gdLst>
                <a:gd name="T0" fmla="*/ 2 w 658"/>
                <a:gd name="T1" fmla="*/ 0 h 544"/>
                <a:gd name="T2" fmla="*/ 0 w 658"/>
                <a:gd name="T3" fmla="*/ 5 h 544"/>
                <a:gd name="T4" fmla="*/ 6 w 658"/>
                <a:gd name="T5" fmla="*/ 4 h 544"/>
                <a:gd name="T6" fmla="*/ 2 w 658"/>
                <a:gd name="T7" fmla="*/ 0 h 544"/>
                <a:gd name="T8" fmla="*/ 0 60000 65536"/>
                <a:gd name="T9" fmla="*/ 0 60000 65536"/>
                <a:gd name="T10" fmla="*/ 0 60000 65536"/>
                <a:gd name="T11" fmla="*/ 0 60000 65536"/>
                <a:gd name="T12" fmla="*/ 0 w 658"/>
                <a:gd name="T13" fmla="*/ 0 h 544"/>
                <a:gd name="T14" fmla="*/ 658 w 658"/>
                <a:gd name="T15" fmla="*/ 544 h 544"/>
              </a:gdLst>
              <a:ahLst/>
              <a:cxnLst>
                <a:cxn ang="T8">
                  <a:pos x="T0" y="T1"/>
                </a:cxn>
                <a:cxn ang="T9">
                  <a:pos x="T2" y="T3"/>
                </a:cxn>
                <a:cxn ang="T10">
                  <a:pos x="T4" y="T5"/>
                </a:cxn>
                <a:cxn ang="T11">
                  <a:pos x="T6" y="T7"/>
                </a:cxn>
              </a:cxnLst>
              <a:rect l="T12" t="T13" r="T14" b="T15"/>
              <a:pathLst>
                <a:path w="658" h="544">
                  <a:moveTo>
                    <a:pt x="136" y="0"/>
                  </a:moveTo>
                  <a:lnTo>
                    <a:pt x="0" y="544"/>
                  </a:lnTo>
                  <a:lnTo>
                    <a:pt x="658" y="408"/>
                  </a:lnTo>
                  <a:lnTo>
                    <a:pt x="136" y="0"/>
                  </a:lnTo>
                  <a:close/>
                </a:path>
              </a:pathLst>
            </a:custGeom>
            <a:solidFill>
              <a:schemeClr val="accent1"/>
            </a:solidFill>
            <a:ln w="9525">
              <a:solidFill>
                <a:schemeClr val="bg1"/>
              </a:solidFill>
              <a:round/>
              <a:headEnd/>
              <a:tailEnd/>
            </a:ln>
          </p:spPr>
          <p:txBody>
            <a:bodyPr/>
            <a:lstStyle/>
            <a:p>
              <a:endParaRPr lang="zh-CN" altLang="en-US"/>
            </a:p>
          </p:txBody>
        </p:sp>
        <p:sp>
          <p:nvSpPr>
            <p:cNvPr id="66580" name="Freeform 7"/>
            <p:cNvSpPr>
              <a:spLocks/>
            </p:cNvSpPr>
            <p:nvPr/>
          </p:nvSpPr>
          <p:spPr bwMode="auto">
            <a:xfrm>
              <a:off x="3881" y="2944"/>
              <a:ext cx="515" cy="326"/>
            </a:xfrm>
            <a:custGeom>
              <a:avLst/>
              <a:gdLst>
                <a:gd name="T0" fmla="*/ 4 w 680"/>
                <a:gd name="T1" fmla="*/ 0 h 431"/>
                <a:gd name="T2" fmla="*/ 6 w 680"/>
                <a:gd name="T3" fmla="*/ 4 h 431"/>
                <a:gd name="T4" fmla="*/ 0 w 680"/>
                <a:gd name="T5" fmla="*/ 4 h 431"/>
                <a:gd name="T6" fmla="*/ 4 w 680"/>
                <a:gd name="T7" fmla="*/ 0 h 431"/>
                <a:gd name="T8" fmla="*/ 0 60000 65536"/>
                <a:gd name="T9" fmla="*/ 0 60000 65536"/>
                <a:gd name="T10" fmla="*/ 0 60000 65536"/>
                <a:gd name="T11" fmla="*/ 0 60000 65536"/>
                <a:gd name="T12" fmla="*/ 0 w 680"/>
                <a:gd name="T13" fmla="*/ 0 h 431"/>
                <a:gd name="T14" fmla="*/ 680 w 680"/>
                <a:gd name="T15" fmla="*/ 431 h 431"/>
              </a:gdLst>
              <a:ahLst/>
              <a:cxnLst>
                <a:cxn ang="T8">
                  <a:pos x="T0" y="T1"/>
                </a:cxn>
                <a:cxn ang="T9">
                  <a:pos x="T2" y="T3"/>
                </a:cxn>
                <a:cxn ang="T10">
                  <a:pos x="T4" y="T5"/>
                </a:cxn>
                <a:cxn ang="T11">
                  <a:pos x="T6" y="T7"/>
                </a:cxn>
              </a:cxnLst>
              <a:rect l="T12" t="T13" r="T14" b="T15"/>
              <a:pathLst>
                <a:path w="680" h="431">
                  <a:moveTo>
                    <a:pt x="408" y="0"/>
                  </a:moveTo>
                  <a:lnTo>
                    <a:pt x="680" y="385"/>
                  </a:lnTo>
                  <a:lnTo>
                    <a:pt x="0" y="431"/>
                  </a:lnTo>
                  <a:lnTo>
                    <a:pt x="408" y="0"/>
                  </a:lnTo>
                  <a:close/>
                </a:path>
              </a:pathLst>
            </a:custGeom>
            <a:solidFill>
              <a:schemeClr val="accent1"/>
            </a:solidFill>
            <a:ln w="9525">
              <a:solidFill>
                <a:schemeClr val="bg1"/>
              </a:solidFill>
              <a:round/>
              <a:headEnd/>
              <a:tailEnd/>
            </a:ln>
          </p:spPr>
          <p:txBody>
            <a:bodyPr/>
            <a:lstStyle/>
            <a:p>
              <a:endParaRPr lang="zh-CN" altLang="en-US"/>
            </a:p>
          </p:txBody>
        </p:sp>
        <p:sp>
          <p:nvSpPr>
            <p:cNvPr id="66581" name="Freeform 8"/>
            <p:cNvSpPr>
              <a:spLocks/>
            </p:cNvSpPr>
            <p:nvPr/>
          </p:nvSpPr>
          <p:spPr bwMode="auto">
            <a:xfrm>
              <a:off x="3881" y="3235"/>
              <a:ext cx="515" cy="344"/>
            </a:xfrm>
            <a:custGeom>
              <a:avLst/>
              <a:gdLst>
                <a:gd name="T0" fmla="*/ 0 w 680"/>
                <a:gd name="T1" fmla="*/ 2 h 454"/>
                <a:gd name="T2" fmla="*/ 5 w 680"/>
                <a:gd name="T3" fmla="*/ 4 h 454"/>
                <a:gd name="T4" fmla="*/ 6 w 680"/>
                <a:gd name="T5" fmla="*/ 0 h 454"/>
                <a:gd name="T6" fmla="*/ 0 w 680"/>
                <a:gd name="T7" fmla="*/ 2 h 454"/>
                <a:gd name="T8" fmla="*/ 0 60000 65536"/>
                <a:gd name="T9" fmla="*/ 0 60000 65536"/>
                <a:gd name="T10" fmla="*/ 0 60000 65536"/>
                <a:gd name="T11" fmla="*/ 0 60000 65536"/>
                <a:gd name="T12" fmla="*/ 0 w 680"/>
                <a:gd name="T13" fmla="*/ 0 h 454"/>
                <a:gd name="T14" fmla="*/ 680 w 680"/>
                <a:gd name="T15" fmla="*/ 454 h 454"/>
              </a:gdLst>
              <a:ahLst/>
              <a:cxnLst>
                <a:cxn ang="T8">
                  <a:pos x="T0" y="T1"/>
                </a:cxn>
                <a:cxn ang="T9">
                  <a:pos x="T2" y="T3"/>
                </a:cxn>
                <a:cxn ang="T10">
                  <a:pos x="T4" y="T5"/>
                </a:cxn>
                <a:cxn ang="T11">
                  <a:pos x="T6" y="T7"/>
                </a:cxn>
              </a:cxnLst>
              <a:rect l="T12" t="T13" r="T14" b="T15"/>
              <a:pathLst>
                <a:path w="680" h="454">
                  <a:moveTo>
                    <a:pt x="0" y="46"/>
                  </a:moveTo>
                  <a:lnTo>
                    <a:pt x="522" y="454"/>
                  </a:lnTo>
                  <a:lnTo>
                    <a:pt x="680" y="0"/>
                  </a:lnTo>
                  <a:lnTo>
                    <a:pt x="0" y="46"/>
                  </a:lnTo>
                  <a:close/>
                </a:path>
              </a:pathLst>
            </a:custGeom>
            <a:solidFill>
              <a:schemeClr val="accent1"/>
            </a:solidFill>
            <a:ln w="9525">
              <a:solidFill>
                <a:schemeClr val="bg1"/>
              </a:solidFill>
              <a:round/>
              <a:headEnd/>
              <a:tailEnd/>
            </a:ln>
          </p:spPr>
          <p:txBody>
            <a:bodyPr/>
            <a:lstStyle/>
            <a:p>
              <a:endParaRPr lang="zh-CN" altLang="en-US"/>
            </a:p>
          </p:txBody>
        </p:sp>
        <p:sp>
          <p:nvSpPr>
            <p:cNvPr id="66582" name="Freeform 9"/>
            <p:cNvSpPr>
              <a:spLocks/>
            </p:cNvSpPr>
            <p:nvPr/>
          </p:nvSpPr>
          <p:spPr bwMode="auto">
            <a:xfrm>
              <a:off x="4190" y="2892"/>
              <a:ext cx="378" cy="343"/>
            </a:xfrm>
            <a:custGeom>
              <a:avLst/>
              <a:gdLst>
                <a:gd name="T0" fmla="*/ 0 w 499"/>
                <a:gd name="T1" fmla="*/ 2 h 453"/>
                <a:gd name="T2" fmla="*/ 5 w 499"/>
                <a:gd name="T3" fmla="*/ 0 h 453"/>
                <a:gd name="T4" fmla="*/ 3 w 499"/>
                <a:gd name="T5" fmla="*/ 4 h 453"/>
                <a:gd name="T6" fmla="*/ 0 w 499"/>
                <a:gd name="T7" fmla="*/ 2 h 453"/>
                <a:gd name="T8" fmla="*/ 0 60000 65536"/>
                <a:gd name="T9" fmla="*/ 0 60000 65536"/>
                <a:gd name="T10" fmla="*/ 0 60000 65536"/>
                <a:gd name="T11" fmla="*/ 0 60000 65536"/>
                <a:gd name="T12" fmla="*/ 0 w 499"/>
                <a:gd name="T13" fmla="*/ 0 h 453"/>
                <a:gd name="T14" fmla="*/ 499 w 499"/>
                <a:gd name="T15" fmla="*/ 453 h 453"/>
              </a:gdLst>
              <a:ahLst/>
              <a:cxnLst>
                <a:cxn ang="T8">
                  <a:pos x="T0" y="T1"/>
                </a:cxn>
                <a:cxn ang="T9">
                  <a:pos x="T2" y="T3"/>
                </a:cxn>
                <a:cxn ang="T10">
                  <a:pos x="T4" y="T5"/>
                </a:cxn>
                <a:cxn ang="T11">
                  <a:pos x="T6" y="T7"/>
                </a:cxn>
              </a:cxnLst>
              <a:rect l="T12" t="T13" r="T14" b="T15"/>
              <a:pathLst>
                <a:path w="499" h="453">
                  <a:moveTo>
                    <a:pt x="0" y="68"/>
                  </a:moveTo>
                  <a:lnTo>
                    <a:pt x="499" y="0"/>
                  </a:lnTo>
                  <a:lnTo>
                    <a:pt x="272" y="453"/>
                  </a:lnTo>
                  <a:lnTo>
                    <a:pt x="0" y="68"/>
                  </a:lnTo>
                  <a:close/>
                </a:path>
              </a:pathLst>
            </a:custGeom>
            <a:solidFill>
              <a:schemeClr val="accent1"/>
            </a:solidFill>
            <a:ln w="9525">
              <a:solidFill>
                <a:schemeClr val="bg1"/>
              </a:solidFill>
              <a:round/>
              <a:headEnd/>
              <a:tailEnd/>
            </a:ln>
          </p:spPr>
          <p:txBody>
            <a:bodyPr/>
            <a:lstStyle/>
            <a:p>
              <a:endParaRPr lang="zh-CN" altLang="en-US"/>
            </a:p>
          </p:txBody>
        </p:sp>
        <p:sp>
          <p:nvSpPr>
            <p:cNvPr id="66583" name="Freeform 10"/>
            <p:cNvSpPr>
              <a:spLocks/>
            </p:cNvSpPr>
            <p:nvPr/>
          </p:nvSpPr>
          <p:spPr bwMode="auto">
            <a:xfrm>
              <a:off x="4396" y="2892"/>
              <a:ext cx="413" cy="343"/>
            </a:xfrm>
            <a:custGeom>
              <a:avLst/>
              <a:gdLst>
                <a:gd name="T0" fmla="*/ 0 w 545"/>
                <a:gd name="T1" fmla="*/ 4 h 453"/>
                <a:gd name="T2" fmla="*/ 2 w 545"/>
                <a:gd name="T3" fmla="*/ 0 h 453"/>
                <a:gd name="T4" fmla="*/ 5 w 545"/>
                <a:gd name="T5" fmla="*/ 4 h 453"/>
                <a:gd name="T6" fmla="*/ 0 w 545"/>
                <a:gd name="T7" fmla="*/ 4 h 453"/>
                <a:gd name="T8" fmla="*/ 0 60000 65536"/>
                <a:gd name="T9" fmla="*/ 0 60000 65536"/>
                <a:gd name="T10" fmla="*/ 0 60000 65536"/>
                <a:gd name="T11" fmla="*/ 0 60000 65536"/>
                <a:gd name="T12" fmla="*/ 0 w 545"/>
                <a:gd name="T13" fmla="*/ 0 h 453"/>
                <a:gd name="T14" fmla="*/ 545 w 545"/>
                <a:gd name="T15" fmla="*/ 453 h 453"/>
              </a:gdLst>
              <a:ahLst/>
              <a:cxnLst>
                <a:cxn ang="T8">
                  <a:pos x="T0" y="T1"/>
                </a:cxn>
                <a:cxn ang="T9">
                  <a:pos x="T2" y="T3"/>
                </a:cxn>
                <a:cxn ang="T10">
                  <a:pos x="T4" y="T5"/>
                </a:cxn>
                <a:cxn ang="T11">
                  <a:pos x="T6" y="T7"/>
                </a:cxn>
              </a:cxnLst>
              <a:rect l="T12" t="T13" r="T14" b="T15"/>
              <a:pathLst>
                <a:path w="545" h="453">
                  <a:moveTo>
                    <a:pt x="0" y="453"/>
                  </a:moveTo>
                  <a:lnTo>
                    <a:pt x="227" y="0"/>
                  </a:lnTo>
                  <a:lnTo>
                    <a:pt x="545" y="385"/>
                  </a:lnTo>
                  <a:lnTo>
                    <a:pt x="0" y="453"/>
                  </a:lnTo>
                  <a:close/>
                </a:path>
              </a:pathLst>
            </a:custGeom>
            <a:solidFill>
              <a:schemeClr val="accent1"/>
            </a:solidFill>
            <a:ln w="9525">
              <a:solidFill>
                <a:schemeClr val="bg1"/>
              </a:solidFill>
              <a:round/>
              <a:headEnd/>
              <a:tailEnd/>
            </a:ln>
          </p:spPr>
          <p:txBody>
            <a:bodyPr/>
            <a:lstStyle/>
            <a:p>
              <a:endParaRPr lang="zh-CN" altLang="en-US"/>
            </a:p>
          </p:txBody>
        </p:sp>
        <p:sp>
          <p:nvSpPr>
            <p:cNvPr id="66584" name="Freeform 11"/>
            <p:cNvSpPr>
              <a:spLocks/>
            </p:cNvSpPr>
            <p:nvPr/>
          </p:nvSpPr>
          <p:spPr bwMode="auto">
            <a:xfrm>
              <a:off x="4277" y="3235"/>
              <a:ext cx="343" cy="344"/>
            </a:xfrm>
            <a:custGeom>
              <a:avLst/>
              <a:gdLst>
                <a:gd name="T0" fmla="*/ 2 w 453"/>
                <a:gd name="T1" fmla="*/ 0 h 454"/>
                <a:gd name="T2" fmla="*/ 4 w 453"/>
                <a:gd name="T3" fmla="*/ 4 h 454"/>
                <a:gd name="T4" fmla="*/ 0 w 453"/>
                <a:gd name="T5" fmla="*/ 4 h 454"/>
                <a:gd name="T6" fmla="*/ 2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158" y="0"/>
                  </a:moveTo>
                  <a:lnTo>
                    <a:pt x="453" y="386"/>
                  </a:lnTo>
                  <a:lnTo>
                    <a:pt x="0" y="454"/>
                  </a:lnTo>
                  <a:lnTo>
                    <a:pt x="158" y="0"/>
                  </a:lnTo>
                  <a:close/>
                </a:path>
              </a:pathLst>
            </a:custGeom>
            <a:solidFill>
              <a:schemeClr val="accent1"/>
            </a:solidFill>
            <a:ln w="9525">
              <a:solidFill>
                <a:schemeClr val="bg1"/>
              </a:solidFill>
              <a:round/>
              <a:headEnd/>
              <a:tailEnd/>
            </a:ln>
          </p:spPr>
          <p:txBody>
            <a:bodyPr/>
            <a:lstStyle/>
            <a:p>
              <a:endParaRPr lang="zh-CN" altLang="en-US"/>
            </a:p>
          </p:txBody>
        </p:sp>
        <p:sp>
          <p:nvSpPr>
            <p:cNvPr id="66585" name="Freeform 12"/>
            <p:cNvSpPr>
              <a:spLocks/>
            </p:cNvSpPr>
            <p:nvPr/>
          </p:nvSpPr>
          <p:spPr bwMode="auto">
            <a:xfrm>
              <a:off x="4396" y="3184"/>
              <a:ext cx="413" cy="344"/>
            </a:xfrm>
            <a:custGeom>
              <a:avLst/>
              <a:gdLst>
                <a:gd name="T0" fmla="*/ 0 w 545"/>
                <a:gd name="T1" fmla="*/ 2 h 454"/>
                <a:gd name="T2" fmla="*/ 3 w 545"/>
                <a:gd name="T3" fmla="*/ 4 h 454"/>
                <a:gd name="T4" fmla="*/ 5 w 545"/>
                <a:gd name="T5" fmla="*/ 0 h 454"/>
                <a:gd name="T6" fmla="*/ 0 w 545"/>
                <a:gd name="T7" fmla="*/ 2 h 454"/>
                <a:gd name="T8" fmla="*/ 0 60000 65536"/>
                <a:gd name="T9" fmla="*/ 0 60000 65536"/>
                <a:gd name="T10" fmla="*/ 0 60000 65536"/>
                <a:gd name="T11" fmla="*/ 0 60000 65536"/>
                <a:gd name="T12" fmla="*/ 0 w 545"/>
                <a:gd name="T13" fmla="*/ 0 h 454"/>
                <a:gd name="T14" fmla="*/ 545 w 545"/>
                <a:gd name="T15" fmla="*/ 454 h 454"/>
              </a:gdLst>
              <a:ahLst/>
              <a:cxnLst>
                <a:cxn ang="T8">
                  <a:pos x="T0" y="T1"/>
                </a:cxn>
                <a:cxn ang="T9">
                  <a:pos x="T2" y="T3"/>
                </a:cxn>
                <a:cxn ang="T10">
                  <a:pos x="T4" y="T5"/>
                </a:cxn>
                <a:cxn ang="T11">
                  <a:pos x="T6" y="T7"/>
                </a:cxn>
              </a:cxnLst>
              <a:rect l="T12" t="T13" r="T14" b="T15"/>
              <a:pathLst>
                <a:path w="545" h="454">
                  <a:moveTo>
                    <a:pt x="0" y="68"/>
                  </a:moveTo>
                  <a:lnTo>
                    <a:pt x="295" y="454"/>
                  </a:lnTo>
                  <a:lnTo>
                    <a:pt x="545" y="0"/>
                  </a:lnTo>
                  <a:lnTo>
                    <a:pt x="0" y="68"/>
                  </a:lnTo>
                  <a:close/>
                </a:path>
              </a:pathLst>
            </a:custGeom>
            <a:solidFill>
              <a:schemeClr val="accent1"/>
            </a:solidFill>
            <a:ln w="9525">
              <a:solidFill>
                <a:schemeClr val="bg1"/>
              </a:solidFill>
              <a:round/>
              <a:headEnd/>
              <a:tailEnd/>
            </a:ln>
          </p:spPr>
          <p:txBody>
            <a:bodyPr/>
            <a:lstStyle/>
            <a:p>
              <a:endParaRPr lang="zh-CN" altLang="en-US"/>
            </a:p>
          </p:txBody>
        </p:sp>
        <p:sp>
          <p:nvSpPr>
            <p:cNvPr id="66586" name="Freeform 13"/>
            <p:cNvSpPr>
              <a:spLocks/>
            </p:cNvSpPr>
            <p:nvPr/>
          </p:nvSpPr>
          <p:spPr bwMode="auto">
            <a:xfrm>
              <a:off x="3142" y="2635"/>
              <a:ext cx="635" cy="635"/>
            </a:xfrm>
            <a:custGeom>
              <a:avLst/>
              <a:gdLst>
                <a:gd name="T0" fmla="*/ 2 w 839"/>
                <a:gd name="T1" fmla="*/ 8 h 839"/>
                <a:gd name="T2" fmla="*/ 0 w 839"/>
                <a:gd name="T3" fmla="*/ 0 h 839"/>
                <a:gd name="T4" fmla="*/ 8 w 839"/>
                <a:gd name="T5" fmla="*/ 3 h 839"/>
                <a:gd name="T6" fmla="*/ 2 w 839"/>
                <a:gd name="T7" fmla="*/ 8 h 839"/>
                <a:gd name="T8" fmla="*/ 0 60000 65536"/>
                <a:gd name="T9" fmla="*/ 0 60000 65536"/>
                <a:gd name="T10" fmla="*/ 0 60000 65536"/>
                <a:gd name="T11" fmla="*/ 0 60000 65536"/>
                <a:gd name="T12" fmla="*/ 0 w 839"/>
                <a:gd name="T13" fmla="*/ 0 h 839"/>
                <a:gd name="T14" fmla="*/ 839 w 839"/>
                <a:gd name="T15" fmla="*/ 839 h 839"/>
              </a:gdLst>
              <a:ahLst/>
              <a:cxnLst>
                <a:cxn ang="T8">
                  <a:pos x="T0" y="T1"/>
                </a:cxn>
                <a:cxn ang="T9">
                  <a:pos x="T2" y="T3"/>
                </a:cxn>
                <a:cxn ang="T10">
                  <a:pos x="T4" y="T5"/>
                </a:cxn>
                <a:cxn ang="T11">
                  <a:pos x="T6" y="T7"/>
                </a:cxn>
              </a:cxnLst>
              <a:rect l="T12" t="T13" r="T14" b="T15"/>
              <a:pathLst>
                <a:path w="839" h="839">
                  <a:moveTo>
                    <a:pt x="91" y="839"/>
                  </a:moveTo>
                  <a:lnTo>
                    <a:pt x="0" y="0"/>
                  </a:lnTo>
                  <a:lnTo>
                    <a:pt x="839" y="272"/>
                  </a:lnTo>
                  <a:lnTo>
                    <a:pt x="91" y="839"/>
                  </a:lnTo>
                  <a:close/>
                </a:path>
              </a:pathLst>
            </a:custGeom>
            <a:solidFill>
              <a:schemeClr val="accent1"/>
            </a:solidFill>
            <a:ln w="9525">
              <a:solidFill>
                <a:schemeClr val="bg1"/>
              </a:solidFill>
              <a:round/>
              <a:headEnd/>
              <a:tailEnd/>
            </a:ln>
          </p:spPr>
          <p:txBody>
            <a:bodyPr/>
            <a:lstStyle/>
            <a:p>
              <a:endParaRPr lang="zh-CN" altLang="en-US"/>
            </a:p>
          </p:txBody>
        </p:sp>
        <p:sp>
          <p:nvSpPr>
            <p:cNvPr id="66587" name="Freeform 14"/>
            <p:cNvSpPr>
              <a:spLocks/>
            </p:cNvSpPr>
            <p:nvPr/>
          </p:nvSpPr>
          <p:spPr bwMode="auto">
            <a:xfrm>
              <a:off x="3108" y="3270"/>
              <a:ext cx="669" cy="584"/>
            </a:xfrm>
            <a:custGeom>
              <a:avLst/>
              <a:gdLst>
                <a:gd name="T0" fmla="*/ 2 w 884"/>
                <a:gd name="T1" fmla="*/ 0 h 771"/>
                <a:gd name="T2" fmla="*/ 0 w 884"/>
                <a:gd name="T3" fmla="*/ 6 h 771"/>
                <a:gd name="T4" fmla="*/ 8 w 884"/>
                <a:gd name="T5" fmla="*/ 5 h 771"/>
                <a:gd name="T6" fmla="*/ 2 w 884"/>
                <a:gd name="T7" fmla="*/ 0 h 771"/>
                <a:gd name="T8" fmla="*/ 0 60000 65536"/>
                <a:gd name="T9" fmla="*/ 0 60000 65536"/>
                <a:gd name="T10" fmla="*/ 0 60000 65536"/>
                <a:gd name="T11" fmla="*/ 0 60000 65536"/>
                <a:gd name="T12" fmla="*/ 0 w 884"/>
                <a:gd name="T13" fmla="*/ 0 h 771"/>
                <a:gd name="T14" fmla="*/ 884 w 884"/>
                <a:gd name="T15" fmla="*/ 771 h 771"/>
              </a:gdLst>
              <a:ahLst/>
              <a:cxnLst>
                <a:cxn ang="T8">
                  <a:pos x="T0" y="T1"/>
                </a:cxn>
                <a:cxn ang="T9">
                  <a:pos x="T2" y="T3"/>
                </a:cxn>
                <a:cxn ang="T10">
                  <a:pos x="T4" y="T5"/>
                </a:cxn>
                <a:cxn ang="T11">
                  <a:pos x="T6" y="T7"/>
                </a:cxn>
              </a:cxnLst>
              <a:rect l="T12" t="T13" r="T14" b="T15"/>
              <a:pathLst>
                <a:path w="884" h="771">
                  <a:moveTo>
                    <a:pt x="136" y="0"/>
                  </a:moveTo>
                  <a:lnTo>
                    <a:pt x="0" y="771"/>
                  </a:lnTo>
                  <a:lnTo>
                    <a:pt x="884" y="544"/>
                  </a:lnTo>
                  <a:lnTo>
                    <a:pt x="136" y="0"/>
                  </a:lnTo>
                  <a:close/>
                </a:path>
              </a:pathLst>
            </a:custGeom>
            <a:solidFill>
              <a:schemeClr val="accent1"/>
            </a:solidFill>
            <a:ln w="9525">
              <a:solidFill>
                <a:schemeClr val="bg1"/>
              </a:solidFill>
              <a:round/>
              <a:headEnd/>
              <a:tailEnd/>
            </a:ln>
          </p:spPr>
          <p:txBody>
            <a:bodyPr/>
            <a:lstStyle/>
            <a:p>
              <a:endParaRPr lang="zh-CN" altLang="en-US"/>
            </a:p>
          </p:txBody>
        </p:sp>
        <p:sp>
          <p:nvSpPr>
            <p:cNvPr id="66588" name="Freeform 15"/>
            <p:cNvSpPr>
              <a:spLocks/>
            </p:cNvSpPr>
            <p:nvPr/>
          </p:nvSpPr>
          <p:spPr bwMode="auto">
            <a:xfrm>
              <a:off x="3208" y="2839"/>
              <a:ext cx="680" cy="431"/>
            </a:xfrm>
            <a:custGeom>
              <a:avLst/>
              <a:gdLst>
                <a:gd name="T0" fmla="*/ 567 w 680"/>
                <a:gd name="T1" fmla="*/ 0 h 431"/>
                <a:gd name="T2" fmla="*/ 0 w 680"/>
                <a:gd name="T3" fmla="*/ 431 h 431"/>
                <a:gd name="T4" fmla="*/ 680 w 680"/>
                <a:gd name="T5" fmla="*/ 431 h 431"/>
                <a:gd name="T6" fmla="*/ 567 w 680"/>
                <a:gd name="T7" fmla="*/ 0 h 431"/>
                <a:gd name="T8" fmla="*/ 0 60000 65536"/>
                <a:gd name="T9" fmla="*/ 0 60000 65536"/>
                <a:gd name="T10" fmla="*/ 0 60000 65536"/>
                <a:gd name="T11" fmla="*/ 0 60000 65536"/>
                <a:gd name="T12" fmla="*/ 0 w 680"/>
                <a:gd name="T13" fmla="*/ 0 h 431"/>
                <a:gd name="T14" fmla="*/ 680 w 680"/>
                <a:gd name="T15" fmla="*/ 431 h 431"/>
              </a:gdLst>
              <a:ahLst/>
              <a:cxnLst>
                <a:cxn ang="T8">
                  <a:pos x="T0" y="T1"/>
                </a:cxn>
                <a:cxn ang="T9">
                  <a:pos x="T2" y="T3"/>
                </a:cxn>
                <a:cxn ang="T10">
                  <a:pos x="T4" y="T5"/>
                </a:cxn>
                <a:cxn ang="T11">
                  <a:pos x="T6" y="T7"/>
                </a:cxn>
              </a:cxnLst>
              <a:rect l="T12" t="T13" r="T14" b="T15"/>
              <a:pathLst>
                <a:path w="680" h="431">
                  <a:moveTo>
                    <a:pt x="567" y="0"/>
                  </a:moveTo>
                  <a:lnTo>
                    <a:pt x="0" y="431"/>
                  </a:lnTo>
                  <a:lnTo>
                    <a:pt x="680" y="431"/>
                  </a:lnTo>
                  <a:lnTo>
                    <a:pt x="567" y="0"/>
                  </a:lnTo>
                  <a:close/>
                </a:path>
              </a:pathLst>
            </a:custGeom>
            <a:solidFill>
              <a:schemeClr val="accent1"/>
            </a:solidFill>
            <a:ln w="9525">
              <a:solidFill>
                <a:schemeClr val="bg1"/>
              </a:solidFill>
              <a:round/>
              <a:headEnd/>
              <a:tailEnd/>
            </a:ln>
          </p:spPr>
          <p:txBody>
            <a:bodyPr/>
            <a:lstStyle/>
            <a:p>
              <a:endParaRPr lang="zh-CN" altLang="en-US"/>
            </a:p>
          </p:txBody>
        </p:sp>
        <p:sp>
          <p:nvSpPr>
            <p:cNvPr id="66589" name="Freeform 16"/>
            <p:cNvSpPr>
              <a:spLocks/>
            </p:cNvSpPr>
            <p:nvPr/>
          </p:nvSpPr>
          <p:spPr bwMode="auto">
            <a:xfrm>
              <a:off x="3219" y="3276"/>
              <a:ext cx="657" cy="408"/>
            </a:xfrm>
            <a:custGeom>
              <a:avLst/>
              <a:gdLst>
                <a:gd name="T0" fmla="*/ 0 w 657"/>
                <a:gd name="T1" fmla="*/ 0 h 408"/>
                <a:gd name="T2" fmla="*/ 657 w 657"/>
                <a:gd name="T3" fmla="*/ 0 h 408"/>
                <a:gd name="T4" fmla="*/ 567 w 657"/>
                <a:gd name="T5" fmla="*/ 408 h 408"/>
                <a:gd name="T6" fmla="*/ 0 w 657"/>
                <a:gd name="T7" fmla="*/ 0 h 408"/>
                <a:gd name="T8" fmla="*/ 0 60000 65536"/>
                <a:gd name="T9" fmla="*/ 0 60000 65536"/>
                <a:gd name="T10" fmla="*/ 0 60000 65536"/>
                <a:gd name="T11" fmla="*/ 0 60000 65536"/>
                <a:gd name="T12" fmla="*/ 0 w 657"/>
                <a:gd name="T13" fmla="*/ 0 h 408"/>
                <a:gd name="T14" fmla="*/ 657 w 657"/>
                <a:gd name="T15" fmla="*/ 408 h 408"/>
              </a:gdLst>
              <a:ahLst/>
              <a:cxnLst>
                <a:cxn ang="T8">
                  <a:pos x="T0" y="T1"/>
                </a:cxn>
                <a:cxn ang="T9">
                  <a:pos x="T2" y="T3"/>
                </a:cxn>
                <a:cxn ang="T10">
                  <a:pos x="T4" y="T5"/>
                </a:cxn>
                <a:cxn ang="T11">
                  <a:pos x="T6" y="T7"/>
                </a:cxn>
              </a:cxnLst>
              <a:rect l="T12" t="T13" r="T14" b="T15"/>
              <a:pathLst>
                <a:path w="657" h="408">
                  <a:moveTo>
                    <a:pt x="0" y="0"/>
                  </a:moveTo>
                  <a:lnTo>
                    <a:pt x="657" y="0"/>
                  </a:lnTo>
                  <a:lnTo>
                    <a:pt x="567" y="408"/>
                  </a:lnTo>
                  <a:lnTo>
                    <a:pt x="0" y="0"/>
                  </a:lnTo>
                  <a:close/>
                </a:path>
              </a:pathLst>
            </a:custGeom>
            <a:solidFill>
              <a:schemeClr val="accent1"/>
            </a:solidFill>
            <a:ln w="9525">
              <a:solidFill>
                <a:schemeClr val="bg1"/>
              </a:solidFill>
              <a:round/>
              <a:headEnd/>
              <a:tailEnd/>
            </a:ln>
          </p:spPr>
          <p:txBody>
            <a:bodyPr/>
            <a:lstStyle/>
            <a:p>
              <a:endParaRPr lang="zh-CN" altLang="en-US"/>
            </a:p>
          </p:txBody>
        </p:sp>
        <p:sp>
          <p:nvSpPr>
            <p:cNvPr id="66590" name="Text Box 17"/>
            <p:cNvSpPr txBox="1">
              <a:spLocks noChangeArrowheads="1"/>
            </p:cNvSpPr>
            <p:nvPr/>
          </p:nvSpPr>
          <p:spPr bwMode="auto">
            <a:xfrm>
              <a:off x="3810" y="3147"/>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dirty="0">
                  <a:solidFill>
                    <a:srgbClr val="C00000"/>
                  </a:solidFill>
                  <a:sym typeface="Symbol" pitchFamily="18" charset="2"/>
                </a:rPr>
                <a:t></a:t>
              </a:r>
            </a:p>
          </p:txBody>
        </p:sp>
      </p:grpSp>
      <p:sp>
        <p:nvSpPr>
          <p:cNvPr id="32" name="Rectangle 2"/>
          <p:cNvSpPr>
            <a:spLocks noGrp="1" noChangeArrowheads="1"/>
          </p:cNvSpPr>
          <p:nvPr>
            <p:ph type="title"/>
          </p:nvPr>
        </p:nvSpPr>
        <p:spPr>
          <a:xfrm>
            <a:off x="708026" y="332656"/>
            <a:ext cx="10390716" cy="1462087"/>
          </a:xfrm>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1.4 T</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型顶点与边缘裂缝</a:t>
            </a:r>
          </a:p>
        </p:txBody>
      </p:sp>
      <p:sp>
        <p:nvSpPr>
          <p:cNvPr id="31" name="Freeform 5"/>
          <p:cNvSpPr>
            <a:spLocks/>
          </p:cNvSpPr>
          <p:nvPr/>
        </p:nvSpPr>
        <p:spPr bwMode="auto">
          <a:xfrm>
            <a:off x="2052053" y="4293394"/>
            <a:ext cx="1200150" cy="1335088"/>
          </a:xfrm>
          <a:custGeom>
            <a:avLst/>
            <a:gdLst>
              <a:gd name="T0" fmla="*/ 6 w 749"/>
              <a:gd name="T1" fmla="*/ 0 h 1111"/>
              <a:gd name="T2" fmla="*/ 6 w 749"/>
              <a:gd name="T3" fmla="*/ 10 h 1111"/>
              <a:gd name="T4" fmla="*/ 0 w 749"/>
              <a:gd name="T5" fmla="*/ 5 h 1111"/>
              <a:gd name="T6" fmla="*/ 6 w 749"/>
              <a:gd name="T7" fmla="*/ 0 h 1111"/>
              <a:gd name="T8" fmla="*/ 0 60000 65536"/>
              <a:gd name="T9" fmla="*/ 0 60000 65536"/>
              <a:gd name="T10" fmla="*/ 0 60000 65536"/>
              <a:gd name="T11" fmla="*/ 0 60000 65536"/>
              <a:gd name="T12" fmla="*/ 0 w 749"/>
              <a:gd name="T13" fmla="*/ 0 h 1111"/>
              <a:gd name="T14" fmla="*/ 749 w 749"/>
              <a:gd name="T15" fmla="*/ 1111 h 1111"/>
            </a:gdLst>
            <a:ahLst/>
            <a:cxnLst>
              <a:cxn ang="T8">
                <a:pos x="T0" y="T1"/>
              </a:cxn>
              <a:cxn ang="T9">
                <a:pos x="T2" y="T3"/>
              </a:cxn>
              <a:cxn ang="T10">
                <a:pos x="T4" y="T5"/>
              </a:cxn>
              <a:cxn ang="T11">
                <a:pos x="T6" y="T7"/>
              </a:cxn>
            </a:cxnLst>
            <a:rect l="T12" t="T13" r="T14" b="T15"/>
            <a:pathLst>
              <a:path w="749" h="1111">
                <a:moveTo>
                  <a:pt x="749" y="0"/>
                </a:moveTo>
                <a:lnTo>
                  <a:pt x="749" y="1111"/>
                </a:lnTo>
                <a:lnTo>
                  <a:pt x="0" y="567"/>
                </a:lnTo>
                <a:lnTo>
                  <a:pt x="749" y="0"/>
                </a:lnTo>
                <a:close/>
              </a:path>
            </a:pathLst>
          </a:custGeom>
          <a:solidFill>
            <a:schemeClr val="accent1"/>
          </a:solidFill>
          <a:ln w="9525">
            <a:solidFill>
              <a:schemeClr val="bg1"/>
            </a:solidFill>
            <a:round/>
            <a:headEnd/>
            <a:tailEnd/>
          </a:ln>
        </p:spPr>
        <p:txBody>
          <a:bodyPr/>
          <a:lstStyle/>
          <a:p>
            <a:endParaRPr lang="zh-CN" altLang="en-US"/>
          </a:p>
        </p:txBody>
      </p:sp>
      <p:sp>
        <p:nvSpPr>
          <p:cNvPr id="33" name="Freeform 6"/>
          <p:cNvSpPr>
            <a:spLocks/>
          </p:cNvSpPr>
          <p:nvPr/>
        </p:nvSpPr>
        <p:spPr bwMode="auto">
          <a:xfrm>
            <a:off x="3252202" y="4293394"/>
            <a:ext cx="910166" cy="681038"/>
          </a:xfrm>
          <a:custGeom>
            <a:avLst/>
            <a:gdLst>
              <a:gd name="T0" fmla="*/ 0 w 567"/>
              <a:gd name="T1" fmla="*/ 0 h 567"/>
              <a:gd name="T2" fmla="*/ 2 w 567"/>
              <a:gd name="T3" fmla="*/ 5 h 567"/>
              <a:gd name="T4" fmla="*/ 5 w 567"/>
              <a:gd name="T5" fmla="*/ 2 h 567"/>
              <a:gd name="T6" fmla="*/ 0 w 567"/>
              <a:gd name="T7" fmla="*/ 0 h 567"/>
              <a:gd name="T8" fmla="*/ 0 60000 65536"/>
              <a:gd name="T9" fmla="*/ 0 60000 65536"/>
              <a:gd name="T10" fmla="*/ 0 60000 65536"/>
              <a:gd name="T11" fmla="*/ 0 60000 65536"/>
              <a:gd name="T12" fmla="*/ 0 w 567"/>
              <a:gd name="T13" fmla="*/ 0 h 567"/>
              <a:gd name="T14" fmla="*/ 567 w 567"/>
              <a:gd name="T15" fmla="*/ 567 h 567"/>
            </a:gdLst>
            <a:ahLst/>
            <a:cxnLst>
              <a:cxn ang="T8">
                <a:pos x="T0" y="T1"/>
              </a:cxn>
              <a:cxn ang="T9">
                <a:pos x="T2" y="T3"/>
              </a:cxn>
              <a:cxn ang="T10">
                <a:pos x="T4" y="T5"/>
              </a:cxn>
              <a:cxn ang="T11">
                <a:pos x="T6" y="T7"/>
              </a:cxn>
            </a:cxnLst>
            <a:rect l="T12" t="T13" r="T14" b="T15"/>
            <a:pathLst>
              <a:path w="567" h="567">
                <a:moveTo>
                  <a:pt x="0" y="0"/>
                </a:moveTo>
                <a:lnTo>
                  <a:pt x="136" y="567"/>
                </a:lnTo>
                <a:lnTo>
                  <a:pt x="567" y="136"/>
                </a:lnTo>
                <a:lnTo>
                  <a:pt x="0" y="0"/>
                </a:lnTo>
                <a:close/>
              </a:path>
            </a:pathLst>
          </a:custGeom>
          <a:solidFill>
            <a:schemeClr val="accent1"/>
          </a:solidFill>
          <a:ln w="9525">
            <a:solidFill>
              <a:schemeClr val="bg1"/>
            </a:solidFill>
            <a:round/>
            <a:headEnd/>
            <a:tailEnd/>
          </a:ln>
        </p:spPr>
        <p:txBody>
          <a:bodyPr/>
          <a:lstStyle/>
          <a:p>
            <a:endParaRPr lang="zh-CN" altLang="en-US"/>
          </a:p>
        </p:txBody>
      </p:sp>
      <p:sp>
        <p:nvSpPr>
          <p:cNvPr id="34" name="Freeform 7"/>
          <p:cNvSpPr>
            <a:spLocks/>
          </p:cNvSpPr>
          <p:nvPr/>
        </p:nvSpPr>
        <p:spPr bwMode="auto">
          <a:xfrm>
            <a:off x="3252202" y="4974432"/>
            <a:ext cx="1056216" cy="654050"/>
          </a:xfrm>
          <a:custGeom>
            <a:avLst/>
            <a:gdLst>
              <a:gd name="T0" fmla="*/ 2 w 658"/>
              <a:gd name="T1" fmla="*/ 0 h 544"/>
              <a:gd name="T2" fmla="*/ 0 w 658"/>
              <a:gd name="T3" fmla="*/ 5 h 544"/>
              <a:gd name="T4" fmla="*/ 6 w 658"/>
              <a:gd name="T5" fmla="*/ 4 h 544"/>
              <a:gd name="T6" fmla="*/ 2 w 658"/>
              <a:gd name="T7" fmla="*/ 0 h 544"/>
              <a:gd name="T8" fmla="*/ 0 60000 65536"/>
              <a:gd name="T9" fmla="*/ 0 60000 65536"/>
              <a:gd name="T10" fmla="*/ 0 60000 65536"/>
              <a:gd name="T11" fmla="*/ 0 60000 65536"/>
              <a:gd name="T12" fmla="*/ 0 w 658"/>
              <a:gd name="T13" fmla="*/ 0 h 544"/>
              <a:gd name="T14" fmla="*/ 658 w 658"/>
              <a:gd name="T15" fmla="*/ 544 h 544"/>
            </a:gdLst>
            <a:ahLst/>
            <a:cxnLst>
              <a:cxn ang="T8">
                <a:pos x="T0" y="T1"/>
              </a:cxn>
              <a:cxn ang="T9">
                <a:pos x="T2" y="T3"/>
              </a:cxn>
              <a:cxn ang="T10">
                <a:pos x="T4" y="T5"/>
              </a:cxn>
              <a:cxn ang="T11">
                <a:pos x="T6" y="T7"/>
              </a:cxn>
            </a:cxnLst>
            <a:rect l="T12" t="T13" r="T14" b="T15"/>
            <a:pathLst>
              <a:path w="658" h="544">
                <a:moveTo>
                  <a:pt x="136" y="0"/>
                </a:moveTo>
                <a:lnTo>
                  <a:pt x="0" y="544"/>
                </a:lnTo>
                <a:lnTo>
                  <a:pt x="658" y="408"/>
                </a:lnTo>
                <a:lnTo>
                  <a:pt x="136" y="0"/>
                </a:lnTo>
                <a:close/>
              </a:path>
            </a:pathLst>
          </a:custGeom>
          <a:solidFill>
            <a:schemeClr val="accent1"/>
          </a:solidFill>
          <a:ln w="9525">
            <a:solidFill>
              <a:schemeClr val="bg1"/>
            </a:solidFill>
            <a:round/>
            <a:headEnd/>
            <a:tailEnd/>
          </a:ln>
        </p:spPr>
        <p:txBody>
          <a:bodyPr/>
          <a:lstStyle/>
          <a:p>
            <a:endParaRPr lang="zh-CN" altLang="en-US"/>
          </a:p>
        </p:txBody>
      </p:sp>
      <p:sp>
        <p:nvSpPr>
          <p:cNvPr id="35" name="Freeform 8"/>
          <p:cNvSpPr>
            <a:spLocks/>
          </p:cNvSpPr>
          <p:nvPr/>
        </p:nvSpPr>
        <p:spPr bwMode="auto">
          <a:xfrm>
            <a:off x="3470219" y="4456907"/>
            <a:ext cx="1090083" cy="517525"/>
          </a:xfrm>
          <a:custGeom>
            <a:avLst/>
            <a:gdLst>
              <a:gd name="T0" fmla="*/ 4 w 680"/>
              <a:gd name="T1" fmla="*/ 0 h 431"/>
              <a:gd name="T2" fmla="*/ 6 w 680"/>
              <a:gd name="T3" fmla="*/ 4 h 431"/>
              <a:gd name="T4" fmla="*/ 0 w 680"/>
              <a:gd name="T5" fmla="*/ 4 h 431"/>
              <a:gd name="T6" fmla="*/ 4 w 680"/>
              <a:gd name="T7" fmla="*/ 0 h 431"/>
              <a:gd name="T8" fmla="*/ 0 60000 65536"/>
              <a:gd name="T9" fmla="*/ 0 60000 65536"/>
              <a:gd name="T10" fmla="*/ 0 60000 65536"/>
              <a:gd name="T11" fmla="*/ 0 60000 65536"/>
              <a:gd name="T12" fmla="*/ 0 w 680"/>
              <a:gd name="T13" fmla="*/ 0 h 431"/>
              <a:gd name="T14" fmla="*/ 680 w 680"/>
              <a:gd name="T15" fmla="*/ 431 h 431"/>
            </a:gdLst>
            <a:ahLst/>
            <a:cxnLst>
              <a:cxn ang="T8">
                <a:pos x="T0" y="T1"/>
              </a:cxn>
              <a:cxn ang="T9">
                <a:pos x="T2" y="T3"/>
              </a:cxn>
              <a:cxn ang="T10">
                <a:pos x="T4" y="T5"/>
              </a:cxn>
              <a:cxn ang="T11">
                <a:pos x="T6" y="T7"/>
              </a:cxn>
            </a:cxnLst>
            <a:rect l="T12" t="T13" r="T14" b="T15"/>
            <a:pathLst>
              <a:path w="680" h="431">
                <a:moveTo>
                  <a:pt x="408" y="0"/>
                </a:moveTo>
                <a:lnTo>
                  <a:pt x="680" y="385"/>
                </a:lnTo>
                <a:lnTo>
                  <a:pt x="0" y="431"/>
                </a:lnTo>
                <a:lnTo>
                  <a:pt x="408" y="0"/>
                </a:lnTo>
                <a:close/>
              </a:path>
            </a:pathLst>
          </a:custGeom>
          <a:solidFill>
            <a:schemeClr val="accent1"/>
          </a:solidFill>
          <a:ln w="9525">
            <a:solidFill>
              <a:schemeClr val="bg1"/>
            </a:solidFill>
            <a:round/>
            <a:headEnd/>
            <a:tailEnd/>
          </a:ln>
        </p:spPr>
        <p:txBody>
          <a:bodyPr/>
          <a:lstStyle/>
          <a:p>
            <a:endParaRPr lang="zh-CN" altLang="en-US"/>
          </a:p>
        </p:txBody>
      </p:sp>
      <p:sp>
        <p:nvSpPr>
          <p:cNvPr id="36" name="Freeform 9"/>
          <p:cNvSpPr>
            <a:spLocks/>
          </p:cNvSpPr>
          <p:nvPr/>
        </p:nvSpPr>
        <p:spPr bwMode="auto">
          <a:xfrm>
            <a:off x="3470219" y="4918869"/>
            <a:ext cx="1090083" cy="546100"/>
          </a:xfrm>
          <a:custGeom>
            <a:avLst/>
            <a:gdLst>
              <a:gd name="T0" fmla="*/ 0 w 680"/>
              <a:gd name="T1" fmla="*/ 2 h 454"/>
              <a:gd name="T2" fmla="*/ 5 w 680"/>
              <a:gd name="T3" fmla="*/ 4 h 454"/>
              <a:gd name="T4" fmla="*/ 6 w 680"/>
              <a:gd name="T5" fmla="*/ 0 h 454"/>
              <a:gd name="T6" fmla="*/ 0 w 680"/>
              <a:gd name="T7" fmla="*/ 2 h 454"/>
              <a:gd name="T8" fmla="*/ 0 60000 65536"/>
              <a:gd name="T9" fmla="*/ 0 60000 65536"/>
              <a:gd name="T10" fmla="*/ 0 60000 65536"/>
              <a:gd name="T11" fmla="*/ 0 60000 65536"/>
              <a:gd name="T12" fmla="*/ 0 w 680"/>
              <a:gd name="T13" fmla="*/ 0 h 454"/>
              <a:gd name="T14" fmla="*/ 680 w 680"/>
              <a:gd name="T15" fmla="*/ 454 h 454"/>
            </a:gdLst>
            <a:ahLst/>
            <a:cxnLst>
              <a:cxn ang="T8">
                <a:pos x="T0" y="T1"/>
              </a:cxn>
              <a:cxn ang="T9">
                <a:pos x="T2" y="T3"/>
              </a:cxn>
              <a:cxn ang="T10">
                <a:pos x="T4" y="T5"/>
              </a:cxn>
              <a:cxn ang="T11">
                <a:pos x="T6" y="T7"/>
              </a:cxn>
            </a:cxnLst>
            <a:rect l="T12" t="T13" r="T14" b="T15"/>
            <a:pathLst>
              <a:path w="680" h="454">
                <a:moveTo>
                  <a:pt x="0" y="46"/>
                </a:moveTo>
                <a:lnTo>
                  <a:pt x="522" y="454"/>
                </a:lnTo>
                <a:lnTo>
                  <a:pt x="680" y="0"/>
                </a:lnTo>
                <a:lnTo>
                  <a:pt x="0" y="46"/>
                </a:lnTo>
                <a:close/>
              </a:path>
            </a:pathLst>
          </a:custGeom>
          <a:solidFill>
            <a:schemeClr val="accent1"/>
          </a:solidFill>
          <a:ln w="9525">
            <a:solidFill>
              <a:schemeClr val="bg1"/>
            </a:solidFill>
            <a:round/>
            <a:headEnd/>
            <a:tailEnd/>
          </a:ln>
        </p:spPr>
        <p:txBody>
          <a:bodyPr/>
          <a:lstStyle/>
          <a:p>
            <a:endParaRPr lang="zh-CN" altLang="en-US"/>
          </a:p>
        </p:txBody>
      </p:sp>
      <p:sp>
        <p:nvSpPr>
          <p:cNvPr id="37" name="Freeform 10"/>
          <p:cNvSpPr>
            <a:spLocks/>
          </p:cNvSpPr>
          <p:nvPr/>
        </p:nvSpPr>
        <p:spPr bwMode="auto">
          <a:xfrm>
            <a:off x="4124269" y="4374357"/>
            <a:ext cx="800100" cy="544513"/>
          </a:xfrm>
          <a:custGeom>
            <a:avLst/>
            <a:gdLst>
              <a:gd name="T0" fmla="*/ 0 w 499"/>
              <a:gd name="T1" fmla="*/ 2 h 453"/>
              <a:gd name="T2" fmla="*/ 5 w 499"/>
              <a:gd name="T3" fmla="*/ 0 h 453"/>
              <a:gd name="T4" fmla="*/ 3 w 499"/>
              <a:gd name="T5" fmla="*/ 4 h 453"/>
              <a:gd name="T6" fmla="*/ 0 w 499"/>
              <a:gd name="T7" fmla="*/ 2 h 453"/>
              <a:gd name="T8" fmla="*/ 0 60000 65536"/>
              <a:gd name="T9" fmla="*/ 0 60000 65536"/>
              <a:gd name="T10" fmla="*/ 0 60000 65536"/>
              <a:gd name="T11" fmla="*/ 0 60000 65536"/>
              <a:gd name="T12" fmla="*/ 0 w 499"/>
              <a:gd name="T13" fmla="*/ 0 h 453"/>
              <a:gd name="T14" fmla="*/ 499 w 499"/>
              <a:gd name="T15" fmla="*/ 453 h 453"/>
            </a:gdLst>
            <a:ahLst/>
            <a:cxnLst>
              <a:cxn ang="T8">
                <a:pos x="T0" y="T1"/>
              </a:cxn>
              <a:cxn ang="T9">
                <a:pos x="T2" y="T3"/>
              </a:cxn>
              <a:cxn ang="T10">
                <a:pos x="T4" y="T5"/>
              </a:cxn>
              <a:cxn ang="T11">
                <a:pos x="T6" y="T7"/>
              </a:cxn>
            </a:cxnLst>
            <a:rect l="T12" t="T13" r="T14" b="T15"/>
            <a:pathLst>
              <a:path w="499" h="453">
                <a:moveTo>
                  <a:pt x="0" y="68"/>
                </a:moveTo>
                <a:lnTo>
                  <a:pt x="499" y="0"/>
                </a:lnTo>
                <a:lnTo>
                  <a:pt x="272" y="453"/>
                </a:lnTo>
                <a:lnTo>
                  <a:pt x="0" y="68"/>
                </a:lnTo>
                <a:close/>
              </a:path>
            </a:pathLst>
          </a:custGeom>
          <a:solidFill>
            <a:schemeClr val="accent1"/>
          </a:solidFill>
          <a:ln w="9525">
            <a:solidFill>
              <a:schemeClr val="bg1"/>
            </a:solidFill>
            <a:round/>
            <a:headEnd/>
            <a:tailEnd/>
          </a:ln>
        </p:spPr>
        <p:txBody>
          <a:bodyPr/>
          <a:lstStyle/>
          <a:p>
            <a:endParaRPr lang="zh-CN" altLang="en-US"/>
          </a:p>
        </p:txBody>
      </p:sp>
      <p:sp>
        <p:nvSpPr>
          <p:cNvPr id="38" name="Freeform 11"/>
          <p:cNvSpPr>
            <a:spLocks/>
          </p:cNvSpPr>
          <p:nvPr/>
        </p:nvSpPr>
        <p:spPr bwMode="auto">
          <a:xfrm>
            <a:off x="4560302" y="4374357"/>
            <a:ext cx="874183" cy="544513"/>
          </a:xfrm>
          <a:custGeom>
            <a:avLst/>
            <a:gdLst>
              <a:gd name="T0" fmla="*/ 0 w 545"/>
              <a:gd name="T1" fmla="*/ 4 h 453"/>
              <a:gd name="T2" fmla="*/ 2 w 545"/>
              <a:gd name="T3" fmla="*/ 0 h 453"/>
              <a:gd name="T4" fmla="*/ 5 w 545"/>
              <a:gd name="T5" fmla="*/ 4 h 453"/>
              <a:gd name="T6" fmla="*/ 0 w 545"/>
              <a:gd name="T7" fmla="*/ 4 h 453"/>
              <a:gd name="T8" fmla="*/ 0 60000 65536"/>
              <a:gd name="T9" fmla="*/ 0 60000 65536"/>
              <a:gd name="T10" fmla="*/ 0 60000 65536"/>
              <a:gd name="T11" fmla="*/ 0 60000 65536"/>
              <a:gd name="T12" fmla="*/ 0 w 545"/>
              <a:gd name="T13" fmla="*/ 0 h 453"/>
              <a:gd name="T14" fmla="*/ 545 w 545"/>
              <a:gd name="T15" fmla="*/ 453 h 453"/>
            </a:gdLst>
            <a:ahLst/>
            <a:cxnLst>
              <a:cxn ang="T8">
                <a:pos x="T0" y="T1"/>
              </a:cxn>
              <a:cxn ang="T9">
                <a:pos x="T2" y="T3"/>
              </a:cxn>
              <a:cxn ang="T10">
                <a:pos x="T4" y="T5"/>
              </a:cxn>
              <a:cxn ang="T11">
                <a:pos x="T6" y="T7"/>
              </a:cxn>
            </a:cxnLst>
            <a:rect l="T12" t="T13" r="T14" b="T15"/>
            <a:pathLst>
              <a:path w="545" h="453">
                <a:moveTo>
                  <a:pt x="0" y="453"/>
                </a:moveTo>
                <a:lnTo>
                  <a:pt x="227" y="0"/>
                </a:lnTo>
                <a:lnTo>
                  <a:pt x="545" y="385"/>
                </a:lnTo>
                <a:lnTo>
                  <a:pt x="0" y="453"/>
                </a:lnTo>
                <a:close/>
              </a:path>
            </a:pathLst>
          </a:custGeom>
          <a:solidFill>
            <a:schemeClr val="accent1"/>
          </a:solidFill>
          <a:ln w="9525">
            <a:solidFill>
              <a:schemeClr val="bg1"/>
            </a:solidFill>
            <a:round/>
            <a:headEnd/>
            <a:tailEnd/>
          </a:ln>
        </p:spPr>
        <p:txBody>
          <a:bodyPr/>
          <a:lstStyle/>
          <a:p>
            <a:endParaRPr lang="zh-CN" altLang="en-US"/>
          </a:p>
        </p:txBody>
      </p:sp>
      <p:sp>
        <p:nvSpPr>
          <p:cNvPr id="39" name="Freeform 12"/>
          <p:cNvSpPr>
            <a:spLocks/>
          </p:cNvSpPr>
          <p:nvPr/>
        </p:nvSpPr>
        <p:spPr bwMode="auto">
          <a:xfrm>
            <a:off x="4308419" y="4918869"/>
            <a:ext cx="726016" cy="546100"/>
          </a:xfrm>
          <a:custGeom>
            <a:avLst/>
            <a:gdLst>
              <a:gd name="T0" fmla="*/ 2 w 453"/>
              <a:gd name="T1" fmla="*/ 0 h 454"/>
              <a:gd name="T2" fmla="*/ 4 w 453"/>
              <a:gd name="T3" fmla="*/ 4 h 454"/>
              <a:gd name="T4" fmla="*/ 0 w 453"/>
              <a:gd name="T5" fmla="*/ 4 h 454"/>
              <a:gd name="T6" fmla="*/ 2 w 453"/>
              <a:gd name="T7" fmla="*/ 0 h 454"/>
              <a:gd name="T8" fmla="*/ 0 60000 65536"/>
              <a:gd name="T9" fmla="*/ 0 60000 65536"/>
              <a:gd name="T10" fmla="*/ 0 60000 65536"/>
              <a:gd name="T11" fmla="*/ 0 60000 65536"/>
              <a:gd name="T12" fmla="*/ 0 w 453"/>
              <a:gd name="T13" fmla="*/ 0 h 454"/>
              <a:gd name="T14" fmla="*/ 453 w 453"/>
              <a:gd name="T15" fmla="*/ 454 h 454"/>
            </a:gdLst>
            <a:ahLst/>
            <a:cxnLst>
              <a:cxn ang="T8">
                <a:pos x="T0" y="T1"/>
              </a:cxn>
              <a:cxn ang="T9">
                <a:pos x="T2" y="T3"/>
              </a:cxn>
              <a:cxn ang="T10">
                <a:pos x="T4" y="T5"/>
              </a:cxn>
              <a:cxn ang="T11">
                <a:pos x="T6" y="T7"/>
              </a:cxn>
            </a:cxnLst>
            <a:rect l="T12" t="T13" r="T14" b="T15"/>
            <a:pathLst>
              <a:path w="453" h="454">
                <a:moveTo>
                  <a:pt x="158" y="0"/>
                </a:moveTo>
                <a:lnTo>
                  <a:pt x="453" y="386"/>
                </a:lnTo>
                <a:lnTo>
                  <a:pt x="0" y="454"/>
                </a:lnTo>
                <a:lnTo>
                  <a:pt x="158" y="0"/>
                </a:lnTo>
                <a:close/>
              </a:path>
            </a:pathLst>
          </a:custGeom>
          <a:solidFill>
            <a:schemeClr val="accent1"/>
          </a:solidFill>
          <a:ln w="9525">
            <a:solidFill>
              <a:schemeClr val="bg1"/>
            </a:solidFill>
            <a:round/>
            <a:headEnd/>
            <a:tailEnd/>
          </a:ln>
        </p:spPr>
        <p:txBody>
          <a:bodyPr/>
          <a:lstStyle/>
          <a:p>
            <a:endParaRPr lang="zh-CN" altLang="en-US"/>
          </a:p>
        </p:txBody>
      </p:sp>
      <p:sp>
        <p:nvSpPr>
          <p:cNvPr id="40" name="Freeform 13"/>
          <p:cNvSpPr>
            <a:spLocks/>
          </p:cNvSpPr>
          <p:nvPr/>
        </p:nvSpPr>
        <p:spPr bwMode="auto">
          <a:xfrm>
            <a:off x="4560302" y="4837907"/>
            <a:ext cx="874183" cy="546100"/>
          </a:xfrm>
          <a:custGeom>
            <a:avLst/>
            <a:gdLst>
              <a:gd name="T0" fmla="*/ 0 w 545"/>
              <a:gd name="T1" fmla="*/ 2 h 454"/>
              <a:gd name="T2" fmla="*/ 3 w 545"/>
              <a:gd name="T3" fmla="*/ 4 h 454"/>
              <a:gd name="T4" fmla="*/ 5 w 545"/>
              <a:gd name="T5" fmla="*/ 0 h 454"/>
              <a:gd name="T6" fmla="*/ 0 w 545"/>
              <a:gd name="T7" fmla="*/ 2 h 454"/>
              <a:gd name="T8" fmla="*/ 0 60000 65536"/>
              <a:gd name="T9" fmla="*/ 0 60000 65536"/>
              <a:gd name="T10" fmla="*/ 0 60000 65536"/>
              <a:gd name="T11" fmla="*/ 0 60000 65536"/>
              <a:gd name="T12" fmla="*/ 0 w 545"/>
              <a:gd name="T13" fmla="*/ 0 h 454"/>
              <a:gd name="T14" fmla="*/ 545 w 545"/>
              <a:gd name="T15" fmla="*/ 454 h 454"/>
            </a:gdLst>
            <a:ahLst/>
            <a:cxnLst>
              <a:cxn ang="T8">
                <a:pos x="T0" y="T1"/>
              </a:cxn>
              <a:cxn ang="T9">
                <a:pos x="T2" y="T3"/>
              </a:cxn>
              <a:cxn ang="T10">
                <a:pos x="T4" y="T5"/>
              </a:cxn>
              <a:cxn ang="T11">
                <a:pos x="T6" y="T7"/>
              </a:cxn>
            </a:cxnLst>
            <a:rect l="T12" t="T13" r="T14" b="T15"/>
            <a:pathLst>
              <a:path w="545" h="454">
                <a:moveTo>
                  <a:pt x="0" y="68"/>
                </a:moveTo>
                <a:lnTo>
                  <a:pt x="295" y="454"/>
                </a:lnTo>
                <a:lnTo>
                  <a:pt x="545" y="0"/>
                </a:lnTo>
                <a:lnTo>
                  <a:pt x="0" y="68"/>
                </a:lnTo>
                <a:close/>
              </a:path>
            </a:pathLst>
          </a:custGeom>
          <a:solidFill>
            <a:schemeClr val="accent1"/>
          </a:solidFill>
          <a:ln w="9525">
            <a:solidFill>
              <a:schemeClr val="bg1"/>
            </a:solidFill>
            <a:round/>
            <a:headEnd/>
            <a:tailEnd/>
          </a:ln>
        </p:spPr>
        <p:txBody>
          <a:bodyPr/>
          <a:lstStyle/>
          <a:p>
            <a:endParaRPr lang="zh-CN" altLang="en-US"/>
          </a:p>
        </p:txBody>
      </p:sp>
      <p:sp>
        <p:nvSpPr>
          <p:cNvPr id="41" name="Freeform 14"/>
          <p:cNvSpPr>
            <a:spLocks/>
          </p:cNvSpPr>
          <p:nvPr/>
        </p:nvSpPr>
        <p:spPr bwMode="auto">
          <a:xfrm>
            <a:off x="1906003" y="3966369"/>
            <a:ext cx="1344083" cy="1008063"/>
          </a:xfrm>
          <a:custGeom>
            <a:avLst/>
            <a:gdLst>
              <a:gd name="T0" fmla="*/ 2 w 839"/>
              <a:gd name="T1" fmla="*/ 8 h 839"/>
              <a:gd name="T2" fmla="*/ 0 w 839"/>
              <a:gd name="T3" fmla="*/ 0 h 839"/>
              <a:gd name="T4" fmla="*/ 8 w 839"/>
              <a:gd name="T5" fmla="*/ 3 h 839"/>
              <a:gd name="T6" fmla="*/ 2 w 839"/>
              <a:gd name="T7" fmla="*/ 8 h 839"/>
              <a:gd name="T8" fmla="*/ 0 60000 65536"/>
              <a:gd name="T9" fmla="*/ 0 60000 65536"/>
              <a:gd name="T10" fmla="*/ 0 60000 65536"/>
              <a:gd name="T11" fmla="*/ 0 60000 65536"/>
              <a:gd name="T12" fmla="*/ 0 w 839"/>
              <a:gd name="T13" fmla="*/ 0 h 839"/>
              <a:gd name="T14" fmla="*/ 839 w 839"/>
              <a:gd name="T15" fmla="*/ 839 h 839"/>
            </a:gdLst>
            <a:ahLst/>
            <a:cxnLst>
              <a:cxn ang="T8">
                <a:pos x="T0" y="T1"/>
              </a:cxn>
              <a:cxn ang="T9">
                <a:pos x="T2" y="T3"/>
              </a:cxn>
              <a:cxn ang="T10">
                <a:pos x="T4" y="T5"/>
              </a:cxn>
              <a:cxn ang="T11">
                <a:pos x="T6" y="T7"/>
              </a:cxn>
            </a:cxnLst>
            <a:rect l="T12" t="T13" r="T14" b="T15"/>
            <a:pathLst>
              <a:path w="839" h="839">
                <a:moveTo>
                  <a:pt x="91" y="839"/>
                </a:moveTo>
                <a:lnTo>
                  <a:pt x="0" y="0"/>
                </a:lnTo>
                <a:lnTo>
                  <a:pt x="839" y="272"/>
                </a:lnTo>
                <a:lnTo>
                  <a:pt x="91" y="839"/>
                </a:lnTo>
                <a:close/>
              </a:path>
            </a:pathLst>
          </a:custGeom>
          <a:solidFill>
            <a:schemeClr val="accent1"/>
          </a:solidFill>
          <a:ln w="9525">
            <a:solidFill>
              <a:schemeClr val="bg1"/>
            </a:solidFill>
            <a:round/>
            <a:headEnd/>
            <a:tailEnd/>
          </a:ln>
        </p:spPr>
        <p:txBody>
          <a:bodyPr/>
          <a:lstStyle/>
          <a:p>
            <a:endParaRPr lang="zh-CN" altLang="en-US"/>
          </a:p>
        </p:txBody>
      </p:sp>
      <p:sp>
        <p:nvSpPr>
          <p:cNvPr id="42" name="Freeform 15"/>
          <p:cNvSpPr>
            <a:spLocks/>
          </p:cNvSpPr>
          <p:nvPr/>
        </p:nvSpPr>
        <p:spPr bwMode="auto">
          <a:xfrm>
            <a:off x="1834036" y="4974432"/>
            <a:ext cx="1416050" cy="927100"/>
          </a:xfrm>
          <a:custGeom>
            <a:avLst/>
            <a:gdLst>
              <a:gd name="T0" fmla="*/ 2 w 884"/>
              <a:gd name="T1" fmla="*/ 0 h 771"/>
              <a:gd name="T2" fmla="*/ 0 w 884"/>
              <a:gd name="T3" fmla="*/ 6 h 771"/>
              <a:gd name="T4" fmla="*/ 8 w 884"/>
              <a:gd name="T5" fmla="*/ 5 h 771"/>
              <a:gd name="T6" fmla="*/ 2 w 884"/>
              <a:gd name="T7" fmla="*/ 0 h 771"/>
              <a:gd name="T8" fmla="*/ 0 60000 65536"/>
              <a:gd name="T9" fmla="*/ 0 60000 65536"/>
              <a:gd name="T10" fmla="*/ 0 60000 65536"/>
              <a:gd name="T11" fmla="*/ 0 60000 65536"/>
              <a:gd name="T12" fmla="*/ 0 w 884"/>
              <a:gd name="T13" fmla="*/ 0 h 771"/>
              <a:gd name="T14" fmla="*/ 884 w 884"/>
              <a:gd name="T15" fmla="*/ 771 h 771"/>
            </a:gdLst>
            <a:ahLst/>
            <a:cxnLst>
              <a:cxn ang="T8">
                <a:pos x="T0" y="T1"/>
              </a:cxn>
              <a:cxn ang="T9">
                <a:pos x="T2" y="T3"/>
              </a:cxn>
              <a:cxn ang="T10">
                <a:pos x="T4" y="T5"/>
              </a:cxn>
              <a:cxn ang="T11">
                <a:pos x="T6" y="T7"/>
              </a:cxn>
            </a:cxnLst>
            <a:rect l="T12" t="T13" r="T14" b="T15"/>
            <a:pathLst>
              <a:path w="884" h="771">
                <a:moveTo>
                  <a:pt x="136" y="0"/>
                </a:moveTo>
                <a:lnTo>
                  <a:pt x="0" y="771"/>
                </a:lnTo>
                <a:lnTo>
                  <a:pt x="884" y="544"/>
                </a:lnTo>
                <a:lnTo>
                  <a:pt x="136" y="0"/>
                </a:lnTo>
                <a:close/>
              </a:path>
            </a:pathLst>
          </a:custGeom>
          <a:solidFill>
            <a:schemeClr val="accent1"/>
          </a:solidFill>
          <a:ln w="9525">
            <a:solidFill>
              <a:schemeClr val="bg1"/>
            </a:solidFill>
            <a:round/>
            <a:headEnd/>
            <a:tailEnd/>
          </a:ln>
        </p:spPr>
        <p:txBody>
          <a:bodyPr/>
          <a:lstStyle/>
          <a:p>
            <a:endParaRPr lang="zh-CN" altLang="en-US"/>
          </a:p>
        </p:txBody>
      </p:sp>
      <p:sp>
        <p:nvSpPr>
          <p:cNvPr id="43" name="Text Box 16"/>
          <p:cNvSpPr txBox="1">
            <a:spLocks noChangeArrowheads="1"/>
          </p:cNvSpPr>
          <p:nvPr/>
        </p:nvSpPr>
        <p:spPr bwMode="auto">
          <a:xfrm>
            <a:off x="3328402" y="4768057"/>
            <a:ext cx="67098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dirty="0">
                <a:solidFill>
                  <a:srgbClr val="C00000"/>
                </a:solidFill>
                <a:sym typeface="Symbol" pitchFamily="18" charset="2"/>
              </a:rPr>
              <a:t></a:t>
            </a:r>
          </a:p>
        </p:txBody>
      </p:sp>
    </p:spTree>
    <p:extLst>
      <p:ext uri="{BB962C8B-B14F-4D97-AF65-F5344CB8AC3E}">
        <p14:creationId xmlns:p14="http://schemas.microsoft.com/office/powerpoint/2010/main" val="628852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up)">
                                      <p:cBhvr>
                                        <p:cTn id="7" dur="500"/>
                                        <p:tgtEl>
                                          <p:spTgt spid="9523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5235">
                                            <p:txEl>
                                              <p:pRg st="1" end="1"/>
                                            </p:txEl>
                                          </p:spTgt>
                                        </p:tgtEl>
                                        <p:attrNameLst>
                                          <p:attrName>style.visibility</p:attrName>
                                        </p:attrNameLst>
                                      </p:cBhvr>
                                      <p:to>
                                        <p:strVal val="visible"/>
                                      </p:to>
                                    </p:set>
                                    <p:animEffect transition="in" filter="wipe(up)">
                                      <p:cBhvr>
                                        <p:cTn id="10" dur="500"/>
                                        <p:tgtEl>
                                          <p:spTgt spid="9523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5235">
                                            <p:txEl>
                                              <p:pRg st="2" end="2"/>
                                            </p:txEl>
                                          </p:spTgt>
                                        </p:tgtEl>
                                        <p:attrNameLst>
                                          <p:attrName>style.visibility</p:attrName>
                                        </p:attrNameLst>
                                      </p:cBhvr>
                                      <p:to>
                                        <p:strVal val="visible"/>
                                      </p:to>
                                    </p:set>
                                    <p:animEffect transition="in" filter="wipe(up)">
                                      <p:cBhvr>
                                        <p:cTn id="13" dur="500"/>
                                        <p:tgtEl>
                                          <p:spTgt spid="952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half" idx="1"/>
          </p:nvPr>
        </p:nvSpPr>
        <p:spPr>
          <a:xfrm>
            <a:off x="1034855" y="1625601"/>
            <a:ext cx="9362016" cy="4543425"/>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边缘缝合</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Edge Switching</a:t>
            </a:r>
          </a:p>
          <a:p>
            <a:pPr marL="914400" lvl="1" indent="-457200" eaLnBrk="1" hangingPunct="1"/>
            <a:endParaRPr lang="en-US" altLang="zh-CN" sz="2400" dirty="0" smtClean="0">
              <a:latin typeface="Times New Roman" pitchFamily="18" charset="0"/>
              <a:cs typeface="Times New Roman" pitchFamily="18" charset="0"/>
            </a:endParaRPr>
          </a:p>
          <a:p>
            <a:pPr marL="533400" indent="-533400" eaLnBrk="1" hangingPunct="1"/>
            <a:endParaRPr lang="en-US" altLang="zh-CN" sz="2800" dirty="0" smtClean="0">
              <a:latin typeface="Times New Roman" pitchFamily="18" charset="0"/>
              <a:cs typeface="Times New Roman" pitchFamily="18" charset="0"/>
            </a:endParaRPr>
          </a:p>
          <a:p>
            <a:pPr marL="533400" indent="-533400" eaLnBrk="1" hangingPunct="1"/>
            <a:endParaRPr lang="en-US" altLang="zh-CN" sz="2800" dirty="0" smtClean="0">
              <a:latin typeface="Times New Roman" pitchFamily="18" charset="0"/>
              <a:cs typeface="Times New Roman" pitchFamily="18" charset="0"/>
            </a:endParaRPr>
          </a:p>
          <a:p>
            <a:pPr marL="533400" indent="-533400" eaLnBrk="1" hangingPunct="1"/>
            <a:endParaRPr lang="en-US" altLang="zh-CN" sz="2800" dirty="0" smtClean="0">
              <a:latin typeface="Times New Roman" pitchFamily="18" charset="0"/>
              <a:cs typeface="Times New Roman" pitchFamily="18" charset="0"/>
            </a:endParaRPr>
          </a:p>
          <a:p>
            <a:pPr marL="533400" indent="-533400" eaLnBrk="1" hangingPunct="1"/>
            <a:endParaRPr lang="en-US" altLang="zh-CN" sz="2800" dirty="0" smtClean="0">
              <a:latin typeface="Times New Roman" pitchFamily="18" charset="0"/>
              <a:cs typeface="Times New Roman" pitchFamily="18" charset="0"/>
            </a:endParaRPr>
          </a:p>
          <a:p>
            <a:pPr marL="914400" lvl="1" indent="-457200" eaLnBrk="1" hangingPunct="1"/>
            <a:endParaRPr lang="en-US" altLang="zh-CN" sz="2400" dirty="0" smtClean="0">
              <a:latin typeface="Times New Roman" pitchFamily="18" charset="0"/>
              <a:cs typeface="Times New Roman" pitchFamily="18" charset="0"/>
            </a:endParaRPr>
          </a:p>
          <a:p>
            <a:pPr marL="1295400" lvl="2" indent="-381000" eaLnBrk="1" hangingPunct="1">
              <a:buFont typeface="Wingdings" pitchFamily="2" charset="2"/>
              <a:buNone/>
            </a:pPr>
            <a:endParaRPr lang="en-US" altLang="zh-CN" sz="2000" dirty="0" smtClean="0">
              <a:latin typeface="Times New Roman" pitchFamily="18" charset="0"/>
              <a:cs typeface="Times New Roman" pitchFamily="18" charset="0"/>
            </a:endParaRPr>
          </a:p>
          <a:p>
            <a:pPr marL="914400" lvl="1" indent="-457200" eaLnBrk="1" hangingPunct="1"/>
            <a:endParaRPr lang="en-US" altLang="zh-CN" sz="2400" dirty="0" smtClean="0">
              <a:latin typeface="Times New Roman" pitchFamily="18" charset="0"/>
              <a:cs typeface="Times New Roman" pitchFamily="18" charset="0"/>
            </a:endParaRPr>
          </a:p>
          <a:p>
            <a:pPr marL="914400" lvl="1" indent="-457200" eaLnBrk="1" hangingPunct="1"/>
            <a:endParaRPr lang="en-US" altLang="zh-CN" sz="2400" dirty="0" smtClean="0">
              <a:latin typeface="Times New Roman" pitchFamily="18" charset="0"/>
              <a:cs typeface="Times New Roman" pitchFamily="18" charset="0"/>
            </a:endParaRPr>
          </a:p>
          <a:p>
            <a:pPr marL="1295400" lvl="2" indent="-381000" eaLnBrk="1" hangingPunct="1"/>
            <a:endParaRPr lang="en-US" altLang="zh-CN" sz="2000" dirty="0" smtClean="0">
              <a:latin typeface="Times New Roman" pitchFamily="18" charset="0"/>
            </a:endParaRPr>
          </a:p>
        </p:txBody>
      </p:sp>
      <p:sp>
        <p:nvSpPr>
          <p:cNvPr id="101407" name="Freeform 31"/>
          <p:cNvSpPr>
            <a:spLocks/>
          </p:cNvSpPr>
          <p:nvPr/>
        </p:nvSpPr>
        <p:spPr bwMode="auto">
          <a:xfrm>
            <a:off x="586318" y="3054351"/>
            <a:ext cx="3263900" cy="2989263"/>
          </a:xfrm>
          <a:custGeom>
            <a:avLst/>
            <a:gdLst>
              <a:gd name="T0" fmla="*/ 2147483647 w 1542"/>
              <a:gd name="T1" fmla="*/ 2147483647 h 1883"/>
              <a:gd name="T2" fmla="*/ 2147483647 w 1542"/>
              <a:gd name="T3" fmla="*/ 2147483647 h 1883"/>
              <a:gd name="T4" fmla="*/ 0 w 1542"/>
              <a:gd name="T5" fmla="*/ 2147483647 h 1883"/>
              <a:gd name="T6" fmla="*/ 2147483647 w 1542"/>
              <a:gd name="T7" fmla="*/ 2147483647 h 1883"/>
              <a:gd name="T8" fmla="*/ 2147483647 w 1542"/>
              <a:gd name="T9" fmla="*/ 2147483647 h 1883"/>
              <a:gd name="T10" fmla="*/ 2147483647 w 1542"/>
              <a:gd name="T11" fmla="*/ 2147483647 h 1883"/>
              <a:gd name="T12" fmla="*/ 2147483647 w 1542"/>
              <a:gd name="T13" fmla="*/ 2147483647 h 1883"/>
              <a:gd name="T14" fmla="*/ 2147483647 w 1542"/>
              <a:gd name="T15" fmla="*/ 2147483647 h 1883"/>
              <a:gd name="T16" fmla="*/ 2147483647 w 1542"/>
              <a:gd name="T17" fmla="*/ 0 h 1883"/>
              <a:gd name="T18" fmla="*/ 2147483647 w 1542"/>
              <a:gd name="T19" fmla="*/ 2147483647 h 1883"/>
              <a:gd name="T20" fmla="*/ 2147483647 w 1542"/>
              <a:gd name="T21" fmla="*/ 2147483647 h 18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42"/>
              <a:gd name="T34" fmla="*/ 0 h 1883"/>
              <a:gd name="T35" fmla="*/ 1542 w 1542"/>
              <a:gd name="T36" fmla="*/ 1883 h 18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42" h="1883">
                <a:moveTo>
                  <a:pt x="408" y="318"/>
                </a:moveTo>
                <a:lnTo>
                  <a:pt x="46" y="1520"/>
                </a:lnTo>
                <a:lnTo>
                  <a:pt x="0" y="1883"/>
                </a:lnTo>
                <a:lnTo>
                  <a:pt x="522" y="522"/>
                </a:lnTo>
                <a:lnTo>
                  <a:pt x="1089" y="227"/>
                </a:lnTo>
                <a:lnTo>
                  <a:pt x="1406" y="567"/>
                </a:lnTo>
                <a:lnTo>
                  <a:pt x="1542" y="1066"/>
                </a:lnTo>
                <a:lnTo>
                  <a:pt x="1474" y="68"/>
                </a:lnTo>
                <a:lnTo>
                  <a:pt x="885" y="0"/>
                </a:lnTo>
                <a:lnTo>
                  <a:pt x="567" y="68"/>
                </a:lnTo>
                <a:lnTo>
                  <a:pt x="408" y="318"/>
                </a:lnTo>
                <a:close/>
              </a:path>
            </a:pathLst>
          </a:custGeom>
          <a:solidFill>
            <a:schemeClr val="accent1"/>
          </a:solidFill>
          <a:ln w="9525">
            <a:solidFill>
              <a:schemeClr val="tx1"/>
            </a:solidFill>
            <a:round/>
            <a:headEnd/>
            <a:tailEnd/>
          </a:ln>
        </p:spPr>
        <p:txBody>
          <a:bodyPr/>
          <a:lstStyle/>
          <a:p>
            <a:endParaRPr lang="zh-CN" altLang="en-US"/>
          </a:p>
        </p:txBody>
      </p:sp>
      <p:sp>
        <p:nvSpPr>
          <p:cNvPr id="101408" name="Freeform 32"/>
          <p:cNvSpPr>
            <a:spLocks/>
          </p:cNvSpPr>
          <p:nvPr/>
        </p:nvSpPr>
        <p:spPr bwMode="auto">
          <a:xfrm>
            <a:off x="624417" y="3429000"/>
            <a:ext cx="3361267" cy="2952750"/>
          </a:xfrm>
          <a:custGeom>
            <a:avLst/>
            <a:gdLst/>
            <a:ahLst/>
            <a:cxnLst>
              <a:cxn ang="0">
                <a:pos x="0" y="1633"/>
              </a:cxn>
              <a:cxn ang="0">
                <a:pos x="431" y="454"/>
              </a:cxn>
              <a:cxn ang="0">
                <a:pos x="907" y="0"/>
              </a:cxn>
              <a:cxn ang="0">
                <a:pos x="1270" y="91"/>
              </a:cxn>
              <a:cxn ang="0">
                <a:pos x="1520" y="839"/>
              </a:cxn>
              <a:cxn ang="0">
                <a:pos x="1588" y="1860"/>
              </a:cxn>
              <a:cxn ang="0">
                <a:pos x="0" y="1633"/>
              </a:cxn>
            </a:cxnLst>
            <a:rect l="0" t="0" r="r" b="b"/>
            <a:pathLst>
              <a:path w="1588" h="1860">
                <a:moveTo>
                  <a:pt x="0" y="1633"/>
                </a:moveTo>
                <a:lnTo>
                  <a:pt x="431" y="454"/>
                </a:lnTo>
                <a:lnTo>
                  <a:pt x="907" y="0"/>
                </a:lnTo>
                <a:lnTo>
                  <a:pt x="1270" y="91"/>
                </a:lnTo>
                <a:lnTo>
                  <a:pt x="1520" y="839"/>
                </a:lnTo>
                <a:lnTo>
                  <a:pt x="1588" y="1860"/>
                </a:lnTo>
                <a:lnTo>
                  <a:pt x="0" y="1633"/>
                </a:lnTo>
                <a:close/>
              </a:path>
            </a:pathLst>
          </a:custGeom>
          <a:gradFill rotWithShape="1">
            <a:gsLst>
              <a:gs pos="0">
                <a:schemeClr val="folHlink">
                  <a:alpha val="71001"/>
                </a:schemeClr>
              </a:gs>
              <a:gs pos="100000">
                <a:schemeClr val="folHlink">
                  <a:gamma/>
                  <a:shade val="46275"/>
                  <a:invGamma/>
                  <a:alpha val="70000"/>
                </a:schemeClr>
              </a:gs>
            </a:gsLst>
            <a:lin ang="5400000" scaled="1"/>
          </a:gradFill>
          <a:ln w="9525">
            <a:solidFill>
              <a:schemeClr val="tx1"/>
            </a:solidFill>
            <a:round/>
            <a:headEnd/>
            <a:tailEnd/>
          </a:ln>
          <a:effectLst/>
        </p:spPr>
        <p:txBody>
          <a:bodyPr/>
          <a:lstStyle/>
          <a:p>
            <a:pPr>
              <a:defRPr/>
            </a:pPr>
            <a:endParaRPr lang="zh-CN" altLang="en-US"/>
          </a:p>
        </p:txBody>
      </p:sp>
      <p:sp>
        <p:nvSpPr>
          <p:cNvPr id="101409" name="Freeform 33"/>
          <p:cNvSpPr>
            <a:spLocks/>
          </p:cNvSpPr>
          <p:nvPr/>
        </p:nvSpPr>
        <p:spPr bwMode="auto">
          <a:xfrm>
            <a:off x="4235451" y="3105151"/>
            <a:ext cx="3263900" cy="2989263"/>
          </a:xfrm>
          <a:custGeom>
            <a:avLst/>
            <a:gdLst>
              <a:gd name="T0" fmla="*/ 2147483647 w 1542"/>
              <a:gd name="T1" fmla="*/ 2147483647 h 1883"/>
              <a:gd name="T2" fmla="*/ 2147483647 w 1542"/>
              <a:gd name="T3" fmla="*/ 2147483647 h 1883"/>
              <a:gd name="T4" fmla="*/ 0 w 1542"/>
              <a:gd name="T5" fmla="*/ 2147483647 h 1883"/>
              <a:gd name="T6" fmla="*/ 2147483647 w 1542"/>
              <a:gd name="T7" fmla="*/ 2147483647 h 1883"/>
              <a:gd name="T8" fmla="*/ 2147483647 w 1542"/>
              <a:gd name="T9" fmla="*/ 2147483647 h 1883"/>
              <a:gd name="T10" fmla="*/ 2147483647 w 1542"/>
              <a:gd name="T11" fmla="*/ 2147483647 h 1883"/>
              <a:gd name="T12" fmla="*/ 2147483647 w 1542"/>
              <a:gd name="T13" fmla="*/ 2147483647 h 1883"/>
              <a:gd name="T14" fmla="*/ 2147483647 w 1542"/>
              <a:gd name="T15" fmla="*/ 2147483647 h 1883"/>
              <a:gd name="T16" fmla="*/ 2147483647 w 1542"/>
              <a:gd name="T17" fmla="*/ 0 h 1883"/>
              <a:gd name="T18" fmla="*/ 2147483647 w 1542"/>
              <a:gd name="T19" fmla="*/ 2147483647 h 1883"/>
              <a:gd name="T20" fmla="*/ 2147483647 w 1542"/>
              <a:gd name="T21" fmla="*/ 2147483647 h 18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42"/>
              <a:gd name="T34" fmla="*/ 0 h 1883"/>
              <a:gd name="T35" fmla="*/ 1542 w 1542"/>
              <a:gd name="T36" fmla="*/ 1883 h 18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42" h="1883">
                <a:moveTo>
                  <a:pt x="408" y="318"/>
                </a:moveTo>
                <a:lnTo>
                  <a:pt x="46" y="1520"/>
                </a:lnTo>
                <a:lnTo>
                  <a:pt x="0" y="1883"/>
                </a:lnTo>
                <a:lnTo>
                  <a:pt x="522" y="522"/>
                </a:lnTo>
                <a:lnTo>
                  <a:pt x="1089" y="227"/>
                </a:lnTo>
                <a:lnTo>
                  <a:pt x="1406" y="567"/>
                </a:lnTo>
                <a:lnTo>
                  <a:pt x="1542" y="1066"/>
                </a:lnTo>
                <a:lnTo>
                  <a:pt x="1474" y="68"/>
                </a:lnTo>
                <a:lnTo>
                  <a:pt x="885" y="0"/>
                </a:lnTo>
                <a:lnTo>
                  <a:pt x="567" y="68"/>
                </a:lnTo>
                <a:lnTo>
                  <a:pt x="408" y="318"/>
                </a:lnTo>
                <a:close/>
              </a:path>
            </a:pathLst>
          </a:custGeom>
          <a:solidFill>
            <a:schemeClr val="accent1"/>
          </a:solidFill>
          <a:ln w="9525">
            <a:solidFill>
              <a:schemeClr val="tx1"/>
            </a:solidFill>
            <a:round/>
            <a:headEnd/>
            <a:tailEnd/>
          </a:ln>
        </p:spPr>
        <p:txBody>
          <a:bodyPr/>
          <a:lstStyle/>
          <a:p>
            <a:endParaRPr lang="zh-CN" altLang="en-US"/>
          </a:p>
        </p:txBody>
      </p:sp>
      <p:sp>
        <p:nvSpPr>
          <p:cNvPr id="101410" name="Freeform 34"/>
          <p:cNvSpPr>
            <a:spLocks/>
          </p:cNvSpPr>
          <p:nvPr/>
        </p:nvSpPr>
        <p:spPr bwMode="auto">
          <a:xfrm>
            <a:off x="4235452" y="3465514"/>
            <a:ext cx="3407833" cy="2916237"/>
          </a:xfrm>
          <a:custGeom>
            <a:avLst/>
            <a:gdLst>
              <a:gd name="T0" fmla="*/ 0 w 1610"/>
              <a:gd name="T1" fmla="*/ 2147483647 h 1837"/>
              <a:gd name="T2" fmla="*/ 2147483647 w 1610"/>
              <a:gd name="T3" fmla="*/ 2147483647 h 1837"/>
              <a:gd name="T4" fmla="*/ 2147483647 w 1610"/>
              <a:gd name="T5" fmla="*/ 0 h 1837"/>
              <a:gd name="T6" fmla="*/ 2147483647 w 1610"/>
              <a:gd name="T7" fmla="*/ 2147483647 h 1837"/>
              <a:gd name="T8" fmla="*/ 2147483647 w 1610"/>
              <a:gd name="T9" fmla="*/ 2147483647 h 1837"/>
              <a:gd name="T10" fmla="*/ 2147483647 w 1610"/>
              <a:gd name="T11" fmla="*/ 2147483647 h 1837"/>
              <a:gd name="T12" fmla="*/ 0 w 1610"/>
              <a:gd name="T13" fmla="*/ 2147483647 h 1837"/>
              <a:gd name="T14" fmla="*/ 0 60000 65536"/>
              <a:gd name="T15" fmla="*/ 0 60000 65536"/>
              <a:gd name="T16" fmla="*/ 0 60000 65536"/>
              <a:gd name="T17" fmla="*/ 0 60000 65536"/>
              <a:gd name="T18" fmla="*/ 0 60000 65536"/>
              <a:gd name="T19" fmla="*/ 0 60000 65536"/>
              <a:gd name="T20" fmla="*/ 0 60000 65536"/>
              <a:gd name="T21" fmla="*/ 0 w 1610"/>
              <a:gd name="T22" fmla="*/ 0 h 1837"/>
              <a:gd name="T23" fmla="*/ 1610 w 1610"/>
              <a:gd name="T24" fmla="*/ 1837 h 18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0" h="1837">
                <a:moveTo>
                  <a:pt x="0" y="1633"/>
                </a:moveTo>
                <a:lnTo>
                  <a:pt x="522" y="272"/>
                </a:lnTo>
                <a:lnTo>
                  <a:pt x="1089" y="0"/>
                </a:lnTo>
                <a:lnTo>
                  <a:pt x="1429" y="363"/>
                </a:lnTo>
                <a:lnTo>
                  <a:pt x="1542" y="794"/>
                </a:lnTo>
                <a:lnTo>
                  <a:pt x="1610" y="1837"/>
                </a:lnTo>
                <a:lnTo>
                  <a:pt x="0" y="1633"/>
                </a:lnTo>
                <a:close/>
              </a:path>
            </a:pathLst>
          </a:custGeom>
          <a:solidFill>
            <a:schemeClr val="folHlink"/>
          </a:solidFill>
          <a:ln w="9525">
            <a:solidFill>
              <a:schemeClr val="tx1"/>
            </a:solidFill>
            <a:round/>
            <a:headEnd/>
            <a:tailEnd/>
          </a:ln>
        </p:spPr>
        <p:txBody>
          <a:bodyPr/>
          <a:lstStyle/>
          <a:p>
            <a:endParaRPr lang="zh-CN" altLang="en-US"/>
          </a:p>
        </p:txBody>
      </p:sp>
      <p:sp>
        <p:nvSpPr>
          <p:cNvPr id="101411" name="Freeform 35"/>
          <p:cNvSpPr>
            <a:spLocks/>
          </p:cNvSpPr>
          <p:nvPr/>
        </p:nvSpPr>
        <p:spPr bwMode="auto">
          <a:xfrm>
            <a:off x="8028518" y="3141663"/>
            <a:ext cx="3263900" cy="2989262"/>
          </a:xfrm>
          <a:custGeom>
            <a:avLst/>
            <a:gdLst>
              <a:gd name="T0" fmla="*/ 2147483647 w 1542"/>
              <a:gd name="T1" fmla="*/ 2147483647 h 1883"/>
              <a:gd name="T2" fmla="*/ 2147483647 w 1542"/>
              <a:gd name="T3" fmla="*/ 2147483647 h 1883"/>
              <a:gd name="T4" fmla="*/ 0 w 1542"/>
              <a:gd name="T5" fmla="*/ 2147483647 h 1883"/>
              <a:gd name="T6" fmla="*/ 2147483647 w 1542"/>
              <a:gd name="T7" fmla="*/ 2147483647 h 1883"/>
              <a:gd name="T8" fmla="*/ 2147483647 w 1542"/>
              <a:gd name="T9" fmla="*/ 2147483647 h 1883"/>
              <a:gd name="T10" fmla="*/ 2147483647 w 1542"/>
              <a:gd name="T11" fmla="*/ 2147483647 h 1883"/>
              <a:gd name="T12" fmla="*/ 2147483647 w 1542"/>
              <a:gd name="T13" fmla="*/ 2147483647 h 1883"/>
              <a:gd name="T14" fmla="*/ 2147483647 w 1542"/>
              <a:gd name="T15" fmla="*/ 2147483647 h 1883"/>
              <a:gd name="T16" fmla="*/ 2147483647 w 1542"/>
              <a:gd name="T17" fmla="*/ 0 h 1883"/>
              <a:gd name="T18" fmla="*/ 2147483647 w 1542"/>
              <a:gd name="T19" fmla="*/ 2147483647 h 1883"/>
              <a:gd name="T20" fmla="*/ 2147483647 w 1542"/>
              <a:gd name="T21" fmla="*/ 2147483647 h 18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42"/>
              <a:gd name="T34" fmla="*/ 0 h 1883"/>
              <a:gd name="T35" fmla="*/ 1542 w 1542"/>
              <a:gd name="T36" fmla="*/ 1883 h 18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42" h="1883">
                <a:moveTo>
                  <a:pt x="408" y="318"/>
                </a:moveTo>
                <a:lnTo>
                  <a:pt x="46" y="1520"/>
                </a:lnTo>
                <a:lnTo>
                  <a:pt x="0" y="1883"/>
                </a:lnTo>
                <a:lnTo>
                  <a:pt x="522" y="522"/>
                </a:lnTo>
                <a:lnTo>
                  <a:pt x="1089" y="227"/>
                </a:lnTo>
                <a:lnTo>
                  <a:pt x="1406" y="567"/>
                </a:lnTo>
                <a:lnTo>
                  <a:pt x="1542" y="1066"/>
                </a:lnTo>
                <a:lnTo>
                  <a:pt x="1474" y="68"/>
                </a:lnTo>
                <a:lnTo>
                  <a:pt x="885" y="0"/>
                </a:lnTo>
                <a:lnTo>
                  <a:pt x="567" y="68"/>
                </a:lnTo>
                <a:lnTo>
                  <a:pt x="408" y="318"/>
                </a:lnTo>
                <a:close/>
              </a:path>
            </a:pathLst>
          </a:custGeom>
          <a:solidFill>
            <a:schemeClr val="accent1"/>
          </a:solidFill>
          <a:ln w="9525">
            <a:solidFill>
              <a:schemeClr val="tx1"/>
            </a:solidFill>
            <a:round/>
            <a:headEnd/>
            <a:tailEnd/>
          </a:ln>
        </p:spPr>
        <p:txBody>
          <a:bodyPr/>
          <a:lstStyle/>
          <a:p>
            <a:endParaRPr lang="zh-CN" altLang="en-US"/>
          </a:p>
        </p:txBody>
      </p:sp>
      <p:sp>
        <p:nvSpPr>
          <p:cNvPr id="101412" name="Freeform 36"/>
          <p:cNvSpPr>
            <a:spLocks/>
          </p:cNvSpPr>
          <p:nvPr/>
        </p:nvSpPr>
        <p:spPr bwMode="auto">
          <a:xfrm>
            <a:off x="8028518" y="3502025"/>
            <a:ext cx="3407833" cy="2916238"/>
          </a:xfrm>
          <a:custGeom>
            <a:avLst/>
            <a:gdLst>
              <a:gd name="T0" fmla="*/ 0 w 1610"/>
              <a:gd name="T1" fmla="*/ 2147483647 h 1837"/>
              <a:gd name="T2" fmla="*/ 2147483647 w 1610"/>
              <a:gd name="T3" fmla="*/ 2147483647 h 1837"/>
              <a:gd name="T4" fmla="*/ 2147483647 w 1610"/>
              <a:gd name="T5" fmla="*/ 0 h 1837"/>
              <a:gd name="T6" fmla="*/ 2147483647 w 1610"/>
              <a:gd name="T7" fmla="*/ 2147483647 h 1837"/>
              <a:gd name="T8" fmla="*/ 2147483647 w 1610"/>
              <a:gd name="T9" fmla="*/ 2147483647 h 1837"/>
              <a:gd name="T10" fmla="*/ 2147483647 w 1610"/>
              <a:gd name="T11" fmla="*/ 2147483647 h 1837"/>
              <a:gd name="T12" fmla="*/ 0 w 1610"/>
              <a:gd name="T13" fmla="*/ 2147483647 h 1837"/>
              <a:gd name="T14" fmla="*/ 0 60000 65536"/>
              <a:gd name="T15" fmla="*/ 0 60000 65536"/>
              <a:gd name="T16" fmla="*/ 0 60000 65536"/>
              <a:gd name="T17" fmla="*/ 0 60000 65536"/>
              <a:gd name="T18" fmla="*/ 0 60000 65536"/>
              <a:gd name="T19" fmla="*/ 0 60000 65536"/>
              <a:gd name="T20" fmla="*/ 0 60000 65536"/>
              <a:gd name="T21" fmla="*/ 0 w 1610"/>
              <a:gd name="T22" fmla="*/ 0 h 1837"/>
              <a:gd name="T23" fmla="*/ 1610 w 1610"/>
              <a:gd name="T24" fmla="*/ 1837 h 18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0" h="1837">
                <a:moveTo>
                  <a:pt x="0" y="1633"/>
                </a:moveTo>
                <a:lnTo>
                  <a:pt x="522" y="272"/>
                </a:lnTo>
                <a:lnTo>
                  <a:pt x="1089" y="0"/>
                </a:lnTo>
                <a:lnTo>
                  <a:pt x="1429" y="363"/>
                </a:lnTo>
                <a:lnTo>
                  <a:pt x="1542" y="794"/>
                </a:lnTo>
                <a:lnTo>
                  <a:pt x="1610" y="1837"/>
                </a:lnTo>
                <a:lnTo>
                  <a:pt x="0" y="1633"/>
                </a:lnTo>
                <a:close/>
              </a:path>
            </a:pathLst>
          </a:custGeom>
          <a:solidFill>
            <a:schemeClr val="folHlink"/>
          </a:solidFill>
          <a:ln w="9525">
            <a:solidFill>
              <a:schemeClr val="bg1"/>
            </a:solidFill>
            <a:round/>
            <a:headEnd/>
            <a:tailEnd/>
          </a:ln>
        </p:spPr>
        <p:txBody>
          <a:bodyPr/>
          <a:lstStyle/>
          <a:p>
            <a:endParaRPr lang="zh-CN" altLang="en-US"/>
          </a:p>
        </p:txBody>
      </p:sp>
      <p:sp>
        <p:nvSpPr>
          <p:cNvPr id="101413" name="Line 37"/>
          <p:cNvSpPr>
            <a:spLocks noChangeShapeType="1"/>
          </p:cNvSpPr>
          <p:nvPr/>
        </p:nvSpPr>
        <p:spPr bwMode="auto">
          <a:xfrm flipH="1">
            <a:off x="8028517" y="3681414"/>
            <a:ext cx="863600" cy="24479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4" name="Line 38"/>
          <p:cNvSpPr>
            <a:spLocks noChangeShapeType="1"/>
          </p:cNvSpPr>
          <p:nvPr/>
        </p:nvSpPr>
        <p:spPr bwMode="auto">
          <a:xfrm>
            <a:off x="8892118" y="3644901"/>
            <a:ext cx="239183" cy="252413"/>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5" name="Line 39"/>
          <p:cNvSpPr>
            <a:spLocks noChangeShapeType="1"/>
          </p:cNvSpPr>
          <p:nvPr/>
        </p:nvSpPr>
        <p:spPr bwMode="auto">
          <a:xfrm flipV="1">
            <a:off x="9179984" y="3249613"/>
            <a:ext cx="48683" cy="6477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6" name="Line 40"/>
          <p:cNvSpPr>
            <a:spLocks noChangeShapeType="1"/>
          </p:cNvSpPr>
          <p:nvPr/>
        </p:nvSpPr>
        <p:spPr bwMode="auto">
          <a:xfrm flipV="1">
            <a:off x="9179984" y="3141663"/>
            <a:ext cx="719667" cy="75565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7" name="Line 41"/>
          <p:cNvSpPr>
            <a:spLocks noChangeShapeType="1"/>
          </p:cNvSpPr>
          <p:nvPr/>
        </p:nvSpPr>
        <p:spPr bwMode="auto">
          <a:xfrm>
            <a:off x="9899651" y="3141663"/>
            <a:ext cx="431800" cy="360362"/>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8" name="Line 42"/>
          <p:cNvSpPr>
            <a:spLocks noChangeShapeType="1"/>
          </p:cNvSpPr>
          <p:nvPr/>
        </p:nvSpPr>
        <p:spPr bwMode="auto">
          <a:xfrm flipV="1">
            <a:off x="10380134" y="3249613"/>
            <a:ext cx="768351" cy="252412"/>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9" name="Line 43"/>
          <p:cNvSpPr>
            <a:spLocks noChangeShapeType="1"/>
          </p:cNvSpPr>
          <p:nvPr/>
        </p:nvSpPr>
        <p:spPr bwMode="auto">
          <a:xfrm flipH="1">
            <a:off x="11051118" y="3213100"/>
            <a:ext cx="97367" cy="8636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0" name="Line 44"/>
          <p:cNvSpPr>
            <a:spLocks noChangeShapeType="1"/>
          </p:cNvSpPr>
          <p:nvPr/>
        </p:nvSpPr>
        <p:spPr bwMode="auto">
          <a:xfrm>
            <a:off x="9179985" y="3933825"/>
            <a:ext cx="2256367" cy="248443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1" name="Line 45"/>
          <p:cNvSpPr>
            <a:spLocks noChangeShapeType="1"/>
          </p:cNvSpPr>
          <p:nvPr/>
        </p:nvSpPr>
        <p:spPr bwMode="auto">
          <a:xfrm>
            <a:off x="10331451" y="3502025"/>
            <a:ext cx="1104900" cy="291623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2" name="Line 46"/>
          <p:cNvSpPr>
            <a:spLocks noChangeShapeType="1"/>
          </p:cNvSpPr>
          <p:nvPr/>
        </p:nvSpPr>
        <p:spPr bwMode="auto">
          <a:xfrm>
            <a:off x="11051118" y="4076700"/>
            <a:ext cx="385233" cy="226853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Rectangle 2"/>
          <p:cNvSpPr>
            <a:spLocks noGrp="1" noChangeArrowheads="1"/>
          </p:cNvSpPr>
          <p:nvPr>
            <p:ph type="title"/>
          </p:nvPr>
        </p:nvSpPr>
        <p:spPr>
          <a:xfrm>
            <a:off x="708026" y="332656"/>
            <a:ext cx="10390716" cy="1462087"/>
          </a:xfrm>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1.4 T</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型顶点与边缘裂缝</a:t>
            </a:r>
          </a:p>
        </p:txBody>
      </p:sp>
    </p:spTree>
    <p:extLst>
      <p:ext uri="{BB962C8B-B14F-4D97-AF65-F5344CB8AC3E}">
        <p14:creationId xmlns:p14="http://schemas.microsoft.com/office/powerpoint/2010/main" val="1684682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wipe(up)">
                                      <p:cBhvr>
                                        <p:cTn id="7" dur="500"/>
                                        <p:tgtEl>
                                          <p:spTgt spid="1013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0140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140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14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1409"/>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14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1411"/>
                                        </p:tgtEl>
                                        <p:attrNameLst>
                                          <p:attrName>style.visibility</p:attrName>
                                        </p:attrNameLst>
                                      </p:cBhvr>
                                      <p:to>
                                        <p:strVal val="visible"/>
                                      </p:to>
                                    </p:set>
                                  </p:childTnLst>
                                </p:cTn>
                              </p:par>
                            </p:childTnLst>
                          </p:cTn>
                        </p:par>
                        <p:par>
                          <p:cTn id="26" fill="hold" nodeType="afterGroup">
                            <p:stCondLst>
                              <p:cond delay="0"/>
                            </p:stCondLst>
                            <p:childTnLst>
                              <p:par>
                                <p:cTn id="27" presetID="22" presetClass="entr" presetSubtype="4" fill="hold" grpId="0" nodeType="afterEffect">
                                  <p:stCondLst>
                                    <p:cond delay="0"/>
                                  </p:stCondLst>
                                  <p:childTnLst>
                                    <p:set>
                                      <p:cBhvr>
                                        <p:cTn id="28" dur="1" fill="hold">
                                          <p:stCondLst>
                                            <p:cond delay="0"/>
                                          </p:stCondLst>
                                        </p:cTn>
                                        <p:tgtEl>
                                          <p:spTgt spid="101413"/>
                                        </p:tgtEl>
                                        <p:attrNameLst>
                                          <p:attrName>style.visibility</p:attrName>
                                        </p:attrNameLst>
                                      </p:cBhvr>
                                      <p:to>
                                        <p:strVal val="visible"/>
                                      </p:to>
                                    </p:set>
                                    <p:animEffect transition="in" filter="wipe(down)">
                                      <p:cBhvr>
                                        <p:cTn id="29" dur="500"/>
                                        <p:tgtEl>
                                          <p:spTgt spid="10141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1414"/>
                                        </p:tgtEl>
                                        <p:attrNameLst>
                                          <p:attrName>style.visibility</p:attrName>
                                        </p:attrNameLst>
                                      </p:cBhvr>
                                      <p:to>
                                        <p:strVal val="visible"/>
                                      </p:to>
                                    </p:set>
                                    <p:animEffect transition="in" filter="wipe(down)">
                                      <p:cBhvr>
                                        <p:cTn id="32" dur="500"/>
                                        <p:tgtEl>
                                          <p:spTgt spid="10141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1415"/>
                                        </p:tgtEl>
                                        <p:attrNameLst>
                                          <p:attrName>style.visibility</p:attrName>
                                        </p:attrNameLst>
                                      </p:cBhvr>
                                      <p:to>
                                        <p:strVal val="visible"/>
                                      </p:to>
                                    </p:set>
                                    <p:animEffect transition="in" filter="wipe(down)">
                                      <p:cBhvr>
                                        <p:cTn id="35" dur="500"/>
                                        <p:tgtEl>
                                          <p:spTgt spid="10141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1416"/>
                                        </p:tgtEl>
                                        <p:attrNameLst>
                                          <p:attrName>style.visibility</p:attrName>
                                        </p:attrNameLst>
                                      </p:cBhvr>
                                      <p:to>
                                        <p:strVal val="visible"/>
                                      </p:to>
                                    </p:set>
                                    <p:animEffect transition="in" filter="wipe(down)">
                                      <p:cBhvr>
                                        <p:cTn id="38" dur="500"/>
                                        <p:tgtEl>
                                          <p:spTgt spid="10141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1417"/>
                                        </p:tgtEl>
                                        <p:attrNameLst>
                                          <p:attrName>style.visibility</p:attrName>
                                        </p:attrNameLst>
                                      </p:cBhvr>
                                      <p:to>
                                        <p:strVal val="visible"/>
                                      </p:to>
                                    </p:set>
                                    <p:animEffect transition="in" filter="wipe(down)">
                                      <p:cBhvr>
                                        <p:cTn id="41" dur="500"/>
                                        <p:tgtEl>
                                          <p:spTgt spid="10141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01418"/>
                                        </p:tgtEl>
                                        <p:attrNameLst>
                                          <p:attrName>style.visibility</p:attrName>
                                        </p:attrNameLst>
                                      </p:cBhvr>
                                      <p:to>
                                        <p:strVal val="visible"/>
                                      </p:to>
                                    </p:set>
                                    <p:animEffect transition="in" filter="wipe(down)">
                                      <p:cBhvr>
                                        <p:cTn id="44" dur="500"/>
                                        <p:tgtEl>
                                          <p:spTgt spid="10141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1419"/>
                                        </p:tgtEl>
                                        <p:attrNameLst>
                                          <p:attrName>style.visibility</p:attrName>
                                        </p:attrNameLst>
                                      </p:cBhvr>
                                      <p:to>
                                        <p:strVal val="visible"/>
                                      </p:to>
                                    </p:set>
                                    <p:animEffect transition="in" filter="wipe(down)">
                                      <p:cBhvr>
                                        <p:cTn id="47" dur="500"/>
                                        <p:tgtEl>
                                          <p:spTgt spid="10141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01420"/>
                                        </p:tgtEl>
                                        <p:attrNameLst>
                                          <p:attrName>style.visibility</p:attrName>
                                        </p:attrNameLst>
                                      </p:cBhvr>
                                      <p:to>
                                        <p:strVal val="visible"/>
                                      </p:to>
                                    </p:set>
                                    <p:animEffect transition="in" filter="wipe(down)">
                                      <p:cBhvr>
                                        <p:cTn id="50" dur="500"/>
                                        <p:tgtEl>
                                          <p:spTgt spid="10142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01421"/>
                                        </p:tgtEl>
                                        <p:attrNameLst>
                                          <p:attrName>style.visibility</p:attrName>
                                        </p:attrNameLst>
                                      </p:cBhvr>
                                      <p:to>
                                        <p:strVal val="visible"/>
                                      </p:to>
                                    </p:set>
                                    <p:animEffect transition="in" filter="wipe(down)">
                                      <p:cBhvr>
                                        <p:cTn id="53" dur="500"/>
                                        <p:tgtEl>
                                          <p:spTgt spid="10142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01422"/>
                                        </p:tgtEl>
                                        <p:attrNameLst>
                                          <p:attrName>style.visibility</p:attrName>
                                        </p:attrNameLst>
                                      </p:cBhvr>
                                      <p:to>
                                        <p:strVal val="visible"/>
                                      </p:to>
                                    </p:set>
                                    <p:animEffect transition="in" filter="wipe(down)">
                                      <p:cBhvr>
                                        <p:cTn id="56" dur="500"/>
                                        <p:tgtEl>
                                          <p:spTgt spid="101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P spid="101407" grpId="0" animBg="1"/>
      <p:bldP spid="101409" grpId="0" animBg="1"/>
      <p:bldP spid="101410" grpId="0" animBg="1"/>
      <p:bldP spid="101411" grpId="0" animBg="1"/>
      <p:bldP spid="101412" grpId="0" animBg="1"/>
      <p:bldP spid="101413" grpId="0" animBg="1"/>
      <p:bldP spid="101414" grpId="0" animBg="1"/>
      <p:bldP spid="101415" grpId="0" animBg="1"/>
      <p:bldP spid="101416" grpId="0" animBg="1"/>
      <p:bldP spid="101417" grpId="0" animBg="1"/>
      <p:bldP spid="101418" grpId="0" animBg="1"/>
      <p:bldP spid="101419" grpId="0" animBg="1"/>
      <p:bldP spid="101420" grpId="0" animBg="1"/>
      <p:bldP spid="101421" grpId="0" animBg="1"/>
      <p:bldP spid="1014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824740" y="3789040"/>
            <a:ext cx="2554543" cy="58477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3600">
                <a:solidFill>
                  <a:srgbClr val="404040"/>
                </a:solidFill>
              </a:defRPr>
            </a:lvl1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合并与条</a:t>
            </a:r>
            <a:r>
              <a:rPr lang="zh-CN" altLang="en-US" sz="3200" b="1" dirty="0" smtClean="0">
                <a:solidFill>
                  <a:schemeClr val="accent6">
                    <a:lumMod val="50000"/>
                  </a:schemeClr>
                </a:solidFill>
                <a:latin typeface="微软雅黑" panose="020B0503020204020204" pitchFamily="34" charset="-122"/>
                <a:ea typeface="微软雅黑" panose="020B0503020204020204" pitchFamily="34" charset="-122"/>
              </a:rPr>
              <a:t>带化</a:t>
            </a:r>
            <a:endParaRPr sz="3200" b="1" dirty="0"/>
          </a:p>
        </p:txBody>
      </p:sp>
      <p:grpSp>
        <p:nvGrpSpPr>
          <p:cNvPr id="154" name="Group 15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2" cy="1714897"/>
            <a:chOff x="0" y="0"/>
            <a:chExt cx="1989280" cy="1714895"/>
          </a:xfrm>
        </p:grpSpPr>
        <p:sp>
          <p:nvSpPr>
            <p:cNvPr id="152" name="Shape 152"/>
            <p:cNvSpPr/>
            <p:nvPr/>
          </p:nvSpPr>
          <p:spPr>
            <a:xfrm>
              <a:off x="0" y="0"/>
              <a:ext cx="1989280"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153" name="Shape 153"/>
            <p:cNvSpPr/>
            <p:nvPr/>
          </p:nvSpPr>
          <p:spPr>
            <a:xfrm>
              <a:off x="308680" y="257285"/>
              <a:ext cx="1371919" cy="1200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2</a:t>
              </a:r>
              <a:endParaRPr dirty="0"/>
            </a:p>
          </p:txBody>
        </p:sp>
      </p:grpSp>
      <p:grpSp>
        <p:nvGrpSpPr>
          <p:cNvPr id="160" name="Group 160"/>
          <p:cNvGrpSpPr/>
          <p:nvPr/>
        </p:nvGrpSpPr>
        <p:grpSpPr>
          <a:xfrm>
            <a:off x="0" y="-1664916"/>
            <a:ext cx="12192000" cy="1320801"/>
            <a:chOff x="0" y="0"/>
            <a:chExt cx="12192000" cy="1320800"/>
          </a:xfrm>
        </p:grpSpPr>
        <p:sp>
          <p:nvSpPr>
            <p:cNvPr id="155" name="Shape 155"/>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156" name="Shape 156"/>
            <p:cNvSpPr/>
            <p:nvPr/>
          </p:nvSpPr>
          <p:spPr>
            <a:xfrm>
              <a:off x="541420"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157" name="Shape 157"/>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5454567" y="172118"/>
              <a:ext cx="6096001" cy="1043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159" name="Shape 159"/>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spTree>
    <p:extLst>
      <p:ext uri="{BB962C8B-B14F-4D97-AF65-F5344CB8AC3E}">
        <p14:creationId xmlns:p14="http://schemas.microsoft.com/office/powerpoint/2010/main" val="3944793686"/>
      </p:ext>
    </p:extLst>
  </p:cSld>
  <p:clrMapOvr>
    <a:masterClrMapping/>
  </p:clrMapOvr>
  <p:transition spd="slow" advClick="0" advTm="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合并</a:t>
            </a:r>
          </a:p>
        </p:txBody>
      </p:sp>
      <p:sp>
        <p:nvSpPr>
          <p:cNvPr id="69635" name="Rectangle 3"/>
          <p:cNvSpPr>
            <a:spLocks noGrp="1" noChangeArrowheads="1"/>
          </p:cNvSpPr>
          <p:nvPr>
            <p:ph type="body" idx="1"/>
          </p:nvPr>
        </p:nvSpPr>
        <p:spPr>
          <a:xfrm>
            <a:off x="839416" y="1556792"/>
            <a:ext cx="10515601" cy="4351338"/>
          </a:xfrm>
        </p:spPr>
        <p:txBody>
          <a:bodyPr/>
          <a:lstStyle/>
          <a:p>
            <a:pPr marL="717550" lvl="1" indent="-342900" hangingPunct="0">
              <a:lnSpc>
                <a:spcPct val="100000"/>
              </a:lnSpc>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Consolidation(</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合并</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细化过程结束后，为了提高绘制质量和数据质量，需要搜索和调整细化处理得到的多边形的连接关系，这个过程称为合并。</a:t>
            </a:r>
          </a:p>
          <a:p>
            <a:pPr marL="1330325" lvl="1" indent="-342900">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合并包括多边形数据的连接和融合，以及新数据的衍生，例如物体表面法线。</a:t>
            </a:r>
          </a:p>
          <a:p>
            <a:pPr eaLnBrk="1" hangingPunct="1"/>
            <a:endParaRPr lang="en-US" altLang="zh-CN" dirty="0" smtClean="0"/>
          </a:p>
        </p:txBody>
      </p:sp>
    </p:spTree>
    <p:extLst>
      <p:ext uri="{BB962C8B-B14F-4D97-AF65-F5344CB8AC3E}">
        <p14:creationId xmlns:p14="http://schemas.microsoft.com/office/powerpoint/2010/main" val="1122256015"/>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767408" y="1484784"/>
            <a:ext cx="10515601" cy="4843735"/>
          </a:xfrm>
        </p:spPr>
        <p:txBody>
          <a:bodyPr>
            <a:normAutofit lnSpcReduction="10000"/>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合并流程</a:t>
            </a:r>
          </a:p>
          <a:p>
            <a:pPr marL="987425" lvl="1" indent="0" eaLnBrk="1" hangingPunct="1">
              <a:lnSpc>
                <a:spcPct val="150000"/>
              </a:lnSpc>
              <a:spcBef>
                <a:spcPts val="1800"/>
              </a:spcBef>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1. </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形成所有多边形</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的边－面结构，并排序；</a:t>
            </a:r>
          </a:p>
          <a:p>
            <a:pPr marL="987425" lvl="1" indent="0" eaLnBrk="1" hangingPunct="1">
              <a:lnSpc>
                <a:spcPct val="150000"/>
              </a:lnSpc>
              <a:spcBef>
                <a:spcPts val="1800"/>
              </a:spcBef>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2. </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找到相连的多边形组；确定体特性，寻找边界边；</a:t>
            </a:r>
          </a:p>
          <a:p>
            <a:pPr marL="987425" lvl="1" indent="0" eaLnBrk="1" hangingPunct="1">
              <a:lnSpc>
                <a:spcPct val="150000"/>
              </a:lnSpc>
              <a:spcBef>
                <a:spcPts val="1800"/>
              </a:spcBef>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3. </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对每组边－面进行必要的翻转来获得一致性；</a:t>
            </a:r>
          </a:p>
          <a:p>
            <a:pPr marL="987425" lvl="1" indent="0" eaLnBrk="1" hangingPunct="1">
              <a:lnSpc>
                <a:spcPct val="150000"/>
              </a:lnSpc>
              <a:spcBef>
                <a:spcPts val="1800"/>
              </a:spcBef>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4. </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确定网格内部方向，根据需要翻转相应表面；</a:t>
            </a:r>
          </a:p>
          <a:p>
            <a:pPr marL="987425" lvl="1" indent="0" eaLnBrk="1" hangingPunct="1">
              <a:lnSpc>
                <a:spcPct val="150000"/>
              </a:lnSpc>
              <a:spcBef>
                <a:spcPts val="1800"/>
              </a:spcBef>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5. </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找出折叠边界；</a:t>
            </a:r>
          </a:p>
          <a:p>
            <a:pPr marL="987425" lvl="1" indent="0" eaLnBrk="1" hangingPunct="1">
              <a:lnSpc>
                <a:spcPct val="150000"/>
              </a:lnSpc>
              <a:spcBef>
                <a:spcPts val="1800"/>
              </a:spcBef>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6. </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生成多边形网格</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Mesh</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a:t>
            </a:r>
          </a:p>
          <a:p>
            <a:pPr lvl="1" eaLnBrk="1" hangingPunct="1">
              <a:buFont typeface="Wingdings" pitchFamily="2" charset="2"/>
              <a:buNone/>
            </a:pPr>
            <a:endParaRPr lang="en-US" altLang="zh-CN" sz="2400" dirty="0" smtClean="0"/>
          </a:p>
        </p:txBody>
      </p:sp>
      <p:sp>
        <p:nvSpPr>
          <p:cNvPr id="5"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合并</a:t>
            </a:r>
          </a:p>
        </p:txBody>
      </p:sp>
    </p:spTree>
    <p:extLst>
      <p:ext uri="{BB962C8B-B14F-4D97-AF65-F5344CB8AC3E}">
        <p14:creationId xmlns:p14="http://schemas.microsoft.com/office/powerpoint/2010/main" val="2808893150"/>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type="body" idx="1"/>
          </p:nvPr>
        </p:nvSpPr>
        <p:spPr/>
        <p:txBody>
          <a:bodyPr/>
          <a:lstStyle/>
          <a:p>
            <a:pPr marL="717550" lvl="1" indent="-342900"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具体步骤（</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1</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将多边形的所有边存为一个列表，其中每条边指向相应的表面，边的两个顶点按照</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xyz</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坐标从小到大的顺序排列。如果边的长度为</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0</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，删除边。</a:t>
            </a:r>
          </a:p>
          <a:p>
            <a:pPr marL="1330325" lvl="1" indent="-342900">
              <a:lnSpc>
                <a:spcPct val="150000"/>
              </a:lnSpc>
              <a:spcBef>
                <a:spcPts val="1800"/>
              </a:spcBef>
              <a:buFont typeface="Wingdings" panose="05000000000000000000" pitchFamily="2" charset="2"/>
              <a:buChar char="l"/>
            </a:pP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在边列表中，找出相同的边，也就是匹配边，这样就可以找到与边相邻的三角形，进而在相邻多边形中找到连接关系，确定边界线。所有相邻的多边形组可以形成一个连续组。</a:t>
            </a:r>
          </a:p>
        </p:txBody>
      </p:sp>
      <p:sp>
        <p:nvSpPr>
          <p:cNvPr id="5"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合并</a:t>
            </a:r>
          </a:p>
        </p:txBody>
      </p:sp>
    </p:spTree>
    <p:extLst>
      <p:ext uri="{BB962C8B-B14F-4D97-AF65-F5344CB8AC3E}">
        <p14:creationId xmlns:p14="http://schemas.microsoft.com/office/powerpoint/2010/main" val="425552239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wipe(up)">
                                      <p:cBhvr>
                                        <p:cTn id="7" dur="500"/>
                                        <p:tgtEl>
                                          <p:spTgt spid="10649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6499">
                                            <p:txEl>
                                              <p:pRg st="1" end="1"/>
                                            </p:txEl>
                                          </p:spTgt>
                                        </p:tgtEl>
                                        <p:attrNameLst>
                                          <p:attrName>style.visibility</p:attrName>
                                        </p:attrNameLst>
                                      </p:cBhvr>
                                      <p:to>
                                        <p:strVal val="visible"/>
                                      </p:to>
                                    </p:set>
                                    <p:animEffect transition="in" filter="wipe(up)">
                                      <p:cBhvr>
                                        <p:cTn id="10" dur="500"/>
                                        <p:tgtEl>
                                          <p:spTgt spid="10649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6499">
                                            <p:txEl>
                                              <p:pRg st="3" end="3"/>
                                            </p:txEl>
                                          </p:spTgt>
                                        </p:tgtEl>
                                        <p:attrNameLst>
                                          <p:attrName>style.visibility</p:attrName>
                                        </p:attrNameLst>
                                      </p:cBhvr>
                                      <p:to>
                                        <p:strVal val="visible"/>
                                      </p:to>
                                    </p:set>
                                    <p:animEffect transition="in" filter="wipe(up)">
                                      <p:cBhvr>
                                        <p:cTn id="13" dur="500"/>
                                        <p:tgtEl>
                                          <p:spTgt spid="1064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body" sz="half" idx="1"/>
          </p:nvPr>
        </p:nvSpPr>
        <p:spPr>
          <a:xfrm>
            <a:off x="1055440" y="1556792"/>
            <a:ext cx="9751483" cy="4114800"/>
          </a:xfrm>
        </p:spPr>
        <p:txBody>
          <a:bodyPr/>
          <a:lstStyle/>
          <a:p>
            <a:pPr marL="717550" lvl="1" indent="-342900" eaLnBrk="1" hangingPunct="0">
              <a:lnSpc>
                <a:spcPct val="100000"/>
              </a:lnSpc>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具体步骤（</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eaLnBrk="1" hangingPunct="1">
              <a:lnSpc>
                <a:spcPct val="15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方向一致性。对于每一个连续的多边形组，任意选取一个起始多边形，检查相邻的多边形，判断方向是否一致来决定是否进行翻转</a:t>
            </a:r>
          </a:p>
          <a:p>
            <a:pPr marL="1330325" lvl="1" indent="-342900" eaLnBrk="1" hangingPunct="1">
              <a:lnSpc>
                <a:spcPct val="150000"/>
              </a:lnSpc>
              <a:spcBef>
                <a:spcPts val="1800"/>
              </a:spcBef>
              <a:buFont typeface="Wingdings" panose="05000000000000000000" pitchFamily="2" charset="2"/>
              <a:buChar char="l"/>
            </a:pP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72708" name="Picture 4"/>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7520"/>
          <a:stretch/>
        </p:blipFill>
        <p:spPr>
          <a:xfrm>
            <a:off x="1015531" y="3284984"/>
            <a:ext cx="4607983" cy="3304309"/>
          </a:xfrm>
        </p:spPr>
      </p:pic>
      <p:sp>
        <p:nvSpPr>
          <p:cNvPr id="72709" name="Text Box 6"/>
          <p:cNvSpPr txBox="1">
            <a:spLocks noChangeArrowheads="1"/>
          </p:cNvSpPr>
          <p:nvPr/>
        </p:nvSpPr>
        <p:spPr bwMode="auto">
          <a:xfrm>
            <a:off x="5615518" y="4149726"/>
            <a:ext cx="5810249"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365125" indent="-635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lvl="2" eaLnBrk="1" hangingPunct="1">
              <a:spcBef>
                <a:spcPct val="20000"/>
              </a:spcBef>
              <a:buClr>
                <a:schemeClr val="folHlink"/>
              </a:buClr>
              <a:buSzPct val="50000"/>
              <a:buFont typeface="Wingdings" pitchFamily="2" charset="2"/>
              <a:buNone/>
            </a:pPr>
            <a:r>
              <a:rPr lang="en-US" altLang="zh-CN" sz="2000" b="1" dirty="0">
                <a:solidFill>
                  <a:schemeClr val="bg2">
                    <a:lumMod val="50000"/>
                  </a:schemeClr>
                </a:solidFill>
                <a:latin typeface="Times New Roman" pitchFamily="18" charset="0"/>
              </a:rPr>
              <a:t>	        </a:t>
            </a:r>
            <a:r>
              <a:rPr lang="zh-CN" altLang="en-US" sz="2000" b="1" dirty="0">
                <a:solidFill>
                  <a:schemeClr val="bg2">
                    <a:lumMod val="50000"/>
                  </a:schemeClr>
                </a:solidFill>
                <a:latin typeface="Times New Roman" pitchFamily="18" charset="0"/>
              </a:rPr>
              <a:t>选择起始多边形</a:t>
            </a:r>
            <a:r>
              <a:rPr lang="en-US" altLang="zh-CN" sz="2000" b="1" dirty="0">
                <a:solidFill>
                  <a:schemeClr val="bg2">
                    <a:lumMod val="50000"/>
                  </a:schemeClr>
                </a:solidFill>
                <a:latin typeface="Times New Roman" pitchFamily="18" charset="0"/>
              </a:rPr>
              <a:t>S</a:t>
            </a:r>
            <a:r>
              <a:rPr lang="zh-CN" altLang="en-US" sz="2000" b="1" dirty="0">
                <a:solidFill>
                  <a:schemeClr val="bg2">
                    <a:lumMod val="50000"/>
                  </a:schemeClr>
                </a:solidFill>
                <a:latin typeface="Times New Roman" pitchFamily="18" charset="0"/>
              </a:rPr>
              <a:t>并对与它相邻的多边形进行检查。由于多边形</a:t>
            </a:r>
            <a:r>
              <a:rPr lang="en-US" altLang="zh-CN" sz="2000" b="1" dirty="0">
                <a:solidFill>
                  <a:schemeClr val="bg2">
                    <a:lumMod val="50000"/>
                  </a:schemeClr>
                </a:solidFill>
                <a:latin typeface="Times New Roman" pitchFamily="18" charset="0"/>
              </a:rPr>
              <a:t>S</a:t>
            </a:r>
            <a:r>
              <a:rPr lang="zh-CN" altLang="en-US" sz="2000" b="1" dirty="0">
                <a:solidFill>
                  <a:schemeClr val="bg2">
                    <a:lumMod val="50000"/>
                  </a:schemeClr>
                </a:solidFill>
                <a:latin typeface="Times New Roman" pitchFamily="18" charset="0"/>
              </a:rPr>
              <a:t>和</a:t>
            </a:r>
            <a:r>
              <a:rPr lang="en-US" altLang="zh-CN" sz="2000" b="1" dirty="0">
                <a:solidFill>
                  <a:schemeClr val="bg2">
                    <a:lumMod val="50000"/>
                  </a:schemeClr>
                </a:solidFill>
                <a:latin typeface="Times New Roman" pitchFamily="18" charset="0"/>
              </a:rPr>
              <a:t>B</a:t>
            </a:r>
            <a:r>
              <a:rPr lang="zh-CN" altLang="en-US" sz="2000" b="1" dirty="0">
                <a:solidFill>
                  <a:schemeClr val="bg2">
                    <a:lumMod val="50000"/>
                  </a:schemeClr>
                </a:solidFill>
                <a:latin typeface="Times New Roman" pitchFamily="18" charset="0"/>
              </a:rPr>
              <a:t>所共享边的两个定点遍历顺序一致，都是从顶点</a:t>
            </a:r>
            <a:r>
              <a:rPr lang="en-US" altLang="zh-CN" sz="2000" b="1" dirty="0">
                <a:solidFill>
                  <a:schemeClr val="bg2">
                    <a:lumMod val="50000"/>
                  </a:schemeClr>
                </a:solidFill>
                <a:latin typeface="Times New Roman" pitchFamily="18" charset="0"/>
              </a:rPr>
              <a:t>x</a:t>
            </a:r>
            <a:r>
              <a:rPr lang="zh-CN" altLang="en-US" sz="2000" b="1" dirty="0">
                <a:solidFill>
                  <a:schemeClr val="bg2">
                    <a:lumMod val="50000"/>
                  </a:schemeClr>
                </a:solidFill>
                <a:latin typeface="Times New Roman" pitchFamily="18" charset="0"/>
              </a:rPr>
              <a:t>到顶点</a:t>
            </a:r>
            <a:r>
              <a:rPr lang="en-US" altLang="zh-CN" sz="2000" b="1" dirty="0">
                <a:solidFill>
                  <a:schemeClr val="bg2">
                    <a:lumMod val="50000"/>
                  </a:schemeClr>
                </a:solidFill>
                <a:latin typeface="Times New Roman" pitchFamily="18" charset="0"/>
              </a:rPr>
              <a:t>y</a:t>
            </a:r>
            <a:r>
              <a:rPr lang="zh-CN" altLang="en-US" sz="2000" b="1" dirty="0">
                <a:solidFill>
                  <a:schemeClr val="bg2">
                    <a:lumMod val="50000"/>
                  </a:schemeClr>
                </a:solidFill>
                <a:latin typeface="Times New Roman" pitchFamily="18" charset="0"/>
              </a:rPr>
              <a:t>，所以需要将多边形</a:t>
            </a:r>
            <a:r>
              <a:rPr lang="en-US" altLang="zh-CN" sz="2000" b="1" dirty="0">
                <a:solidFill>
                  <a:schemeClr val="bg2">
                    <a:lumMod val="50000"/>
                  </a:schemeClr>
                </a:solidFill>
                <a:latin typeface="Times New Roman" pitchFamily="18" charset="0"/>
              </a:rPr>
              <a:t>B</a:t>
            </a:r>
            <a:r>
              <a:rPr lang="zh-CN" altLang="en-US" sz="2000" b="1" dirty="0">
                <a:solidFill>
                  <a:schemeClr val="bg2">
                    <a:lumMod val="50000"/>
                  </a:schemeClr>
                </a:solidFill>
                <a:latin typeface="Times New Roman" pitchFamily="18" charset="0"/>
              </a:rPr>
              <a:t>的轮廓边进行翻转。</a:t>
            </a:r>
          </a:p>
          <a:p>
            <a:pPr eaLnBrk="1" hangingPunct="1">
              <a:spcBef>
                <a:spcPct val="50000"/>
              </a:spcBef>
            </a:pPr>
            <a:endParaRPr lang="en-US" altLang="zh-CN" sz="2000" b="1" dirty="0">
              <a:solidFill>
                <a:schemeClr val="bg2">
                  <a:lumMod val="50000"/>
                </a:schemeClr>
              </a:solidFill>
              <a:latin typeface="Times New Roman" pitchFamily="18" charset="0"/>
            </a:endParaRPr>
          </a:p>
        </p:txBody>
      </p:sp>
      <p:sp>
        <p:nvSpPr>
          <p:cNvPr id="7"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合并</a:t>
            </a:r>
          </a:p>
        </p:txBody>
      </p:sp>
    </p:spTree>
    <p:extLst>
      <p:ext uri="{BB962C8B-B14F-4D97-AF65-F5344CB8AC3E}">
        <p14:creationId xmlns:p14="http://schemas.microsoft.com/office/powerpoint/2010/main" val="2734754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wipe(up)">
                                      <p:cBhvr>
                                        <p:cTn id="7" dur="500"/>
                                        <p:tgtEl>
                                          <p:spTgt spid="10752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7523">
                                            <p:txEl>
                                              <p:pRg st="1" end="1"/>
                                            </p:txEl>
                                          </p:spTgt>
                                        </p:tgtEl>
                                        <p:attrNameLst>
                                          <p:attrName>style.visibility</p:attrName>
                                        </p:attrNameLst>
                                      </p:cBhvr>
                                      <p:to>
                                        <p:strVal val="visible"/>
                                      </p:to>
                                    </p:set>
                                    <p:animEffect transition="in" filter="wipe(up)">
                                      <p:cBhvr>
                                        <p:cTn id="10" dur="500"/>
                                        <p:tgtEl>
                                          <p:spTgt spid="1075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sz="half" idx="1"/>
          </p:nvPr>
        </p:nvSpPr>
        <p:spPr>
          <a:xfrm>
            <a:off x="911424" y="1556792"/>
            <a:ext cx="9751483" cy="4392488"/>
          </a:xfrm>
        </p:spPr>
        <p:txBody>
          <a:bodyPr>
            <a:normAutofit fontScale="92500" lnSpcReduction="20000"/>
          </a:bodyPr>
          <a:lstStyle/>
          <a:p>
            <a:pPr marL="717550" lvl="1" indent="-342900" eaLnBrk="1" hangingPunct="0">
              <a:lnSpc>
                <a:spcPct val="100000"/>
              </a:lnSpc>
              <a:spcBef>
                <a:spcPts val="1800"/>
              </a:spcBef>
              <a:buFont typeface="Wingdings" panose="05000000000000000000" pitchFamily="2" charset="2"/>
              <a:buChar char="Ø"/>
              <a:defRPr/>
            </a:pP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具体步骤（</a:t>
            </a:r>
            <a:r>
              <a:rPr lang="en-US" altLang="zh-CN" sz="2600" b="1" dirty="0">
                <a:solidFill>
                  <a:schemeClr val="accent6">
                    <a:lumMod val="50000"/>
                  </a:schemeClr>
                </a:solidFill>
                <a:latin typeface="微软雅黑" panose="020B0503020204020204" pitchFamily="34" charset="-122"/>
                <a:ea typeface="微软雅黑" panose="020B0503020204020204" pitchFamily="34" charset="-122"/>
              </a:rPr>
              <a:t>3</a:t>
            </a:r>
            <a:r>
              <a:rPr lang="zh-CN" altLang="en-US" sz="2600"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eaLnBrk="1" hangingPunct="1">
              <a:lnSpc>
                <a:spcPct val="15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检查组中所有边是否为两个多边形共享来确定多边形组是否流形。检查多边形组的体积，如果体积为负，翻转所有的环和法线。</a:t>
            </a:r>
          </a:p>
          <a:p>
            <a:pPr marL="1330325" lvl="1" indent="-342900" eaLnBrk="1" hangingPunct="1">
              <a:lnSpc>
                <a:spcPct val="150000"/>
              </a:lnSpc>
              <a:spcBef>
                <a:spcPts val="1800"/>
              </a:spcBef>
              <a:buFont typeface="Wingdings" panose="05000000000000000000" pitchFamily="2" charset="2"/>
              <a:buChar char="l"/>
            </a:pP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50000"/>
              </a:lnSpc>
              <a:spcBef>
                <a:spcPts val="1800"/>
              </a:spcBef>
              <a:buFont typeface="Wingdings" panose="05000000000000000000" pitchFamily="2" charset="2"/>
              <a:buChar char="l"/>
            </a:pPr>
            <a:r>
              <a:rPr lang="zh-CN" altLang="en-US" b="1" dirty="0">
                <a:solidFill>
                  <a:schemeClr val="bg2">
                    <a:lumMod val="50000"/>
                  </a:schemeClr>
                </a:solidFill>
                <a:latin typeface="微软雅黑" panose="020B0503020204020204" pitchFamily="34" charset="-122"/>
                <a:ea typeface="微软雅黑" panose="020B0503020204020204" pitchFamily="34" charset="-122"/>
              </a:rPr>
              <a:t>一旦方向一致，我们就可以计算顶点的法向。通过为多边形指定平滑组，或者提供一个折叠角</a:t>
            </a:r>
            <a:r>
              <a:rPr lang="en-US" altLang="zh-CN" b="1" dirty="0">
                <a:solidFill>
                  <a:schemeClr val="bg2">
                    <a:lumMod val="50000"/>
                  </a:schemeClr>
                </a:solidFill>
                <a:latin typeface="微软雅黑" panose="020B0503020204020204" pitchFamily="34" charset="-122"/>
                <a:ea typeface="微软雅黑" panose="020B0503020204020204" pitchFamily="34" charset="-122"/>
              </a:rPr>
              <a:t>(crease angle)</a:t>
            </a:r>
            <a:r>
              <a:rPr lang="zh-CN" altLang="en-US" b="1" dirty="0">
                <a:solidFill>
                  <a:schemeClr val="bg2">
                    <a:lumMod val="50000"/>
                  </a:schemeClr>
                </a:solidFill>
                <a:latin typeface="微软雅黑" panose="020B0503020204020204" pitchFamily="34" charset="-122"/>
                <a:ea typeface="微软雅黑" panose="020B0503020204020204" pitchFamily="34" charset="-122"/>
              </a:rPr>
              <a:t>，模型的格式就可以提供相应的平滑信息，使用平滑组值显式地定义组中哪些多边形共同组成了一个弯曲的平面。</a:t>
            </a:r>
          </a:p>
          <a:p>
            <a:pPr lvl="1" eaLnBrk="1" hangingPunct="1"/>
            <a:endParaRPr lang="zh-CN" altLang="en-US" sz="24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sp>
        <p:nvSpPr>
          <p:cNvPr id="5"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合并</a:t>
            </a:r>
          </a:p>
        </p:txBody>
      </p:sp>
    </p:spTree>
    <p:extLst>
      <p:ext uri="{BB962C8B-B14F-4D97-AF65-F5344CB8AC3E}">
        <p14:creationId xmlns:p14="http://schemas.microsoft.com/office/powerpoint/2010/main" val="905139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wipe(up)">
                                      <p:cBhvr>
                                        <p:cTn id="7" dur="500"/>
                                        <p:tgtEl>
                                          <p:spTgt spid="10957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9571">
                                            <p:txEl>
                                              <p:pRg st="1" end="1"/>
                                            </p:txEl>
                                          </p:spTgt>
                                        </p:tgtEl>
                                        <p:attrNameLst>
                                          <p:attrName>style.visibility</p:attrName>
                                        </p:attrNameLst>
                                      </p:cBhvr>
                                      <p:to>
                                        <p:strVal val="visible"/>
                                      </p:to>
                                    </p:set>
                                    <p:animEffect transition="in" filter="wipe(up)">
                                      <p:cBhvr>
                                        <p:cTn id="10" dur="500"/>
                                        <p:tgtEl>
                                          <p:spTgt spid="10957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9571">
                                            <p:txEl>
                                              <p:pRg st="3" end="3"/>
                                            </p:txEl>
                                          </p:spTgt>
                                        </p:tgtEl>
                                        <p:attrNameLst>
                                          <p:attrName>style.visibility</p:attrName>
                                        </p:attrNameLst>
                                      </p:cBhvr>
                                      <p:to>
                                        <p:strVal val="visible"/>
                                      </p:to>
                                    </p:set>
                                    <p:animEffect transition="in" filter="wipe(up)">
                                      <p:cBhvr>
                                        <p:cTn id="13" dur="500"/>
                                        <p:tgtEl>
                                          <p:spTgt spid="1095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body" sz="half" idx="1"/>
          </p:nvPr>
        </p:nvSpPr>
        <p:spPr>
          <a:xfrm>
            <a:off x="1078443" y="1585913"/>
            <a:ext cx="9751483" cy="4114800"/>
          </a:xfrm>
        </p:spPr>
        <p:txBody>
          <a:bodyPr/>
          <a:lstStyle/>
          <a:p>
            <a:pPr marL="717550" lvl="1" indent="-342900" hangingPunct="0">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具体步骤（</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计算顶点法线</a:t>
            </a:r>
          </a:p>
          <a:p>
            <a:pPr lvl="1" eaLnBrk="1" hangingPunct="1"/>
            <a:endParaRPr lang="zh-CN" altLang="en-US" sz="2400" dirty="0" smtClean="0">
              <a:latin typeface="Times New Roman" pitchFamily="18" charset="0"/>
            </a:endParaRPr>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grpSp>
        <p:nvGrpSpPr>
          <p:cNvPr id="2" name="Group 45"/>
          <p:cNvGrpSpPr>
            <a:grpSpLocks/>
          </p:cNvGrpSpPr>
          <p:nvPr/>
        </p:nvGrpSpPr>
        <p:grpSpPr bwMode="auto">
          <a:xfrm>
            <a:off x="1678518" y="3502026"/>
            <a:ext cx="2448983" cy="1908175"/>
            <a:chOff x="816" y="2319"/>
            <a:chExt cx="1157" cy="1202"/>
          </a:xfrm>
        </p:grpSpPr>
        <p:sp>
          <p:nvSpPr>
            <p:cNvPr id="74788" name="Freeform 6"/>
            <p:cNvSpPr>
              <a:spLocks/>
            </p:cNvSpPr>
            <p:nvPr/>
          </p:nvSpPr>
          <p:spPr bwMode="auto">
            <a:xfrm>
              <a:off x="816" y="2319"/>
              <a:ext cx="1157" cy="385"/>
            </a:xfrm>
            <a:custGeom>
              <a:avLst/>
              <a:gdLst>
                <a:gd name="T0" fmla="*/ 0 w 1157"/>
                <a:gd name="T1" fmla="*/ 113 h 385"/>
                <a:gd name="T2" fmla="*/ 613 w 1157"/>
                <a:gd name="T3" fmla="*/ 385 h 385"/>
                <a:gd name="T4" fmla="*/ 1157 w 1157"/>
                <a:gd name="T5" fmla="*/ 317 h 385"/>
                <a:gd name="T6" fmla="*/ 476 w 1157"/>
                <a:gd name="T7" fmla="*/ 0 h 385"/>
                <a:gd name="T8" fmla="*/ 0 w 1157"/>
                <a:gd name="T9" fmla="*/ 113 h 385"/>
                <a:gd name="T10" fmla="*/ 0 60000 65536"/>
                <a:gd name="T11" fmla="*/ 0 60000 65536"/>
                <a:gd name="T12" fmla="*/ 0 60000 65536"/>
                <a:gd name="T13" fmla="*/ 0 60000 65536"/>
                <a:gd name="T14" fmla="*/ 0 60000 65536"/>
                <a:gd name="T15" fmla="*/ 0 w 1157"/>
                <a:gd name="T16" fmla="*/ 0 h 385"/>
                <a:gd name="T17" fmla="*/ 1157 w 1157"/>
                <a:gd name="T18" fmla="*/ 385 h 385"/>
              </a:gdLst>
              <a:ahLst/>
              <a:cxnLst>
                <a:cxn ang="T10">
                  <a:pos x="T0" y="T1"/>
                </a:cxn>
                <a:cxn ang="T11">
                  <a:pos x="T2" y="T3"/>
                </a:cxn>
                <a:cxn ang="T12">
                  <a:pos x="T4" y="T5"/>
                </a:cxn>
                <a:cxn ang="T13">
                  <a:pos x="T6" y="T7"/>
                </a:cxn>
                <a:cxn ang="T14">
                  <a:pos x="T8" y="T9"/>
                </a:cxn>
              </a:cxnLst>
              <a:rect l="T15" t="T16" r="T17" b="T18"/>
              <a:pathLst>
                <a:path w="1157" h="385">
                  <a:moveTo>
                    <a:pt x="0" y="113"/>
                  </a:moveTo>
                  <a:lnTo>
                    <a:pt x="613" y="385"/>
                  </a:lnTo>
                  <a:lnTo>
                    <a:pt x="1157" y="317"/>
                  </a:lnTo>
                  <a:lnTo>
                    <a:pt x="476" y="0"/>
                  </a:lnTo>
                  <a:lnTo>
                    <a:pt x="0" y="113"/>
                  </a:lnTo>
                  <a:close/>
                </a:path>
              </a:pathLst>
            </a:custGeom>
            <a:solidFill>
              <a:srgbClr val="B2B2B2"/>
            </a:solidFill>
            <a:ln w="9525">
              <a:solidFill>
                <a:schemeClr val="tx1"/>
              </a:solidFill>
              <a:round/>
              <a:headEnd/>
              <a:tailEnd/>
            </a:ln>
          </p:spPr>
          <p:txBody>
            <a:bodyPr/>
            <a:lstStyle/>
            <a:p>
              <a:endParaRPr lang="zh-CN" altLang="en-US"/>
            </a:p>
          </p:txBody>
        </p:sp>
        <p:sp>
          <p:nvSpPr>
            <p:cNvPr id="74789" name="Freeform 14"/>
            <p:cNvSpPr>
              <a:spLocks/>
            </p:cNvSpPr>
            <p:nvPr/>
          </p:nvSpPr>
          <p:spPr bwMode="auto">
            <a:xfrm>
              <a:off x="816" y="2432"/>
              <a:ext cx="613" cy="1089"/>
            </a:xfrm>
            <a:custGeom>
              <a:avLst/>
              <a:gdLst>
                <a:gd name="T0" fmla="*/ 0 w 613"/>
                <a:gd name="T1" fmla="*/ 0 h 1089"/>
                <a:gd name="T2" fmla="*/ 613 w 613"/>
                <a:gd name="T3" fmla="*/ 272 h 1089"/>
                <a:gd name="T4" fmla="*/ 318 w 613"/>
                <a:gd name="T5" fmla="*/ 1089 h 1089"/>
                <a:gd name="T6" fmla="*/ 0 w 613"/>
                <a:gd name="T7" fmla="*/ 0 h 1089"/>
                <a:gd name="T8" fmla="*/ 0 60000 65536"/>
                <a:gd name="T9" fmla="*/ 0 60000 65536"/>
                <a:gd name="T10" fmla="*/ 0 60000 65536"/>
                <a:gd name="T11" fmla="*/ 0 60000 65536"/>
                <a:gd name="T12" fmla="*/ 0 w 613"/>
                <a:gd name="T13" fmla="*/ 0 h 1089"/>
                <a:gd name="T14" fmla="*/ 613 w 613"/>
                <a:gd name="T15" fmla="*/ 1089 h 1089"/>
              </a:gdLst>
              <a:ahLst/>
              <a:cxnLst>
                <a:cxn ang="T8">
                  <a:pos x="T0" y="T1"/>
                </a:cxn>
                <a:cxn ang="T9">
                  <a:pos x="T2" y="T3"/>
                </a:cxn>
                <a:cxn ang="T10">
                  <a:pos x="T4" y="T5"/>
                </a:cxn>
                <a:cxn ang="T11">
                  <a:pos x="T6" y="T7"/>
                </a:cxn>
              </a:cxnLst>
              <a:rect l="T12" t="T13" r="T14" b="T15"/>
              <a:pathLst>
                <a:path w="613" h="1089">
                  <a:moveTo>
                    <a:pt x="0" y="0"/>
                  </a:moveTo>
                  <a:lnTo>
                    <a:pt x="613" y="272"/>
                  </a:lnTo>
                  <a:lnTo>
                    <a:pt x="318" y="1089"/>
                  </a:lnTo>
                  <a:lnTo>
                    <a:pt x="0" y="0"/>
                  </a:lnTo>
                  <a:close/>
                </a:path>
              </a:pathLst>
            </a:custGeom>
            <a:solidFill>
              <a:srgbClr val="B2B2B2"/>
            </a:solidFill>
            <a:ln w="9525">
              <a:solidFill>
                <a:schemeClr val="tx1"/>
              </a:solidFill>
              <a:round/>
              <a:headEnd/>
              <a:tailEnd/>
            </a:ln>
          </p:spPr>
          <p:txBody>
            <a:bodyPr/>
            <a:lstStyle/>
            <a:p>
              <a:endParaRPr lang="zh-CN" altLang="en-US"/>
            </a:p>
          </p:txBody>
        </p:sp>
        <p:sp>
          <p:nvSpPr>
            <p:cNvPr id="74790" name="Freeform 15"/>
            <p:cNvSpPr>
              <a:spLocks/>
            </p:cNvSpPr>
            <p:nvPr/>
          </p:nvSpPr>
          <p:spPr bwMode="auto">
            <a:xfrm>
              <a:off x="1134" y="2636"/>
              <a:ext cx="839" cy="885"/>
            </a:xfrm>
            <a:custGeom>
              <a:avLst/>
              <a:gdLst>
                <a:gd name="T0" fmla="*/ 0 w 839"/>
                <a:gd name="T1" fmla="*/ 885 h 885"/>
                <a:gd name="T2" fmla="*/ 295 w 839"/>
                <a:gd name="T3" fmla="*/ 68 h 885"/>
                <a:gd name="T4" fmla="*/ 839 w 839"/>
                <a:gd name="T5" fmla="*/ 0 h 885"/>
                <a:gd name="T6" fmla="*/ 0 w 839"/>
                <a:gd name="T7" fmla="*/ 885 h 885"/>
                <a:gd name="T8" fmla="*/ 0 60000 65536"/>
                <a:gd name="T9" fmla="*/ 0 60000 65536"/>
                <a:gd name="T10" fmla="*/ 0 60000 65536"/>
                <a:gd name="T11" fmla="*/ 0 60000 65536"/>
                <a:gd name="T12" fmla="*/ 0 w 839"/>
                <a:gd name="T13" fmla="*/ 0 h 885"/>
                <a:gd name="T14" fmla="*/ 839 w 839"/>
                <a:gd name="T15" fmla="*/ 885 h 885"/>
              </a:gdLst>
              <a:ahLst/>
              <a:cxnLst>
                <a:cxn ang="T8">
                  <a:pos x="T0" y="T1"/>
                </a:cxn>
                <a:cxn ang="T9">
                  <a:pos x="T2" y="T3"/>
                </a:cxn>
                <a:cxn ang="T10">
                  <a:pos x="T4" y="T5"/>
                </a:cxn>
                <a:cxn ang="T11">
                  <a:pos x="T6" y="T7"/>
                </a:cxn>
              </a:cxnLst>
              <a:rect l="T12" t="T13" r="T14" b="T15"/>
              <a:pathLst>
                <a:path w="839" h="885">
                  <a:moveTo>
                    <a:pt x="0" y="885"/>
                  </a:moveTo>
                  <a:lnTo>
                    <a:pt x="295" y="68"/>
                  </a:lnTo>
                  <a:lnTo>
                    <a:pt x="839" y="0"/>
                  </a:lnTo>
                  <a:lnTo>
                    <a:pt x="0" y="885"/>
                  </a:lnTo>
                  <a:close/>
                </a:path>
              </a:pathLst>
            </a:custGeom>
            <a:solidFill>
              <a:srgbClr val="808080"/>
            </a:solidFill>
            <a:ln w="9525">
              <a:solidFill>
                <a:schemeClr val="tx1"/>
              </a:solidFill>
              <a:round/>
              <a:headEnd/>
              <a:tailEnd/>
            </a:ln>
          </p:spPr>
          <p:txBody>
            <a:bodyPr/>
            <a:lstStyle/>
            <a:p>
              <a:endParaRPr lang="zh-CN" altLang="en-US"/>
            </a:p>
          </p:txBody>
        </p:sp>
      </p:grpSp>
      <p:sp>
        <p:nvSpPr>
          <p:cNvPr id="110608" name="Line 16"/>
          <p:cNvSpPr>
            <a:spLocks noChangeShapeType="1"/>
          </p:cNvSpPr>
          <p:nvPr/>
        </p:nvSpPr>
        <p:spPr bwMode="auto">
          <a:xfrm flipV="1">
            <a:off x="2686051" y="3178175"/>
            <a:ext cx="192616" cy="6477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9" name="Line 17"/>
          <p:cNvSpPr>
            <a:spLocks noChangeShapeType="1"/>
          </p:cNvSpPr>
          <p:nvPr/>
        </p:nvSpPr>
        <p:spPr bwMode="auto">
          <a:xfrm flipH="1">
            <a:off x="1727200" y="4437063"/>
            <a:ext cx="670984" cy="25241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0" name="Line 18"/>
          <p:cNvSpPr>
            <a:spLocks noChangeShapeType="1"/>
          </p:cNvSpPr>
          <p:nvPr/>
        </p:nvSpPr>
        <p:spPr bwMode="auto">
          <a:xfrm>
            <a:off x="3263900" y="4473576"/>
            <a:ext cx="670984" cy="3603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 name="Group 46"/>
          <p:cNvGrpSpPr>
            <a:grpSpLocks/>
          </p:cNvGrpSpPr>
          <p:nvPr/>
        </p:nvGrpSpPr>
        <p:grpSpPr bwMode="auto">
          <a:xfrm>
            <a:off x="4991100" y="3465514"/>
            <a:ext cx="2448984" cy="1908175"/>
            <a:chOff x="2381" y="2296"/>
            <a:chExt cx="1157" cy="1202"/>
          </a:xfrm>
        </p:grpSpPr>
        <p:sp>
          <p:nvSpPr>
            <p:cNvPr id="74785" name="Freeform 19"/>
            <p:cNvSpPr>
              <a:spLocks/>
            </p:cNvSpPr>
            <p:nvPr/>
          </p:nvSpPr>
          <p:spPr bwMode="auto">
            <a:xfrm>
              <a:off x="2381" y="2296"/>
              <a:ext cx="1157" cy="385"/>
            </a:xfrm>
            <a:custGeom>
              <a:avLst/>
              <a:gdLst>
                <a:gd name="T0" fmla="*/ 0 w 1157"/>
                <a:gd name="T1" fmla="*/ 113 h 385"/>
                <a:gd name="T2" fmla="*/ 613 w 1157"/>
                <a:gd name="T3" fmla="*/ 385 h 385"/>
                <a:gd name="T4" fmla="*/ 1157 w 1157"/>
                <a:gd name="T5" fmla="*/ 317 h 385"/>
                <a:gd name="T6" fmla="*/ 476 w 1157"/>
                <a:gd name="T7" fmla="*/ 0 h 385"/>
                <a:gd name="T8" fmla="*/ 0 w 1157"/>
                <a:gd name="T9" fmla="*/ 113 h 385"/>
                <a:gd name="T10" fmla="*/ 0 60000 65536"/>
                <a:gd name="T11" fmla="*/ 0 60000 65536"/>
                <a:gd name="T12" fmla="*/ 0 60000 65536"/>
                <a:gd name="T13" fmla="*/ 0 60000 65536"/>
                <a:gd name="T14" fmla="*/ 0 60000 65536"/>
                <a:gd name="T15" fmla="*/ 0 w 1157"/>
                <a:gd name="T16" fmla="*/ 0 h 385"/>
                <a:gd name="T17" fmla="*/ 1157 w 1157"/>
                <a:gd name="T18" fmla="*/ 385 h 385"/>
              </a:gdLst>
              <a:ahLst/>
              <a:cxnLst>
                <a:cxn ang="T10">
                  <a:pos x="T0" y="T1"/>
                </a:cxn>
                <a:cxn ang="T11">
                  <a:pos x="T2" y="T3"/>
                </a:cxn>
                <a:cxn ang="T12">
                  <a:pos x="T4" y="T5"/>
                </a:cxn>
                <a:cxn ang="T13">
                  <a:pos x="T6" y="T7"/>
                </a:cxn>
                <a:cxn ang="T14">
                  <a:pos x="T8" y="T9"/>
                </a:cxn>
              </a:cxnLst>
              <a:rect l="T15" t="T16" r="T17" b="T18"/>
              <a:pathLst>
                <a:path w="1157" h="385">
                  <a:moveTo>
                    <a:pt x="0" y="113"/>
                  </a:moveTo>
                  <a:lnTo>
                    <a:pt x="613" y="385"/>
                  </a:lnTo>
                  <a:lnTo>
                    <a:pt x="1157" y="317"/>
                  </a:lnTo>
                  <a:lnTo>
                    <a:pt x="476" y="0"/>
                  </a:lnTo>
                  <a:lnTo>
                    <a:pt x="0" y="113"/>
                  </a:lnTo>
                  <a:close/>
                </a:path>
              </a:pathLst>
            </a:custGeom>
            <a:solidFill>
              <a:srgbClr val="B2B2B2"/>
            </a:solidFill>
            <a:ln w="9525">
              <a:solidFill>
                <a:schemeClr val="tx1"/>
              </a:solidFill>
              <a:round/>
              <a:headEnd/>
              <a:tailEnd/>
            </a:ln>
          </p:spPr>
          <p:txBody>
            <a:bodyPr/>
            <a:lstStyle/>
            <a:p>
              <a:endParaRPr lang="zh-CN" altLang="en-US"/>
            </a:p>
          </p:txBody>
        </p:sp>
        <p:sp>
          <p:nvSpPr>
            <p:cNvPr id="74786" name="Freeform 20"/>
            <p:cNvSpPr>
              <a:spLocks/>
            </p:cNvSpPr>
            <p:nvPr/>
          </p:nvSpPr>
          <p:spPr bwMode="auto">
            <a:xfrm>
              <a:off x="2381" y="2409"/>
              <a:ext cx="613" cy="1089"/>
            </a:xfrm>
            <a:custGeom>
              <a:avLst/>
              <a:gdLst>
                <a:gd name="T0" fmla="*/ 0 w 613"/>
                <a:gd name="T1" fmla="*/ 0 h 1089"/>
                <a:gd name="T2" fmla="*/ 613 w 613"/>
                <a:gd name="T3" fmla="*/ 272 h 1089"/>
                <a:gd name="T4" fmla="*/ 318 w 613"/>
                <a:gd name="T5" fmla="*/ 1089 h 1089"/>
                <a:gd name="T6" fmla="*/ 0 w 613"/>
                <a:gd name="T7" fmla="*/ 0 h 1089"/>
                <a:gd name="T8" fmla="*/ 0 60000 65536"/>
                <a:gd name="T9" fmla="*/ 0 60000 65536"/>
                <a:gd name="T10" fmla="*/ 0 60000 65536"/>
                <a:gd name="T11" fmla="*/ 0 60000 65536"/>
                <a:gd name="T12" fmla="*/ 0 w 613"/>
                <a:gd name="T13" fmla="*/ 0 h 1089"/>
                <a:gd name="T14" fmla="*/ 613 w 613"/>
                <a:gd name="T15" fmla="*/ 1089 h 1089"/>
              </a:gdLst>
              <a:ahLst/>
              <a:cxnLst>
                <a:cxn ang="T8">
                  <a:pos x="T0" y="T1"/>
                </a:cxn>
                <a:cxn ang="T9">
                  <a:pos x="T2" y="T3"/>
                </a:cxn>
                <a:cxn ang="T10">
                  <a:pos x="T4" y="T5"/>
                </a:cxn>
                <a:cxn ang="T11">
                  <a:pos x="T6" y="T7"/>
                </a:cxn>
              </a:cxnLst>
              <a:rect l="T12" t="T13" r="T14" b="T15"/>
              <a:pathLst>
                <a:path w="613" h="1089">
                  <a:moveTo>
                    <a:pt x="0" y="0"/>
                  </a:moveTo>
                  <a:lnTo>
                    <a:pt x="613" y="272"/>
                  </a:lnTo>
                  <a:lnTo>
                    <a:pt x="318" y="1089"/>
                  </a:lnTo>
                  <a:lnTo>
                    <a:pt x="0" y="0"/>
                  </a:lnTo>
                  <a:close/>
                </a:path>
              </a:pathLst>
            </a:custGeom>
            <a:solidFill>
              <a:srgbClr val="B2B2B2"/>
            </a:solidFill>
            <a:ln w="9525">
              <a:solidFill>
                <a:schemeClr val="tx1"/>
              </a:solidFill>
              <a:round/>
              <a:headEnd/>
              <a:tailEnd/>
            </a:ln>
          </p:spPr>
          <p:txBody>
            <a:bodyPr/>
            <a:lstStyle/>
            <a:p>
              <a:endParaRPr lang="zh-CN" altLang="en-US"/>
            </a:p>
          </p:txBody>
        </p:sp>
        <p:sp>
          <p:nvSpPr>
            <p:cNvPr id="74787" name="Freeform 21"/>
            <p:cNvSpPr>
              <a:spLocks/>
            </p:cNvSpPr>
            <p:nvPr/>
          </p:nvSpPr>
          <p:spPr bwMode="auto">
            <a:xfrm>
              <a:off x="2699" y="2613"/>
              <a:ext cx="839" cy="885"/>
            </a:xfrm>
            <a:custGeom>
              <a:avLst/>
              <a:gdLst>
                <a:gd name="T0" fmla="*/ 0 w 839"/>
                <a:gd name="T1" fmla="*/ 885 h 885"/>
                <a:gd name="T2" fmla="*/ 295 w 839"/>
                <a:gd name="T3" fmla="*/ 68 h 885"/>
                <a:gd name="T4" fmla="*/ 839 w 839"/>
                <a:gd name="T5" fmla="*/ 0 h 885"/>
                <a:gd name="T6" fmla="*/ 0 w 839"/>
                <a:gd name="T7" fmla="*/ 885 h 885"/>
                <a:gd name="T8" fmla="*/ 0 60000 65536"/>
                <a:gd name="T9" fmla="*/ 0 60000 65536"/>
                <a:gd name="T10" fmla="*/ 0 60000 65536"/>
                <a:gd name="T11" fmla="*/ 0 60000 65536"/>
                <a:gd name="T12" fmla="*/ 0 w 839"/>
                <a:gd name="T13" fmla="*/ 0 h 885"/>
                <a:gd name="T14" fmla="*/ 839 w 839"/>
                <a:gd name="T15" fmla="*/ 885 h 885"/>
              </a:gdLst>
              <a:ahLst/>
              <a:cxnLst>
                <a:cxn ang="T8">
                  <a:pos x="T0" y="T1"/>
                </a:cxn>
                <a:cxn ang="T9">
                  <a:pos x="T2" y="T3"/>
                </a:cxn>
                <a:cxn ang="T10">
                  <a:pos x="T4" y="T5"/>
                </a:cxn>
                <a:cxn ang="T11">
                  <a:pos x="T6" y="T7"/>
                </a:cxn>
              </a:cxnLst>
              <a:rect l="T12" t="T13" r="T14" b="T15"/>
              <a:pathLst>
                <a:path w="839" h="885">
                  <a:moveTo>
                    <a:pt x="0" y="885"/>
                  </a:moveTo>
                  <a:lnTo>
                    <a:pt x="295" y="68"/>
                  </a:lnTo>
                  <a:lnTo>
                    <a:pt x="839" y="0"/>
                  </a:lnTo>
                  <a:lnTo>
                    <a:pt x="0" y="885"/>
                  </a:lnTo>
                  <a:close/>
                </a:path>
              </a:pathLst>
            </a:custGeom>
            <a:solidFill>
              <a:srgbClr val="808080"/>
            </a:solidFill>
            <a:ln w="9525">
              <a:solidFill>
                <a:schemeClr val="tx1"/>
              </a:solidFill>
              <a:round/>
              <a:headEnd/>
              <a:tailEnd/>
            </a:ln>
          </p:spPr>
          <p:txBody>
            <a:bodyPr/>
            <a:lstStyle/>
            <a:p>
              <a:endParaRPr lang="zh-CN" altLang="en-US"/>
            </a:p>
          </p:txBody>
        </p:sp>
      </p:grpSp>
      <p:sp>
        <p:nvSpPr>
          <p:cNvPr id="110614" name="Line 22"/>
          <p:cNvSpPr>
            <a:spLocks noChangeShapeType="1"/>
          </p:cNvSpPr>
          <p:nvPr/>
        </p:nvSpPr>
        <p:spPr bwMode="auto">
          <a:xfrm flipV="1">
            <a:off x="5761568" y="2995613"/>
            <a:ext cx="192617" cy="6477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5" name="Line 23"/>
          <p:cNvSpPr>
            <a:spLocks noChangeShapeType="1"/>
          </p:cNvSpPr>
          <p:nvPr/>
        </p:nvSpPr>
        <p:spPr bwMode="auto">
          <a:xfrm flipH="1">
            <a:off x="5039785" y="4400551"/>
            <a:ext cx="670983" cy="25241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6" name="Line 24"/>
          <p:cNvSpPr>
            <a:spLocks noChangeShapeType="1"/>
          </p:cNvSpPr>
          <p:nvPr/>
        </p:nvSpPr>
        <p:spPr bwMode="auto">
          <a:xfrm>
            <a:off x="6576485" y="4437063"/>
            <a:ext cx="670983" cy="3603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7" name="Line 25"/>
          <p:cNvSpPr>
            <a:spLocks noChangeShapeType="1"/>
          </p:cNvSpPr>
          <p:nvPr/>
        </p:nvSpPr>
        <p:spPr bwMode="auto">
          <a:xfrm>
            <a:off x="6000751" y="3463925"/>
            <a:ext cx="287867" cy="612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8" name="Line 26"/>
          <p:cNvSpPr>
            <a:spLocks noChangeShapeType="1"/>
          </p:cNvSpPr>
          <p:nvPr/>
        </p:nvSpPr>
        <p:spPr bwMode="auto">
          <a:xfrm flipV="1">
            <a:off x="6288617" y="3068638"/>
            <a:ext cx="192616" cy="6477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9" name="Line 27"/>
          <p:cNvSpPr>
            <a:spLocks noChangeShapeType="1"/>
          </p:cNvSpPr>
          <p:nvPr/>
        </p:nvSpPr>
        <p:spPr bwMode="auto">
          <a:xfrm flipV="1">
            <a:off x="2976034" y="3890963"/>
            <a:ext cx="383117" cy="2159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20" name="Line 28"/>
          <p:cNvSpPr>
            <a:spLocks noChangeShapeType="1"/>
          </p:cNvSpPr>
          <p:nvPr/>
        </p:nvSpPr>
        <p:spPr bwMode="auto">
          <a:xfrm flipV="1">
            <a:off x="6288618" y="3859213"/>
            <a:ext cx="383116" cy="215900"/>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21" name="Line 29"/>
          <p:cNvSpPr>
            <a:spLocks noChangeShapeType="1"/>
          </p:cNvSpPr>
          <p:nvPr/>
        </p:nvSpPr>
        <p:spPr bwMode="auto">
          <a:xfrm flipV="1">
            <a:off x="6288618" y="3643314"/>
            <a:ext cx="383116" cy="4159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47"/>
          <p:cNvGrpSpPr>
            <a:grpSpLocks/>
          </p:cNvGrpSpPr>
          <p:nvPr/>
        </p:nvGrpSpPr>
        <p:grpSpPr bwMode="auto">
          <a:xfrm>
            <a:off x="8640233" y="3465513"/>
            <a:ext cx="2448984" cy="1909762"/>
            <a:chOff x="4013" y="2386"/>
            <a:chExt cx="1157" cy="1203"/>
          </a:xfrm>
        </p:grpSpPr>
        <p:sp>
          <p:nvSpPr>
            <p:cNvPr id="74781" name="Freeform 30"/>
            <p:cNvSpPr>
              <a:spLocks/>
            </p:cNvSpPr>
            <p:nvPr/>
          </p:nvSpPr>
          <p:spPr bwMode="auto">
            <a:xfrm>
              <a:off x="4013" y="2387"/>
              <a:ext cx="1157" cy="385"/>
            </a:xfrm>
            <a:custGeom>
              <a:avLst/>
              <a:gdLst>
                <a:gd name="T0" fmla="*/ 0 w 1157"/>
                <a:gd name="T1" fmla="*/ 113 h 385"/>
                <a:gd name="T2" fmla="*/ 613 w 1157"/>
                <a:gd name="T3" fmla="*/ 385 h 385"/>
                <a:gd name="T4" fmla="*/ 1157 w 1157"/>
                <a:gd name="T5" fmla="*/ 317 h 385"/>
                <a:gd name="T6" fmla="*/ 476 w 1157"/>
                <a:gd name="T7" fmla="*/ 0 h 385"/>
                <a:gd name="T8" fmla="*/ 0 w 1157"/>
                <a:gd name="T9" fmla="*/ 113 h 385"/>
                <a:gd name="T10" fmla="*/ 0 60000 65536"/>
                <a:gd name="T11" fmla="*/ 0 60000 65536"/>
                <a:gd name="T12" fmla="*/ 0 60000 65536"/>
                <a:gd name="T13" fmla="*/ 0 60000 65536"/>
                <a:gd name="T14" fmla="*/ 0 60000 65536"/>
                <a:gd name="T15" fmla="*/ 0 w 1157"/>
                <a:gd name="T16" fmla="*/ 0 h 385"/>
                <a:gd name="T17" fmla="*/ 1157 w 1157"/>
                <a:gd name="T18" fmla="*/ 385 h 385"/>
              </a:gdLst>
              <a:ahLst/>
              <a:cxnLst>
                <a:cxn ang="T10">
                  <a:pos x="T0" y="T1"/>
                </a:cxn>
                <a:cxn ang="T11">
                  <a:pos x="T2" y="T3"/>
                </a:cxn>
                <a:cxn ang="T12">
                  <a:pos x="T4" y="T5"/>
                </a:cxn>
                <a:cxn ang="T13">
                  <a:pos x="T6" y="T7"/>
                </a:cxn>
                <a:cxn ang="T14">
                  <a:pos x="T8" y="T9"/>
                </a:cxn>
              </a:cxnLst>
              <a:rect l="T15" t="T16" r="T17" b="T18"/>
              <a:pathLst>
                <a:path w="1157" h="385">
                  <a:moveTo>
                    <a:pt x="0" y="113"/>
                  </a:moveTo>
                  <a:lnTo>
                    <a:pt x="613" y="385"/>
                  </a:lnTo>
                  <a:lnTo>
                    <a:pt x="1157" y="317"/>
                  </a:lnTo>
                  <a:lnTo>
                    <a:pt x="476" y="0"/>
                  </a:lnTo>
                  <a:lnTo>
                    <a:pt x="0" y="113"/>
                  </a:lnTo>
                  <a:close/>
                </a:path>
              </a:pathLst>
            </a:custGeom>
            <a:solidFill>
              <a:srgbClr val="B2B2B2"/>
            </a:solidFill>
            <a:ln w="9525">
              <a:solidFill>
                <a:schemeClr val="tx1"/>
              </a:solidFill>
              <a:round/>
              <a:headEnd/>
              <a:tailEnd/>
            </a:ln>
          </p:spPr>
          <p:txBody>
            <a:bodyPr/>
            <a:lstStyle/>
            <a:p>
              <a:endParaRPr lang="zh-CN" altLang="en-US"/>
            </a:p>
          </p:txBody>
        </p:sp>
        <p:sp>
          <p:nvSpPr>
            <p:cNvPr id="74782" name="Freeform 31"/>
            <p:cNvSpPr>
              <a:spLocks/>
            </p:cNvSpPr>
            <p:nvPr/>
          </p:nvSpPr>
          <p:spPr bwMode="auto">
            <a:xfrm>
              <a:off x="4014" y="2500"/>
              <a:ext cx="613" cy="1089"/>
            </a:xfrm>
            <a:custGeom>
              <a:avLst/>
              <a:gdLst>
                <a:gd name="T0" fmla="*/ 0 w 613"/>
                <a:gd name="T1" fmla="*/ 0 h 1089"/>
                <a:gd name="T2" fmla="*/ 613 w 613"/>
                <a:gd name="T3" fmla="*/ 272 h 1089"/>
                <a:gd name="T4" fmla="*/ 318 w 613"/>
                <a:gd name="T5" fmla="*/ 1089 h 1089"/>
                <a:gd name="T6" fmla="*/ 0 w 613"/>
                <a:gd name="T7" fmla="*/ 0 h 1089"/>
                <a:gd name="T8" fmla="*/ 0 60000 65536"/>
                <a:gd name="T9" fmla="*/ 0 60000 65536"/>
                <a:gd name="T10" fmla="*/ 0 60000 65536"/>
                <a:gd name="T11" fmla="*/ 0 60000 65536"/>
                <a:gd name="T12" fmla="*/ 0 w 613"/>
                <a:gd name="T13" fmla="*/ 0 h 1089"/>
                <a:gd name="T14" fmla="*/ 613 w 613"/>
                <a:gd name="T15" fmla="*/ 1089 h 1089"/>
              </a:gdLst>
              <a:ahLst/>
              <a:cxnLst>
                <a:cxn ang="T8">
                  <a:pos x="T0" y="T1"/>
                </a:cxn>
                <a:cxn ang="T9">
                  <a:pos x="T2" y="T3"/>
                </a:cxn>
                <a:cxn ang="T10">
                  <a:pos x="T4" y="T5"/>
                </a:cxn>
                <a:cxn ang="T11">
                  <a:pos x="T6" y="T7"/>
                </a:cxn>
              </a:cxnLst>
              <a:rect l="T12" t="T13" r="T14" b="T15"/>
              <a:pathLst>
                <a:path w="613" h="1089">
                  <a:moveTo>
                    <a:pt x="0" y="0"/>
                  </a:moveTo>
                  <a:lnTo>
                    <a:pt x="613" y="272"/>
                  </a:lnTo>
                  <a:lnTo>
                    <a:pt x="318" y="1089"/>
                  </a:lnTo>
                  <a:lnTo>
                    <a:pt x="0" y="0"/>
                  </a:lnTo>
                  <a:close/>
                </a:path>
              </a:pathLst>
            </a:custGeom>
            <a:solidFill>
              <a:srgbClr val="B2B2B2"/>
            </a:solidFill>
            <a:ln w="9525">
              <a:solidFill>
                <a:schemeClr val="tx1"/>
              </a:solidFill>
              <a:round/>
              <a:headEnd/>
              <a:tailEnd/>
            </a:ln>
          </p:spPr>
          <p:txBody>
            <a:bodyPr/>
            <a:lstStyle/>
            <a:p>
              <a:endParaRPr lang="zh-CN" altLang="en-US"/>
            </a:p>
          </p:txBody>
        </p:sp>
        <p:sp>
          <p:nvSpPr>
            <p:cNvPr id="74783" name="Freeform 32"/>
            <p:cNvSpPr>
              <a:spLocks/>
            </p:cNvSpPr>
            <p:nvPr/>
          </p:nvSpPr>
          <p:spPr bwMode="auto">
            <a:xfrm>
              <a:off x="4331" y="2704"/>
              <a:ext cx="839" cy="885"/>
            </a:xfrm>
            <a:custGeom>
              <a:avLst/>
              <a:gdLst>
                <a:gd name="T0" fmla="*/ 0 w 839"/>
                <a:gd name="T1" fmla="*/ 885 h 885"/>
                <a:gd name="T2" fmla="*/ 295 w 839"/>
                <a:gd name="T3" fmla="*/ 68 h 885"/>
                <a:gd name="T4" fmla="*/ 839 w 839"/>
                <a:gd name="T5" fmla="*/ 0 h 885"/>
                <a:gd name="T6" fmla="*/ 0 w 839"/>
                <a:gd name="T7" fmla="*/ 885 h 885"/>
                <a:gd name="T8" fmla="*/ 0 60000 65536"/>
                <a:gd name="T9" fmla="*/ 0 60000 65536"/>
                <a:gd name="T10" fmla="*/ 0 60000 65536"/>
                <a:gd name="T11" fmla="*/ 0 60000 65536"/>
                <a:gd name="T12" fmla="*/ 0 w 839"/>
                <a:gd name="T13" fmla="*/ 0 h 885"/>
                <a:gd name="T14" fmla="*/ 839 w 839"/>
                <a:gd name="T15" fmla="*/ 885 h 885"/>
              </a:gdLst>
              <a:ahLst/>
              <a:cxnLst>
                <a:cxn ang="T8">
                  <a:pos x="T0" y="T1"/>
                </a:cxn>
                <a:cxn ang="T9">
                  <a:pos x="T2" y="T3"/>
                </a:cxn>
                <a:cxn ang="T10">
                  <a:pos x="T4" y="T5"/>
                </a:cxn>
                <a:cxn ang="T11">
                  <a:pos x="T6" y="T7"/>
                </a:cxn>
              </a:cxnLst>
              <a:rect l="T12" t="T13" r="T14" b="T15"/>
              <a:pathLst>
                <a:path w="839" h="885">
                  <a:moveTo>
                    <a:pt x="0" y="885"/>
                  </a:moveTo>
                  <a:lnTo>
                    <a:pt x="295" y="68"/>
                  </a:lnTo>
                  <a:lnTo>
                    <a:pt x="839" y="0"/>
                  </a:lnTo>
                  <a:lnTo>
                    <a:pt x="0" y="885"/>
                  </a:lnTo>
                  <a:close/>
                </a:path>
              </a:pathLst>
            </a:custGeom>
            <a:solidFill>
              <a:srgbClr val="808080"/>
            </a:solidFill>
            <a:ln w="9525">
              <a:solidFill>
                <a:schemeClr val="tx1"/>
              </a:solidFill>
              <a:round/>
              <a:headEnd/>
              <a:tailEnd/>
            </a:ln>
          </p:spPr>
          <p:txBody>
            <a:bodyPr/>
            <a:lstStyle/>
            <a:p>
              <a:endParaRPr lang="zh-CN" altLang="en-US"/>
            </a:p>
          </p:txBody>
        </p:sp>
        <p:sp>
          <p:nvSpPr>
            <p:cNvPr id="74784" name="Line 36"/>
            <p:cNvSpPr>
              <a:spLocks noChangeShapeType="1"/>
            </p:cNvSpPr>
            <p:nvPr/>
          </p:nvSpPr>
          <p:spPr bwMode="auto">
            <a:xfrm>
              <a:off x="4490" y="2386"/>
              <a:ext cx="136" cy="3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0629" name="Line 37"/>
          <p:cNvSpPr>
            <a:spLocks noChangeShapeType="1"/>
          </p:cNvSpPr>
          <p:nvPr/>
        </p:nvSpPr>
        <p:spPr bwMode="auto">
          <a:xfrm flipV="1">
            <a:off x="9937751" y="3070225"/>
            <a:ext cx="192616" cy="6477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0" name="Line 38"/>
          <p:cNvSpPr>
            <a:spLocks noChangeShapeType="1"/>
          </p:cNvSpPr>
          <p:nvPr/>
        </p:nvSpPr>
        <p:spPr bwMode="auto">
          <a:xfrm flipV="1">
            <a:off x="9937751" y="3860800"/>
            <a:ext cx="383116" cy="2159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2" name="Arc 40"/>
          <p:cNvSpPr>
            <a:spLocks/>
          </p:cNvSpPr>
          <p:nvPr/>
        </p:nvSpPr>
        <p:spPr bwMode="auto">
          <a:xfrm>
            <a:off x="9842501" y="3863975"/>
            <a:ext cx="480484" cy="179388"/>
          </a:xfrm>
          <a:custGeom>
            <a:avLst/>
            <a:gdLst>
              <a:gd name="T0" fmla="*/ 0 w 23998"/>
              <a:gd name="T1" fmla="*/ 2147483647 h 21600"/>
              <a:gd name="T2" fmla="*/ 2147483647 w 23998"/>
              <a:gd name="T3" fmla="*/ 2147483647 h 21600"/>
              <a:gd name="T4" fmla="*/ 2147483647 w 23998"/>
              <a:gd name="T5" fmla="*/ 2147483647 h 21600"/>
              <a:gd name="T6" fmla="*/ 0 60000 65536"/>
              <a:gd name="T7" fmla="*/ 0 60000 65536"/>
              <a:gd name="T8" fmla="*/ 0 60000 65536"/>
              <a:gd name="T9" fmla="*/ 0 w 23998"/>
              <a:gd name="T10" fmla="*/ 0 h 21600"/>
              <a:gd name="T11" fmla="*/ 23998 w 23998"/>
              <a:gd name="T12" fmla="*/ 21600 h 21600"/>
            </a:gdLst>
            <a:ahLst/>
            <a:cxnLst>
              <a:cxn ang="T6">
                <a:pos x="T0" y="T1"/>
              </a:cxn>
              <a:cxn ang="T7">
                <a:pos x="T2" y="T3"/>
              </a:cxn>
              <a:cxn ang="T8">
                <a:pos x="T4" y="T5"/>
              </a:cxn>
            </a:cxnLst>
            <a:rect l="T9" t="T10" r="T11" b="T12"/>
            <a:pathLst>
              <a:path w="23998" h="21600" fill="none" extrusionOk="0">
                <a:moveTo>
                  <a:pt x="-1" y="133"/>
                </a:moveTo>
                <a:cubicBezTo>
                  <a:pt x="796" y="44"/>
                  <a:pt x="1596" y="-1"/>
                  <a:pt x="2398" y="0"/>
                </a:cubicBezTo>
                <a:cubicBezTo>
                  <a:pt x="14327" y="0"/>
                  <a:pt x="23998" y="9670"/>
                  <a:pt x="23998" y="21600"/>
                </a:cubicBezTo>
              </a:path>
              <a:path w="23998" h="21600" stroke="0" extrusionOk="0">
                <a:moveTo>
                  <a:pt x="-1" y="133"/>
                </a:moveTo>
                <a:cubicBezTo>
                  <a:pt x="796" y="44"/>
                  <a:pt x="1596" y="-1"/>
                  <a:pt x="2398" y="0"/>
                </a:cubicBezTo>
                <a:cubicBezTo>
                  <a:pt x="14327" y="0"/>
                  <a:pt x="23998" y="9670"/>
                  <a:pt x="23998" y="21600"/>
                </a:cubicBezTo>
                <a:lnTo>
                  <a:pt x="2398" y="21600"/>
                </a:lnTo>
                <a:lnTo>
                  <a:pt x="-1" y="133"/>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633" name="Arc 41"/>
          <p:cNvSpPr>
            <a:spLocks/>
          </p:cNvSpPr>
          <p:nvPr/>
        </p:nvSpPr>
        <p:spPr bwMode="auto">
          <a:xfrm flipH="1">
            <a:off x="9719734" y="3935414"/>
            <a:ext cx="143933" cy="52387"/>
          </a:xfrm>
          <a:custGeom>
            <a:avLst/>
            <a:gdLst>
              <a:gd name="T0" fmla="*/ 0 w 21600"/>
              <a:gd name="T1" fmla="*/ 0 h 31336"/>
              <a:gd name="T2" fmla="*/ 2147483647 w 21600"/>
              <a:gd name="T3" fmla="*/ 326050541 h 31336"/>
              <a:gd name="T4" fmla="*/ 0 w 21600"/>
              <a:gd name="T5" fmla="*/ 224750623 h 31336"/>
              <a:gd name="T6" fmla="*/ 0 60000 65536"/>
              <a:gd name="T7" fmla="*/ 0 60000 65536"/>
              <a:gd name="T8" fmla="*/ 0 60000 65536"/>
              <a:gd name="T9" fmla="*/ 0 w 21600"/>
              <a:gd name="T10" fmla="*/ 0 h 31336"/>
              <a:gd name="T11" fmla="*/ 21600 w 21600"/>
              <a:gd name="T12" fmla="*/ 31336 h 31336"/>
            </a:gdLst>
            <a:ahLst/>
            <a:cxnLst>
              <a:cxn ang="T6">
                <a:pos x="T0" y="T1"/>
              </a:cxn>
              <a:cxn ang="T7">
                <a:pos x="T2" y="T3"/>
              </a:cxn>
              <a:cxn ang="T8">
                <a:pos x="T4" y="T5"/>
              </a:cxn>
            </a:cxnLst>
            <a:rect l="T9" t="T10" r="T11" b="T12"/>
            <a:pathLst>
              <a:path w="21600" h="31336" fill="none" extrusionOk="0">
                <a:moveTo>
                  <a:pt x="-1" y="0"/>
                </a:moveTo>
                <a:cubicBezTo>
                  <a:pt x="11929" y="0"/>
                  <a:pt x="21600" y="9670"/>
                  <a:pt x="21600" y="21600"/>
                </a:cubicBezTo>
                <a:cubicBezTo>
                  <a:pt x="21600" y="24982"/>
                  <a:pt x="20805" y="28317"/>
                  <a:pt x="19281" y="31336"/>
                </a:cubicBezTo>
              </a:path>
              <a:path w="21600" h="31336" stroke="0" extrusionOk="0">
                <a:moveTo>
                  <a:pt x="-1" y="0"/>
                </a:moveTo>
                <a:cubicBezTo>
                  <a:pt x="11929" y="0"/>
                  <a:pt x="21600" y="9670"/>
                  <a:pt x="21600" y="21600"/>
                </a:cubicBezTo>
                <a:cubicBezTo>
                  <a:pt x="21600" y="24982"/>
                  <a:pt x="20805" y="28317"/>
                  <a:pt x="19281" y="31336"/>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634" name="Arc 42"/>
          <p:cNvSpPr>
            <a:spLocks/>
          </p:cNvSpPr>
          <p:nvPr/>
        </p:nvSpPr>
        <p:spPr bwMode="auto">
          <a:xfrm flipH="1" flipV="1">
            <a:off x="9457267" y="3932238"/>
            <a:ext cx="431800" cy="455612"/>
          </a:xfrm>
          <a:custGeom>
            <a:avLst/>
            <a:gdLst>
              <a:gd name="T0" fmla="*/ 2147483647 w 21600"/>
              <a:gd name="T1" fmla="*/ 0 h 23469"/>
              <a:gd name="T2" fmla="*/ 2147483647 w 21600"/>
              <a:gd name="T3" fmla="*/ 2147483647 h 23469"/>
              <a:gd name="T4" fmla="*/ 0 w 21600"/>
              <a:gd name="T5" fmla="*/ 2147483647 h 23469"/>
              <a:gd name="T6" fmla="*/ 0 60000 65536"/>
              <a:gd name="T7" fmla="*/ 0 60000 65536"/>
              <a:gd name="T8" fmla="*/ 0 60000 65536"/>
              <a:gd name="T9" fmla="*/ 0 w 21600"/>
              <a:gd name="T10" fmla="*/ 0 h 23469"/>
              <a:gd name="T11" fmla="*/ 21600 w 21600"/>
              <a:gd name="T12" fmla="*/ 23469 h 23469"/>
            </a:gdLst>
            <a:ahLst/>
            <a:cxnLst>
              <a:cxn ang="T6">
                <a:pos x="T0" y="T1"/>
              </a:cxn>
              <a:cxn ang="T7">
                <a:pos x="T2" y="T3"/>
              </a:cxn>
              <a:cxn ang="T8">
                <a:pos x="T4" y="T5"/>
              </a:cxn>
            </a:cxnLst>
            <a:rect l="T9" t="T10" r="T11" b="T12"/>
            <a:pathLst>
              <a:path w="21600" h="23469" fill="none" extrusionOk="0">
                <a:moveTo>
                  <a:pt x="4946" y="0"/>
                </a:moveTo>
                <a:cubicBezTo>
                  <a:pt x="14704" y="2295"/>
                  <a:pt x="21600" y="11002"/>
                  <a:pt x="21600" y="21026"/>
                </a:cubicBezTo>
                <a:cubicBezTo>
                  <a:pt x="21600" y="21842"/>
                  <a:pt x="21553" y="22657"/>
                  <a:pt x="21461" y="23469"/>
                </a:cubicBezTo>
              </a:path>
              <a:path w="21600" h="23469" stroke="0" extrusionOk="0">
                <a:moveTo>
                  <a:pt x="4946" y="0"/>
                </a:moveTo>
                <a:cubicBezTo>
                  <a:pt x="14704" y="2295"/>
                  <a:pt x="21600" y="11002"/>
                  <a:pt x="21600" y="21026"/>
                </a:cubicBezTo>
                <a:cubicBezTo>
                  <a:pt x="21600" y="21842"/>
                  <a:pt x="21553" y="22657"/>
                  <a:pt x="21461" y="23469"/>
                </a:cubicBezTo>
                <a:lnTo>
                  <a:pt x="0" y="21026"/>
                </a:lnTo>
                <a:lnTo>
                  <a:pt x="4946"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635" name="Arc 43"/>
          <p:cNvSpPr>
            <a:spLocks/>
          </p:cNvSpPr>
          <p:nvPr/>
        </p:nvSpPr>
        <p:spPr bwMode="auto">
          <a:xfrm flipV="1">
            <a:off x="9842500" y="4041775"/>
            <a:ext cx="383117" cy="2873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625" name="Line 33"/>
          <p:cNvSpPr>
            <a:spLocks noChangeShapeType="1"/>
          </p:cNvSpPr>
          <p:nvPr/>
        </p:nvSpPr>
        <p:spPr bwMode="auto">
          <a:xfrm flipV="1">
            <a:off x="9410701" y="2997200"/>
            <a:ext cx="192617" cy="6477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26" name="Line 34"/>
          <p:cNvSpPr>
            <a:spLocks noChangeShapeType="1"/>
          </p:cNvSpPr>
          <p:nvPr/>
        </p:nvSpPr>
        <p:spPr bwMode="auto">
          <a:xfrm flipH="1">
            <a:off x="8688918" y="4402138"/>
            <a:ext cx="670983" cy="25241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27" name="Line 35"/>
          <p:cNvSpPr>
            <a:spLocks noChangeShapeType="1"/>
          </p:cNvSpPr>
          <p:nvPr/>
        </p:nvSpPr>
        <p:spPr bwMode="auto">
          <a:xfrm>
            <a:off x="10225618" y="4438651"/>
            <a:ext cx="670983" cy="3603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79" name="Text Box 48"/>
          <p:cNvSpPr txBox="1">
            <a:spLocks noChangeArrowheads="1"/>
          </p:cNvSpPr>
          <p:nvPr/>
        </p:nvSpPr>
        <p:spPr bwMode="auto">
          <a:xfrm>
            <a:off x="768351" y="5938838"/>
            <a:ext cx="109452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1600" b="1" dirty="0">
                <a:solidFill>
                  <a:schemeClr val="bg2">
                    <a:lumMod val="50000"/>
                  </a:schemeClr>
                </a:solidFill>
                <a:latin typeface="Times New Roman" pitchFamily="18" charset="0"/>
              </a:rPr>
              <a:t>(a)</a:t>
            </a:r>
            <a:r>
              <a:rPr lang="zh-CN" altLang="en-US" sz="1600" b="1" dirty="0">
                <a:solidFill>
                  <a:schemeClr val="bg2">
                    <a:lumMod val="50000"/>
                  </a:schemeClr>
                </a:solidFill>
                <a:latin typeface="Times New Roman" pitchFamily="18" charset="0"/>
              </a:rPr>
              <a:t>对四边形表面法线和两个三角形进行平均得到顶点法线</a:t>
            </a:r>
            <a:r>
              <a:rPr lang="en-US" altLang="zh-CN" sz="1600" b="1" dirty="0">
                <a:solidFill>
                  <a:schemeClr val="bg2">
                    <a:lumMod val="50000"/>
                  </a:schemeClr>
                </a:solidFill>
                <a:latin typeface="Times New Roman" pitchFamily="18" charset="0"/>
              </a:rPr>
              <a:t>; (b)</a:t>
            </a:r>
            <a:r>
              <a:rPr lang="zh-CN" altLang="en-US" sz="1600" b="1" dirty="0">
                <a:solidFill>
                  <a:schemeClr val="bg2">
                    <a:lumMod val="50000"/>
                  </a:schemeClr>
                </a:solidFill>
                <a:latin typeface="Times New Roman" pitchFamily="18" charset="0"/>
              </a:rPr>
              <a:t>对四边形三角剖分，由于每个多边形法线具有相等的权值，导致平均法线的移动</a:t>
            </a:r>
            <a:r>
              <a:rPr lang="en-US" altLang="zh-CN" sz="1600" b="1" dirty="0">
                <a:solidFill>
                  <a:schemeClr val="bg2">
                    <a:lumMod val="50000"/>
                  </a:schemeClr>
                </a:solidFill>
                <a:latin typeface="Times New Roman" pitchFamily="18" charset="0"/>
              </a:rPr>
              <a:t>; (c)</a:t>
            </a:r>
            <a:r>
              <a:rPr lang="zh-CN" altLang="en-US" sz="1600" b="1" dirty="0">
                <a:solidFill>
                  <a:schemeClr val="bg2">
                    <a:lumMod val="50000"/>
                  </a:schemeClr>
                </a:solidFill>
                <a:latin typeface="Times New Roman" pitchFamily="18" charset="0"/>
              </a:rPr>
              <a:t>通过计算两条边之间的二面角来对每条法线的影响进行加权，所以三角剖分没有移动法线</a:t>
            </a:r>
            <a:r>
              <a:rPr lang="en-US" altLang="zh-CN" sz="1600" b="1" dirty="0">
                <a:solidFill>
                  <a:schemeClr val="bg2">
                    <a:lumMod val="50000"/>
                  </a:schemeClr>
                </a:solidFill>
                <a:latin typeface="Times New Roman" pitchFamily="18" charset="0"/>
              </a:rPr>
              <a:t>.</a:t>
            </a:r>
          </a:p>
        </p:txBody>
      </p:sp>
      <p:sp>
        <p:nvSpPr>
          <p:cNvPr id="74780" name="Text Box 49"/>
          <p:cNvSpPr txBox="1">
            <a:spLocks noChangeArrowheads="1"/>
          </p:cNvSpPr>
          <p:nvPr/>
        </p:nvSpPr>
        <p:spPr bwMode="auto">
          <a:xfrm>
            <a:off x="1944084" y="5445126"/>
            <a:ext cx="95525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dirty="0">
                <a:latin typeface="Times New Roman" pitchFamily="18" charset="0"/>
              </a:rPr>
              <a:t>        (a)       </a:t>
            </a:r>
            <a:r>
              <a:rPr lang="en-US" altLang="zh-CN" b="1" dirty="0" smtClean="0">
                <a:latin typeface="Times New Roman" pitchFamily="18" charset="0"/>
              </a:rPr>
              <a:t>                                                </a:t>
            </a:r>
            <a:r>
              <a:rPr lang="en-US" altLang="zh-CN" b="1" dirty="0">
                <a:latin typeface="Times New Roman" pitchFamily="18" charset="0"/>
              </a:rPr>
              <a:t>(b)                     </a:t>
            </a:r>
            <a:r>
              <a:rPr lang="en-US" altLang="zh-CN" b="1" dirty="0" smtClean="0">
                <a:latin typeface="Times New Roman" pitchFamily="18" charset="0"/>
              </a:rPr>
              <a:t>                                          </a:t>
            </a:r>
            <a:r>
              <a:rPr lang="en-US" altLang="zh-CN" b="1" dirty="0">
                <a:latin typeface="Times New Roman" pitchFamily="18" charset="0"/>
              </a:rPr>
              <a:t>(c)</a:t>
            </a:r>
          </a:p>
        </p:txBody>
      </p:sp>
      <p:sp>
        <p:nvSpPr>
          <p:cNvPr id="40"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合并</a:t>
            </a:r>
          </a:p>
        </p:txBody>
      </p:sp>
    </p:spTree>
    <p:extLst>
      <p:ext uri="{BB962C8B-B14F-4D97-AF65-F5344CB8AC3E}">
        <p14:creationId xmlns:p14="http://schemas.microsoft.com/office/powerpoint/2010/main" val="3090403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Effect transition="in" filter="wipe(up)">
                                      <p:cBhvr>
                                        <p:cTn id="7" dur="500"/>
                                        <p:tgtEl>
                                          <p:spTgt spid="1105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10608"/>
                                        </p:tgtEl>
                                        <p:attrNameLst>
                                          <p:attrName>style.visibility</p:attrName>
                                        </p:attrNameLst>
                                      </p:cBhvr>
                                      <p:to>
                                        <p:strVal val="visible"/>
                                      </p:to>
                                    </p:set>
                                    <p:animEffect transition="in" filter="wipe(down)">
                                      <p:cBhvr>
                                        <p:cTn id="16" dur="500"/>
                                        <p:tgtEl>
                                          <p:spTgt spid="11060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10609"/>
                                        </p:tgtEl>
                                        <p:attrNameLst>
                                          <p:attrName>style.visibility</p:attrName>
                                        </p:attrNameLst>
                                      </p:cBhvr>
                                      <p:to>
                                        <p:strVal val="visible"/>
                                      </p:to>
                                    </p:set>
                                    <p:animEffect transition="in" filter="wipe(right)">
                                      <p:cBhvr>
                                        <p:cTn id="19" dur="500"/>
                                        <p:tgtEl>
                                          <p:spTgt spid="11060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610"/>
                                        </p:tgtEl>
                                        <p:attrNameLst>
                                          <p:attrName>style.visibility</p:attrName>
                                        </p:attrNameLst>
                                      </p:cBhvr>
                                      <p:to>
                                        <p:strVal val="visible"/>
                                      </p:to>
                                    </p:set>
                                    <p:animEffect transition="in" filter="wipe(left)">
                                      <p:cBhvr>
                                        <p:cTn id="22" dur="500"/>
                                        <p:tgtEl>
                                          <p:spTgt spid="1106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0619"/>
                                        </p:tgtEl>
                                        <p:attrNameLst>
                                          <p:attrName>style.visibility</p:attrName>
                                        </p:attrNameLst>
                                      </p:cBhvr>
                                      <p:to>
                                        <p:strVal val="visible"/>
                                      </p:to>
                                    </p:set>
                                    <p:animEffect transition="in" filter="wipe(left)">
                                      <p:cBhvr>
                                        <p:cTn id="27" dur="500"/>
                                        <p:tgtEl>
                                          <p:spTgt spid="1106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nodeType="afterGroup">
                            <p:stCondLst>
                              <p:cond delay="0"/>
                            </p:stCondLst>
                            <p:childTnLst>
                              <p:par>
                                <p:cTn id="33" presetID="22" presetClass="entr" presetSubtype="4" fill="hold" grpId="0" nodeType="afterEffect">
                                  <p:stCondLst>
                                    <p:cond delay="0"/>
                                  </p:stCondLst>
                                  <p:childTnLst>
                                    <p:set>
                                      <p:cBhvr>
                                        <p:cTn id="34" dur="1" fill="hold">
                                          <p:stCondLst>
                                            <p:cond delay="0"/>
                                          </p:stCondLst>
                                        </p:cTn>
                                        <p:tgtEl>
                                          <p:spTgt spid="110617"/>
                                        </p:tgtEl>
                                        <p:attrNameLst>
                                          <p:attrName>style.visibility</p:attrName>
                                        </p:attrNameLst>
                                      </p:cBhvr>
                                      <p:to>
                                        <p:strVal val="visible"/>
                                      </p:to>
                                    </p:set>
                                    <p:animEffect transition="in" filter="wipe(down)">
                                      <p:cBhvr>
                                        <p:cTn id="35" dur="500"/>
                                        <p:tgtEl>
                                          <p:spTgt spid="1106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0614"/>
                                        </p:tgtEl>
                                        <p:attrNameLst>
                                          <p:attrName>style.visibility</p:attrName>
                                        </p:attrNameLst>
                                      </p:cBhvr>
                                      <p:to>
                                        <p:strVal val="visible"/>
                                      </p:to>
                                    </p:set>
                                    <p:animEffect transition="in" filter="wipe(down)">
                                      <p:cBhvr>
                                        <p:cTn id="40" dur="500"/>
                                        <p:tgtEl>
                                          <p:spTgt spid="1106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10618"/>
                                        </p:tgtEl>
                                        <p:attrNameLst>
                                          <p:attrName>style.visibility</p:attrName>
                                        </p:attrNameLst>
                                      </p:cBhvr>
                                      <p:to>
                                        <p:strVal val="visible"/>
                                      </p:to>
                                    </p:set>
                                    <p:animEffect transition="in" filter="wipe(down)">
                                      <p:cBhvr>
                                        <p:cTn id="43" dur="500"/>
                                        <p:tgtEl>
                                          <p:spTgt spid="1106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110615"/>
                                        </p:tgtEl>
                                        <p:attrNameLst>
                                          <p:attrName>style.visibility</p:attrName>
                                        </p:attrNameLst>
                                      </p:cBhvr>
                                      <p:to>
                                        <p:strVal val="visible"/>
                                      </p:to>
                                    </p:set>
                                    <p:animEffect transition="in" filter="wipe(right)">
                                      <p:cBhvr>
                                        <p:cTn id="48" dur="500"/>
                                        <p:tgtEl>
                                          <p:spTgt spid="11061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10616"/>
                                        </p:tgtEl>
                                        <p:attrNameLst>
                                          <p:attrName>style.visibility</p:attrName>
                                        </p:attrNameLst>
                                      </p:cBhvr>
                                      <p:to>
                                        <p:strVal val="visible"/>
                                      </p:to>
                                    </p:set>
                                    <p:animEffect transition="in" filter="wipe(left)">
                                      <p:cBhvr>
                                        <p:cTn id="51" dur="500"/>
                                        <p:tgtEl>
                                          <p:spTgt spid="1106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10621"/>
                                        </p:tgtEl>
                                        <p:attrNameLst>
                                          <p:attrName>style.visibility</p:attrName>
                                        </p:attrNameLst>
                                      </p:cBhvr>
                                      <p:to>
                                        <p:strVal val="visible"/>
                                      </p:to>
                                    </p:set>
                                    <p:animEffect transition="in" filter="wipe(down)">
                                      <p:cBhvr>
                                        <p:cTn id="56" dur="500"/>
                                        <p:tgtEl>
                                          <p:spTgt spid="1106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10620"/>
                                        </p:tgtEl>
                                        <p:attrNameLst>
                                          <p:attrName>style.visibility</p:attrName>
                                        </p:attrNameLst>
                                      </p:cBhvr>
                                      <p:to>
                                        <p:strVal val="visible"/>
                                      </p:to>
                                    </p:set>
                                    <p:animEffect transition="in" filter="wipe(down)">
                                      <p:cBhvr>
                                        <p:cTn id="61" dur="500"/>
                                        <p:tgtEl>
                                          <p:spTgt spid="11062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10625"/>
                                        </p:tgtEl>
                                        <p:attrNameLst>
                                          <p:attrName>style.visibility</p:attrName>
                                        </p:attrNameLst>
                                      </p:cBhvr>
                                      <p:to>
                                        <p:strVal val="visible"/>
                                      </p:to>
                                    </p:set>
                                    <p:animEffect transition="in" filter="wipe(down)">
                                      <p:cBhvr>
                                        <p:cTn id="70" dur="500"/>
                                        <p:tgtEl>
                                          <p:spTgt spid="110625"/>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10629"/>
                                        </p:tgtEl>
                                        <p:attrNameLst>
                                          <p:attrName>style.visibility</p:attrName>
                                        </p:attrNameLst>
                                      </p:cBhvr>
                                      <p:to>
                                        <p:strVal val="visible"/>
                                      </p:to>
                                    </p:set>
                                    <p:animEffect transition="in" filter="wipe(down)">
                                      <p:cBhvr>
                                        <p:cTn id="73" dur="500"/>
                                        <p:tgtEl>
                                          <p:spTgt spid="110629"/>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110626"/>
                                        </p:tgtEl>
                                        <p:attrNameLst>
                                          <p:attrName>style.visibility</p:attrName>
                                        </p:attrNameLst>
                                      </p:cBhvr>
                                      <p:to>
                                        <p:strVal val="visible"/>
                                      </p:to>
                                    </p:set>
                                    <p:animEffect transition="in" filter="wipe(right)">
                                      <p:cBhvr>
                                        <p:cTn id="76" dur="500"/>
                                        <p:tgtEl>
                                          <p:spTgt spid="110626"/>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10627"/>
                                        </p:tgtEl>
                                        <p:attrNameLst>
                                          <p:attrName>style.visibility</p:attrName>
                                        </p:attrNameLst>
                                      </p:cBhvr>
                                      <p:to>
                                        <p:strVal val="visible"/>
                                      </p:to>
                                    </p:set>
                                    <p:animEffect transition="in" filter="wipe(left)">
                                      <p:cBhvr>
                                        <p:cTn id="79" dur="500"/>
                                        <p:tgtEl>
                                          <p:spTgt spid="11062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10632"/>
                                        </p:tgtEl>
                                        <p:attrNameLst>
                                          <p:attrName>style.visibility</p:attrName>
                                        </p:attrNameLst>
                                      </p:cBhvr>
                                      <p:to>
                                        <p:strVal val="visible"/>
                                      </p:to>
                                    </p:set>
                                    <p:animEffect transition="in" filter="wipe(down)">
                                      <p:cBhvr>
                                        <p:cTn id="84" dur="500"/>
                                        <p:tgtEl>
                                          <p:spTgt spid="1106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10633"/>
                                        </p:tgtEl>
                                        <p:attrNameLst>
                                          <p:attrName>style.visibility</p:attrName>
                                        </p:attrNameLst>
                                      </p:cBhvr>
                                      <p:to>
                                        <p:strVal val="visible"/>
                                      </p:to>
                                    </p:set>
                                    <p:animEffect transition="in" filter="wipe(down)">
                                      <p:cBhvr>
                                        <p:cTn id="87" dur="500"/>
                                        <p:tgtEl>
                                          <p:spTgt spid="110633"/>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10634"/>
                                        </p:tgtEl>
                                        <p:attrNameLst>
                                          <p:attrName>style.visibility</p:attrName>
                                        </p:attrNameLst>
                                      </p:cBhvr>
                                      <p:to>
                                        <p:strVal val="visible"/>
                                      </p:to>
                                    </p:set>
                                    <p:animEffect transition="in" filter="wipe(down)">
                                      <p:cBhvr>
                                        <p:cTn id="90" dur="500"/>
                                        <p:tgtEl>
                                          <p:spTgt spid="110634"/>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10635"/>
                                        </p:tgtEl>
                                        <p:attrNameLst>
                                          <p:attrName>style.visibility</p:attrName>
                                        </p:attrNameLst>
                                      </p:cBhvr>
                                      <p:to>
                                        <p:strVal val="visible"/>
                                      </p:to>
                                    </p:set>
                                    <p:animEffect transition="in" filter="wipe(down)">
                                      <p:cBhvr>
                                        <p:cTn id="93" dur="500"/>
                                        <p:tgtEl>
                                          <p:spTgt spid="11063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110630"/>
                                        </p:tgtEl>
                                        <p:attrNameLst>
                                          <p:attrName>style.visibility</p:attrName>
                                        </p:attrNameLst>
                                      </p:cBhvr>
                                      <p:to>
                                        <p:strVal val="visible"/>
                                      </p:to>
                                    </p:set>
                                    <p:animEffect transition="in" filter="wipe(down)">
                                      <p:cBhvr>
                                        <p:cTn id="98" dur="500"/>
                                        <p:tgtEl>
                                          <p:spTgt spid="11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P spid="110608" grpId="0" animBg="1"/>
      <p:bldP spid="110609" grpId="0" animBg="1"/>
      <p:bldP spid="110610" grpId="0" animBg="1"/>
      <p:bldP spid="110614" grpId="0" animBg="1"/>
      <p:bldP spid="110615" grpId="0" animBg="1"/>
      <p:bldP spid="110616" grpId="0" animBg="1"/>
      <p:bldP spid="110617" grpId="0" animBg="1"/>
      <p:bldP spid="110618" grpId="0" animBg="1"/>
      <p:bldP spid="110619" grpId="0" animBg="1"/>
      <p:bldP spid="110620" grpId="0" animBg="1"/>
      <p:bldP spid="110621" grpId="0" animBg="1"/>
      <p:bldP spid="110629" grpId="0" animBg="1"/>
      <p:bldP spid="110630" grpId="0" animBg="1"/>
      <p:bldP spid="110632" grpId="0" animBg="1"/>
      <p:bldP spid="110633" grpId="0" animBg="1"/>
      <p:bldP spid="110634" grpId="0" animBg="1"/>
      <p:bldP spid="110635" grpId="0" animBg="1"/>
      <p:bldP spid="110625" grpId="0" animBg="1"/>
      <p:bldP spid="110626" grpId="0" animBg="1"/>
      <p:bldP spid="1106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body" sz="half" idx="1"/>
          </p:nvPr>
        </p:nvSpPr>
        <p:spPr>
          <a:xfrm>
            <a:off x="839416" y="1556792"/>
            <a:ext cx="9751483" cy="4114800"/>
          </a:xfrm>
        </p:spPr>
        <p:txBody>
          <a:bodyPr/>
          <a:lstStyle/>
          <a:p>
            <a:pPr marL="717550" lvl="1" indent="-342900" eaLnBrk="1" hangingPunct="0">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具体步骤（</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5</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如果边所在的多边形属于不同的光滑组，或者这些边有奇数个相邻多边形，那么这些边就是曲面的边界</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生成网格</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sp>
        <p:nvSpPr>
          <p:cNvPr id="5"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合并</a:t>
            </a:r>
          </a:p>
        </p:txBody>
      </p:sp>
    </p:spTree>
    <p:extLst>
      <p:ext uri="{BB962C8B-B14F-4D97-AF65-F5344CB8AC3E}">
        <p14:creationId xmlns:p14="http://schemas.microsoft.com/office/powerpoint/2010/main" val="12387358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sz="half" idx="1"/>
          </p:nvPr>
        </p:nvSpPr>
        <p:spPr>
          <a:xfrm>
            <a:off x="839416" y="1988840"/>
            <a:ext cx="9944100" cy="4651375"/>
          </a:xfrm>
        </p:spPr>
        <p:txBody>
          <a:bodyPr/>
          <a:lstStyle/>
          <a:p>
            <a:pPr marL="627063" lvl="3" indent="-342900" eaLnBrk="1" hangingPunct="0">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假设</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g</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是曲面上洞眼的个数（比如球面没有洞，故</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g=0;</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又如环面有一个洞，故</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g=1</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），那么有 </a:t>
            </a:r>
          </a:p>
          <a:p>
            <a:pPr eaLnBrk="1" hangingPunct="1">
              <a:lnSpc>
                <a:spcPct val="90000"/>
              </a:lnSpc>
              <a:buFont typeface="Wingdings" pitchFamily="2" charset="2"/>
              <a:buNone/>
            </a:pPr>
            <a:r>
              <a:rPr lang="zh-CN" altLang="en-US" sz="2800" dirty="0" smtClean="0"/>
              <a:t/>
            </a:r>
            <a:br>
              <a:rPr lang="zh-CN" altLang="en-US" sz="2800" dirty="0" smtClean="0"/>
            </a:br>
            <a:endParaRPr lang="zh-CN" altLang="en-US" sz="2800" dirty="0" smtClean="0"/>
          </a:p>
          <a:p>
            <a:pPr marL="627063" lvl="3" indent="-342900" hangingPunct="0">
              <a:spcBef>
                <a:spcPts val="1800"/>
              </a:spcBef>
              <a:buFont typeface="Arial" panose="020B0604020202020204" pitchFamily="34" charset="0"/>
              <a:buChar char="•"/>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g</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也是拓扑不变量，称为曲面的亏格</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(genus)</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 </a:t>
            </a:r>
            <a:br>
              <a:rPr lang="zh-CN" altLang="en-US" b="1" dirty="0">
                <a:solidFill>
                  <a:schemeClr val="accent6">
                    <a:lumMod val="50000"/>
                  </a:schemeClr>
                </a:solidFill>
                <a:latin typeface="微软雅黑" panose="020B0503020204020204" pitchFamily="34" charset="-122"/>
                <a:ea typeface="微软雅黑" panose="020B0503020204020204" pitchFamily="34" charset="-122"/>
              </a:rPr>
            </a:b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627063" lvl="3" indent="-342900" hangingPunct="0">
              <a:spcBef>
                <a:spcPts val="1800"/>
              </a:spcBef>
              <a:buFont typeface="Arial" panose="020B0604020202020204" pitchFamily="34" charset="0"/>
              <a:buChar char="•"/>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对一般的拓扑对象（复形），进行类似的剖分，通常成为单纯剖分。 分割出的每块碎片称为单纯形 （简称单形） </a:t>
            </a:r>
            <a:br>
              <a:rPr lang="zh-CN" altLang="en-US" b="1" dirty="0">
                <a:solidFill>
                  <a:schemeClr val="accent6">
                    <a:lumMod val="50000"/>
                  </a:schemeClr>
                </a:solidFill>
                <a:latin typeface="微软雅黑" panose="020B0503020204020204" pitchFamily="34" charset="-122"/>
                <a:ea typeface="微软雅黑" panose="020B0503020204020204" pitchFamily="34" charset="-122"/>
              </a:rPr>
            </a:b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graphicFrame>
        <p:nvGraphicFramePr>
          <p:cNvPr id="13316" name="Object 5"/>
          <p:cNvGraphicFramePr>
            <a:graphicFrameLocks noGrp="1" noChangeAspect="1"/>
          </p:cNvGraphicFramePr>
          <p:nvPr>
            <p:ph sz="quarter" idx="3"/>
            <p:extLst>
              <p:ext uri="{D42A27DB-BD31-4B8C-83A1-F6EECF244321}">
                <p14:modId xmlns:p14="http://schemas.microsoft.com/office/powerpoint/2010/main" val="2772568147"/>
              </p:ext>
            </p:extLst>
          </p:nvPr>
        </p:nvGraphicFramePr>
        <p:xfrm>
          <a:off x="3647728" y="2924944"/>
          <a:ext cx="2736851" cy="642937"/>
        </p:xfrm>
        <a:graphic>
          <a:graphicData uri="http://schemas.openxmlformats.org/presentationml/2006/ole">
            <mc:AlternateContent xmlns:mc="http://schemas.openxmlformats.org/markup-compatibility/2006">
              <mc:Choice xmlns:v="urn:schemas-microsoft-com:vml" Requires="v">
                <p:oleObj spid="_x0000_s25633" name="Equation" r:id="rId3" imgW="647419" imgH="203112" progId="Equation.DSMT4">
                  <p:embed/>
                </p:oleObj>
              </mc:Choice>
              <mc:Fallback>
                <p:oleObj name="Equation" r:id="rId3" imgW="647419" imgH="203112"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728" y="2924944"/>
                        <a:ext cx="2736851"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p:cNvSpPr>
            <a:spLocks noGrp="1" noChangeArrowheads="1"/>
          </p:cNvSpPr>
          <p:nvPr>
            <p:ph type="title"/>
          </p:nvPr>
        </p:nvSpPr>
        <p:spPr>
          <a:xfrm>
            <a:off x="263352" y="476672"/>
            <a:ext cx="10390716" cy="1462087"/>
          </a:xfrm>
        </p:spPr>
        <p:txBody>
          <a:bodyPr/>
          <a:lstStyle/>
          <a:p>
            <a:pPr marL="717550" lvl="1" indent="-342900" hangingPunct="0">
              <a:lnSpc>
                <a:spcPct val="120000"/>
              </a:lnSpc>
              <a:spcBef>
                <a:spcPts val="600"/>
              </a:spcBef>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1.1.1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三角形化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Triangulation</a:t>
            </a:r>
          </a:p>
        </p:txBody>
      </p:sp>
    </p:spTree>
    <p:extLst>
      <p:ext uri="{BB962C8B-B14F-4D97-AF65-F5344CB8AC3E}">
        <p14:creationId xmlns:p14="http://schemas.microsoft.com/office/powerpoint/2010/main" val="36818360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2.2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条带化</a:t>
            </a:r>
          </a:p>
        </p:txBody>
      </p:sp>
      <p:sp>
        <p:nvSpPr>
          <p:cNvPr id="76803" name="Rectangle 3"/>
          <p:cNvSpPr>
            <a:spLocks noGrp="1" noChangeArrowheads="1"/>
          </p:cNvSpPr>
          <p:nvPr>
            <p:ph type="body" idx="1"/>
          </p:nvPr>
        </p:nvSpPr>
        <p:spPr>
          <a:xfrm>
            <a:off x="767408" y="1441227"/>
            <a:ext cx="9702800" cy="4724077"/>
          </a:xfrm>
        </p:spPr>
        <p:txBody>
          <a:bodyPr>
            <a:normAutofit/>
          </a:bodyPr>
          <a:lstStyle/>
          <a:p>
            <a:pPr marL="717550" lvl="1" indent="-342900" hangingPunct="0">
              <a:spcBef>
                <a:spcPts val="1800"/>
              </a:spcBef>
              <a:buFont typeface="Wingdings" panose="05000000000000000000" pitchFamily="2" charset="2"/>
              <a:buChar char="Ø"/>
              <a:defRPr/>
            </a:pP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Stripification</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条带化</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条带化是将三角形网格转换成多组多边形条带的过程。</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用于提高图形系统性能的一种最常见方法为使发送到图形流水线的每个三角形顶点数少于</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3</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个。这样可以减少需要进行变换的点和法向数目，也可以减少光照计算。</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可以使用三角形条带、三角扇形和网格等方法减少数据量。</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但是如果应用程序的瓶颈为填充率</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每秒可填充的象素数量</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时，很难使用这种方法提高系统性能。</a:t>
            </a:r>
          </a:p>
          <a:p>
            <a:pPr eaLnBrk="1" hangingPunct="1">
              <a:lnSpc>
                <a:spcPct val="80000"/>
              </a:lnSpc>
            </a:pPr>
            <a:endParaRPr lang="en-US" altLang="zh-CN" sz="2800" dirty="0" smtClean="0"/>
          </a:p>
        </p:txBody>
      </p:sp>
    </p:spTree>
    <p:extLst>
      <p:ext uri="{BB962C8B-B14F-4D97-AF65-F5344CB8AC3E}">
        <p14:creationId xmlns:p14="http://schemas.microsoft.com/office/powerpoint/2010/main" val="2298097862"/>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三角形条带</a:t>
            </a:r>
          </a:p>
        </p:txBody>
      </p:sp>
      <p:sp>
        <p:nvSpPr>
          <p:cNvPr id="77827" name="Rectangle 3"/>
          <p:cNvSpPr>
            <a:spLocks noGrp="1" noChangeArrowheads="1"/>
          </p:cNvSpPr>
          <p:nvPr>
            <p:ph type="body" idx="1"/>
          </p:nvPr>
        </p:nvSpPr>
        <p:spPr>
          <a:xfrm>
            <a:off x="912283" y="1517986"/>
            <a:ext cx="9702800" cy="4364037"/>
          </a:xfrm>
        </p:spPr>
        <p:txBody>
          <a:bodyPr/>
          <a:lstStyle/>
          <a:p>
            <a:pPr marL="717550" lvl="1" indent="-342900" eaLnBrk="1"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Triangle Strips</a:t>
            </a:r>
          </a:p>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个顶点的顺序三角形定义为顶点序列：</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0</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1</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n-1</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其中三角形</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i</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为</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Δv</a:t>
            </a:r>
            <a:r>
              <a:rPr lang="en-US" altLang="zh-CN" sz="2200" b="1" baseline="-25000" dirty="0" err="1">
                <a:solidFill>
                  <a:schemeClr val="bg2">
                    <a:lumMod val="50000"/>
                  </a:schemeClr>
                </a:solidFill>
                <a:latin typeface="微软雅黑" panose="020B0503020204020204" pitchFamily="34" charset="-122"/>
                <a:ea typeface="微软雅黑" panose="020B0503020204020204" pitchFamily="34" charset="-122"/>
              </a:rPr>
              <a:t>i</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err="1">
                <a:solidFill>
                  <a:schemeClr val="bg2">
                    <a:lumMod val="50000"/>
                  </a:schemeClr>
                </a:solidFill>
                <a:latin typeface="微软雅黑" panose="020B0503020204020204" pitchFamily="34" charset="-122"/>
                <a:ea typeface="微软雅黑" panose="020B0503020204020204" pitchFamily="34" charset="-122"/>
              </a:rPr>
              <a:t>i</a:t>
            </a:r>
            <a:r>
              <a:rPr lang="zh-CN" altLang="en-US" sz="2200" b="1" baseline="-25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1</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i</a:t>
            </a:r>
            <a:r>
              <a:rPr lang="zh-CN" altLang="en-US" sz="2200" b="1" baseline="-25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2</a:t>
            </a:r>
          </a:p>
          <a:p>
            <a:pPr lvl="1" eaLnBrk="1" hangingPunct="1"/>
            <a:endParaRPr lang="en-US" altLang="zh-CN" dirty="0" smtClean="0">
              <a:latin typeface="Times New Roman" pitchFamily="18" charset="0"/>
            </a:endParaRPr>
          </a:p>
        </p:txBody>
      </p:sp>
      <p:sp>
        <p:nvSpPr>
          <p:cNvPr id="77828" name="Text Box 19"/>
          <p:cNvSpPr txBox="1">
            <a:spLocks noChangeArrowheads="1"/>
          </p:cNvSpPr>
          <p:nvPr/>
        </p:nvSpPr>
        <p:spPr bwMode="auto">
          <a:xfrm>
            <a:off x="7391400" y="4149725"/>
            <a:ext cx="4368800"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zh-CN" altLang="en-US" b="1" dirty="0">
                <a:solidFill>
                  <a:schemeClr val="bg2">
                    <a:lumMod val="50000"/>
                  </a:schemeClr>
                </a:solidFill>
              </a:rPr>
              <a:t>可用一个三角形条带表示一个三角形序列。条带中的第一个三角形决定了所有三角形的方向。在内部可以按照逆时针顺序</a:t>
            </a:r>
            <a:r>
              <a:rPr lang="en-US" altLang="zh-CN" b="1" dirty="0">
                <a:solidFill>
                  <a:schemeClr val="bg2">
                    <a:lumMod val="50000"/>
                  </a:schemeClr>
                </a:solidFill>
              </a:rPr>
              <a:t>(</a:t>
            </a:r>
            <a:r>
              <a:rPr lang="zh-CN" altLang="en-US" b="1" dirty="0">
                <a:solidFill>
                  <a:schemeClr val="bg2">
                    <a:lumMod val="50000"/>
                  </a:schemeClr>
                </a:solidFill>
              </a:rPr>
              <a:t>如</a:t>
            </a:r>
            <a:r>
              <a:rPr lang="en-US" altLang="zh-CN" b="1" dirty="0">
                <a:solidFill>
                  <a:schemeClr val="bg2">
                    <a:lumMod val="50000"/>
                  </a:schemeClr>
                </a:solidFill>
              </a:rPr>
              <a:t>0</a:t>
            </a:r>
            <a:r>
              <a:rPr lang="zh-CN" altLang="en-US" b="1" dirty="0">
                <a:solidFill>
                  <a:schemeClr val="bg2">
                    <a:lumMod val="50000"/>
                  </a:schemeClr>
                </a:solidFill>
              </a:rPr>
              <a:t>－</a:t>
            </a:r>
            <a:r>
              <a:rPr lang="en-US" altLang="zh-CN" b="1" dirty="0">
                <a:solidFill>
                  <a:schemeClr val="bg2">
                    <a:lumMod val="50000"/>
                  </a:schemeClr>
                </a:solidFill>
              </a:rPr>
              <a:t>1</a:t>
            </a:r>
            <a:r>
              <a:rPr lang="zh-CN" altLang="en-US" b="1" dirty="0">
                <a:solidFill>
                  <a:schemeClr val="bg2">
                    <a:lumMod val="50000"/>
                  </a:schemeClr>
                </a:solidFill>
              </a:rPr>
              <a:t>－</a:t>
            </a:r>
            <a:r>
              <a:rPr lang="en-US" altLang="zh-CN" b="1" dirty="0">
                <a:solidFill>
                  <a:schemeClr val="bg2">
                    <a:lumMod val="50000"/>
                  </a:schemeClr>
                </a:solidFill>
              </a:rPr>
              <a:t>2</a:t>
            </a:r>
            <a:r>
              <a:rPr lang="zh-CN" altLang="en-US" b="1" dirty="0">
                <a:solidFill>
                  <a:schemeClr val="bg2">
                    <a:lumMod val="50000"/>
                  </a:schemeClr>
                </a:solidFill>
              </a:rPr>
              <a:t>、</a:t>
            </a:r>
            <a:r>
              <a:rPr lang="en-US" altLang="zh-CN" b="1" dirty="0">
                <a:solidFill>
                  <a:schemeClr val="bg2">
                    <a:lumMod val="50000"/>
                  </a:schemeClr>
                </a:solidFill>
              </a:rPr>
              <a:t>2</a:t>
            </a:r>
            <a:r>
              <a:rPr lang="zh-CN" altLang="en-US" b="1" dirty="0">
                <a:solidFill>
                  <a:schemeClr val="bg2">
                    <a:lumMod val="50000"/>
                  </a:schemeClr>
                </a:solidFill>
              </a:rPr>
              <a:t>－</a:t>
            </a:r>
            <a:r>
              <a:rPr lang="en-US" altLang="zh-CN" b="1" dirty="0">
                <a:solidFill>
                  <a:schemeClr val="bg2">
                    <a:lumMod val="50000"/>
                  </a:schemeClr>
                </a:solidFill>
              </a:rPr>
              <a:t>3</a:t>
            </a:r>
            <a:r>
              <a:rPr lang="zh-CN" altLang="en-US" b="1" dirty="0">
                <a:solidFill>
                  <a:schemeClr val="bg2">
                    <a:lumMod val="50000"/>
                  </a:schemeClr>
                </a:solidFill>
              </a:rPr>
              <a:t>－</a:t>
            </a:r>
            <a:r>
              <a:rPr lang="en-US" altLang="zh-CN" b="1" dirty="0">
                <a:solidFill>
                  <a:schemeClr val="bg2">
                    <a:lumMod val="50000"/>
                  </a:schemeClr>
                </a:solidFill>
              </a:rPr>
              <a:t>1</a:t>
            </a:r>
            <a:r>
              <a:rPr lang="zh-CN" altLang="en-US" b="1" dirty="0">
                <a:solidFill>
                  <a:schemeClr val="bg2">
                    <a:lumMod val="50000"/>
                  </a:schemeClr>
                </a:solidFill>
              </a:rPr>
              <a:t>、</a:t>
            </a:r>
            <a:r>
              <a:rPr lang="en-US" altLang="zh-CN" b="1" dirty="0">
                <a:solidFill>
                  <a:schemeClr val="bg2">
                    <a:lumMod val="50000"/>
                  </a:schemeClr>
                </a:solidFill>
              </a:rPr>
              <a:t>1</a:t>
            </a:r>
            <a:r>
              <a:rPr lang="zh-CN" altLang="en-US" b="1" dirty="0">
                <a:solidFill>
                  <a:schemeClr val="bg2">
                    <a:lumMod val="50000"/>
                  </a:schemeClr>
                </a:solidFill>
              </a:rPr>
              <a:t>－</a:t>
            </a:r>
            <a:r>
              <a:rPr lang="en-US" altLang="zh-CN" b="1" dirty="0">
                <a:solidFill>
                  <a:schemeClr val="bg2">
                    <a:lumMod val="50000"/>
                  </a:schemeClr>
                </a:solidFill>
              </a:rPr>
              <a:t>4</a:t>
            </a:r>
            <a:r>
              <a:rPr lang="zh-CN" altLang="en-US" b="1" dirty="0">
                <a:solidFill>
                  <a:schemeClr val="bg2">
                    <a:lumMod val="50000"/>
                  </a:schemeClr>
                </a:solidFill>
              </a:rPr>
              <a:t>－</a:t>
            </a:r>
            <a:r>
              <a:rPr lang="en-US" altLang="zh-CN" b="1" dirty="0">
                <a:solidFill>
                  <a:schemeClr val="bg2">
                    <a:lumMod val="50000"/>
                  </a:schemeClr>
                </a:solidFill>
              </a:rPr>
              <a:t>3</a:t>
            </a:r>
            <a:r>
              <a:rPr lang="zh-CN" altLang="en-US" b="1" dirty="0">
                <a:solidFill>
                  <a:schemeClr val="bg2">
                    <a:lumMod val="50000"/>
                  </a:schemeClr>
                </a:solidFill>
              </a:rPr>
              <a:t>、</a:t>
            </a:r>
            <a:r>
              <a:rPr lang="en-US" altLang="zh-CN" b="1" dirty="0">
                <a:solidFill>
                  <a:schemeClr val="bg2">
                    <a:lumMod val="50000"/>
                  </a:schemeClr>
                </a:solidFill>
              </a:rPr>
              <a:t>3</a:t>
            </a:r>
            <a:r>
              <a:rPr lang="zh-CN" altLang="en-US" b="1" dirty="0">
                <a:solidFill>
                  <a:schemeClr val="bg2">
                    <a:lumMod val="50000"/>
                  </a:schemeClr>
                </a:solidFill>
              </a:rPr>
              <a:t>－</a:t>
            </a:r>
            <a:r>
              <a:rPr lang="en-US" altLang="zh-CN" b="1" dirty="0">
                <a:solidFill>
                  <a:schemeClr val="bg2">
                    <a:lumMod val="50000"/>
                  </a:schemeClr>
                </a:solidFill>
              </a:rPr>
              <a:t>5</a:t>
            </a:r>
            <a:r>
              <a:rPr lang="zh-CN" altLang="en-US" b="1" dirty="0">
                <a:solidFill>
                  <a:schemeClr val="bg2">
                    <a:lumMod val="50000"/>
                  </a:schemeClr>
                </a:solidFill>
              </a:rPr>
              <a:t>－</a:t>
            </a:r>
            <a:r>
              <a:rPr lang="en-US" altLang="zh-CN" b="1" dirty="0">
                <a:solidFill>
                  <a:schemeClr val="bg2">
                    <a:lumMod val="50000"/>
                  </a:schemeClr>
                </a:solidFill>
              </a:rPr>
              <a:t>4</a:t>
            </a:r>
            <a:r>
              <a:rPr lang="zh-CN" altLang="en-US" b="1" dirty="0">
                <a:solidFill>
                  <a:schemeClr val="bg2">
                    <a:lumMod val="50000"/>
                  </a:schemeClr>
                </a:solidFill>
              </a:rPr>
              <a:t>，</a:t>
            </a:r>
            <a:r>
              <a:rPr lang="en-US" altLang="zh-CN" b="1" dirty="0">
                <a:solidFill>
                  <a:schemeClr val="bg2">
                    <a:lumMod val="50000"/>
                  </a:schemeClr>
                </a:solidFill>
                <a:latin typeface="Arial" charset="0"/>
              </a:rPr>
              <a:t>…</a:t>
            </a:r>
            <a:r>
              <a:rPr lang="en-US" altLang="zh-CN" b="1" dirty="0">
                <a:solidFill>
                  <a:schemeClr val="bg2">
                    <a:lumMod val="50000"/>
                  </a:schemeClr>
                </a:solidFill>
              </a:rPr>
              <a:t>)</a:t>
            </a:r>
            <a:r>
              <a:rPr lang="zh-CN" altLang="en-US" b="1" dirty="0">
                <a:solidFill>
                  <a:schemeClr val="bg2">
                    <a:lumMod val="50000"/>
                  </a:schemeClr>
                </a:solidFill>
              </a:rPr>
              <a:t>遍历顶点，以保证一致的方向</a:t>
            </a:r>
          </a:p>
          <a:p>
            <a:pPr eaLnBrk="1" hangingPunct="1">
              <a:spcBef>
                <a:spcPct val="50000"/>
              </a:spcBef>
            </a:pPr>
            <a:endParaRPr lang="en-US" altLang="zh-CN" b="1" dirty="0">
              <a:solidFill>
                <a:schemeClr val="bg2">
                  <a:lumMod val="50000"/>
                </a:schemeClr>
              </a:solidFill>
            </a:endParaRPr>
          </a:p>
        </p:txBody>
      </p:sp>
      <p:grpSp>
        <p:nvGrpSpPr>
          <p:cNvPr id="77829" name="Group 36"/>
          <p:cNvGrpSpPr>
            <a:grpSpLocks/>
          </p:cNvGrpSpPr>
          <p:nvPr/>
        </p:nvGrpSpPr>
        <p:grpSpPr bwMode="auto">
          <a:xfrm>
            <a:off x="0" y="3933825"/>
            <a:ext cx="7342717" cy="2643188"/>
            <a:chOff x="0" y="2332"/>
            <a:chExt cx="3469" cy="1665"/>
          </a:xfrm>
        </p:grpSpPr>
        <p:grpSp>
          <p:nvGrpSpPr>
            <p:cNvPr id="77830" name="Group 18"/>
            <p:cNvGrpSpPr>
              <a:grpSpLocks/>
            </p:cNvGrpSpPr>
            <p:nvPr/>
          </p:nvGrpSpPr>
          <p:grpSpPr bwMode="auto">
            <a:xfrm>
              <a:off x="204" y="2541"/>
              <a:ext cx="3130" cy="1240"/>
              <a:chOff x="318" y="2637"/>
              <a:chExt cx="3492" cy="1383"/>
            </a:xfrm>
          </p:grpSpPr>
          <p:sp>
            <p:nvSpPr>
              <p:cNvPr id="77847" name="Freeform 4"/>
              <p:cNvSpPr>
                <a:spLocks/>
              </p:cNvSpPr>
              <p:nvPr/>
            </p:nvSpPr>
            <p:spPr bwMode="auto">
              <a:xfrm>
                <a:off x="318" y="2954"/>
                <a:ext cx="771" cy="1066"/>
              </a:xfrm>
              <a:custGeom>
                <a:avLst/>
                <a:gdLst>
                  <a:gd name="T0" fmla="*/ 0 w 771"/>
                  <a:gd name="T1" fmla="*/ 817 h 1066"/>
                  <a:gd name="T2" fmla="*/ 453 w 771"/>
                  <a:gd name="T3" fmla="*/ 0 h 1066"/>
                  <a:gd name="T4" fmla="*/ 771 w 771"/>
                  <a:gd name="T5" fmla="*/ 1066 h 1066"/>
                  <a:gd name="T6" fmla="*/ 0 w 771"/>
                  <a:gd name="T7" fmla="*/ 817 h 1066"/>
                  <a:gd name="T8" fmla="*/ 0 60000 65536"/>
                  <a:gd name="T9" fmla="*/ 0 60000 65536"/>
                  <a:gd name="T10" fmla="*/ 0 60000 65536"/>
                  <a:gd name="T11" fmla="*/ 0 60000 65536"/>
                  <a:gd name="T12" fmla="*/ 0 w 771"/>
                  <a:gd name="T13" fmla="*/ 0 h 1066"/>
                  <a:gd name="T14" fmla="*/ 771 w 771"/>
                  <a:gd name="T15" fmla="*/ 1066 h 1066"/>
                </a:gdLst>
                <a:ahLst/>
                <a:cxnLst>
                  <a:cxn ang="T8">
                    <a:pos x="T0" y="T1"/>
                  </a:cxn>
                  <a:cxn ang="T9">
                    <a:pos x="T2" y="T3"/>
                  </a:cxn>
                  <a:cxn ang="T10">
                    <a:pos x="T4" y="T5"/>
                  </a:cxn>
                  <a:cxn ang="T11">
                    <a:pos x="T6" y="T7"/>
                  </a:cxn>
                </a:cxnLst>
                <a:rect l="T12" t="T13" r="T14" b="T15"/>
                <a:pathLst>
                  <a:path w="771" h="1066">
                    <a:moveTo>
                      <a:pt x="0" y="817"/>
                    </a:moveTo>
                    <a:lnTo>
                      <a:pt x="453" y="0"/>
                    </a:lnTo>
                    <a:lnTo>
                      <a:pt x="771" y="1066"/>
                    </a:lnTo>
                    <a:lnTo>
                      <a:pt x="0" y="817"/>
                    </a:lnTo>
                    <a:close/>
                  </a:path>
                </a:pathLst>
              </a:custGeom>
              <a:solidFill>
                <a:schemeClr val="accent1"/>
              </a:solidFill>
              <a:ln w="9525">
                <a:solidFill>
                  <a:schemeClr val="bg1"/>
                </a:solidFill>
                <a:round/>
                <a:headEnd/>
                <a:tailEnd/>
              </a:ln>
            </p:spPr>
            <p:txBody>
              <a:bodyPr/>
              <a:lstStyle/>
              <a:p>
                <a:endParaRPr lang="zh-CN" altLang="en-US"/>
              </a:p>
            </p:txBody>
          </p:sp>
          <p:sp>
            <p:nvSpPr>
              <p:cNvPr id="77848" name="Freeform 5"/>
              <p:cNvSpPr>
                <a:spLocks/>
              </p:cNvSpPr>
              <p:nvPr/>
            </p:nvSpPr>
            <p:spPr bwMode="auto">
              <a:xfrm>
                <a:off x="771" y="2750"/>
                <a:ext cx="771" cy="1270"/>
              </a:xfrm>
              <a:custGeom>
                <a:avLst/>
                <a:gdLst>
                  <a:gd name="T0" fmla="*/ 318 w 771"/>
                  <a:gd name="T1" fmla="*/ 1270 h 1270"/>
                  <a:gd name="T2" fmla="*/ 0 w 771"/>
                  <a:gd name="T3" fmla="*/ 204 h 1270"/>
                  <a:gd name="T4" fmla="*/ 771 w 771"/>
                  <a:gd name="T5" fmla="*/ 0 h 1270"/>
                  <a:gd name="T6" fmla="*/ 318 w 771"/>
                  <a:gd name="T7" fmla="*/ 1270 h 1270"/>
                  <a:gd name="T8" fmla="*/ 0 60000 65536"/>
                  <a:gd name="T9" fmla="*/ 0 60000 65536"/>
                  <a:gd name="T10" fmla="*/ 0 60000 65536"/>
                  <a:gd name="T11" fmla="*/ 0 60000 65536"/>
                  <a:gd name="T12" fmla="*/ 0 w 771"/>
                  <a:gd name="T13" fmla="*/ 0 h 1270"/>
                  <a:gd name="T14" fmla="*/ 771 w 771"/>
                  <a:gd name="T15" fmla="*/ 1270 h 1270"/>
                </a:gdLst>
                <a:ahLst/>
                <a:cxnLst>
                  <a:cxn ang="T8">
                    <a:pos x="T0" y="T1"/>
                  </a:cxn>
                  <a:cxn ang="T9">
                    <a:pos x="T2" y="T3"/>
                  </a:cxn>
                  <a:cxn ang="T10">
                    <a:pos x="T4" y="T5"/>
                  </a:cxn>
                  <a:cxn ang="T11">
                    <a:pos x="T6" y="T7"/>
                  </a:cxn>
                </a:cxnLst>
                <a:rect l="T12" t="T13" r="T14" b="T15"/>
                <a:pathLst>
                  <a:path w="771" h="1270">
                    <a:moveTo>
                      <a:pt x="318" y="1270"/>
                    </a:moveTo>
                    <a:lnTo>
                      <a:pt x="0" y="204"/>
                    </a:lnTo>
                    <a:lnTo>
                      <a:pt x="771" y="0"/>
                    </a:lnTo>
                    <a:lnTo>
                      <a:pt x="318" y="1270"/>
                    </a:lnTo>
                    <a:close/>
                  </a:path>
                </a:pathLst>
              </a:custGeom>
              <a:solidFill>
                <a:schemeClr val="accent1"/>
              </a:solidFill>
              <a:ln w="9525">
                <a:solidFill>
                  <a:schemeClr val="bg1"/>
                </a:solidFill>
                <a:round/>
                <a:headEnd/>
                <a:tailEnd/>
              </a:ln>
            </p:spPr>
            <p:txBody>
              <a:bodyPr/>
              <a:lstStyle/>
              <a:p>
                <a:endParaRPr lang="zh-CN" altLang="en-US">
                  <a:solidFill>
                    <a:schemeClr val="bg1"/>
                  </a:solidFill>
                </a:endParaRPr>
              </a:p>
            </p:txBody>
          </p:sp>
          <p:sp>
            <p:nvSpPr>
              <p:cNvPr id="77849" name="Freeform 6"/>
              <p:cNvSpPr>
                <a:spLocks/>
              </p:cNvSpPr>
              <p:nvPr/>
            </p:nvSpPr>
            <p:spPr bwMode="auto">
              <a:xfrm>
                <a:off x="1089" y="2750"/>
                <a:ext cx="907" cy="1270"/>
              </a:xfrm>
              <a:custGeom>
                <a:avLst/>
                <a:gdLst>
                  <a:gd name="T0" fmla="*/ 0 w 907"/>
                  <a:gd name="T1" fmla="*/ 1270 h 1270"/>
                  <a:gd name="T2" fmla="*/ 453 w 907"/>
                  <a:gd name="T3" fmla="*/ 0 h 1270"/>
                  <a:gd name="T4" fmla="*/ 907 w 907"/>
                  <a:gd name="T5" fmla="*/ 952 h 1270"/>
                  <a:gd name="T6" fmla="*/ 0 w 907"/>
                  <a:gd name="T7" fmla="*/ 1270 h 1270"/>
                  <a:gd name="T8" fmla="*/ 0 60000 65536"/>
                  <a:gd name="T9" fmla="*/ 0 60000 65536"/>
                  <a:gd name="T10" fmla="*/ 0 60000 65536"/>
                  <a:gd name="T11" fmla="*/ 0 60000 65536"/>
                  <a:gd name="T12" fmla="*/ 0 w 907"/>
                  <a:gd name="T13" fmla="*/ 0 h 1270"/>
                  <a:gd name="T14" fmla="*/ 907 w 907"/>
                  <a:gd name="T15" fmla="*/ 1270 h 1270"/>
                </a:gdLst>
                <a:ahLst/>
                <a:cxnLst>
                  <a:cxn ang="T8">
                    <a:pos x="T0" y="T1"/>
                  </a:cxn>
                  <a:cxn ang="T9">
                    <a:pos x="T2" y="T3"/>
                  </a:cxn>
                  <a:cxn ang="T10">
                    <a:pos x="T4" y="T5"/>
                  </a:cxn>
                  <a:cxn ang="T11">
                    <a:pos x="T6" y="T7"/>
                  </a:cxn>
                </a:cxnLst>
                <a:rect l="T12" t="T13" r="T14" b="T15"/>
                <a:pathLst>
                  <a:path w="907" h="1270">
                    <a:moveTo>
                      <a:pt x="0" y="1270"/>
                    </a:moveTo>
                    <a:lnTo>
                      <a:pt x="453" y="0"/>
                    </a:lnTo>
                    <a:lnTo>
                      <a:pt x="907" y="952"/>
                    </a:lnTo>
                    <a:lnTo>
                      <a:pt x="0" y="1270"/>
                    </a:lnTo>
                    <a:close/>
                  </a:path>
                </a:pathLst>
              </a:custGeom>
              <a:solidFill>
                <a:schemeClr val="accent1"/>
              </a:solidFill>
              <a:ln w="9525">
                <a:solidFill>
                  <a:schemeClr val="bg1"/>
                </a:solidFill>
                <a:round/>
                <a:headEnd/>
                <a:tailEnd/>
              </a:ln>
            </p:spPr>
            <p:txBody>
              <a:bodyPr/>
              <a:lstStyle/>
              <a:p>
                <a:endParaRPr lang="zh-CN" altLang="en-US"/>
              </a:p>
            </p:txBody>
          </p:sp>
          <p:sp>
            <p:nvSpPr>
              <p:cNvPr id="77850" name="Freeform 7"/>
              <p:cNvSpPr>
                <a:spLocks/>
              </p:cNvSpPr>
              <p:nvPr/>
            </p:nvSpPr>
            <p:spPr bwMode="auto">
              <a:xfrm>
                <a:off x="1542" y="2750"/>
                <a:ext cx="817" cy="952"/>
              </a:xfrm>
              <a:custGeom>
                <a:avLst/>
                <a:gdLst>
                  <a:gd name="T0" fmla="*/ 0 w 817"/>
                  <a:gd name="T1" fmla="*/ 0 h 952"/>
                  <a:gd name="T2" fmla="*/ 817 w 817"/>
                  <a:gd name="T3" fmla="*/ 68 h 952"/>
                  <a:gd name="T4" fmla="*/ 454 w 817"/>
                  <a:gd name="T5" fmla="*/ 952 h 952"/>
                  <a:gd name="T6" fmla="*/ 0 w 817"/>
                  <a:gd name="T7" fmla="*/ 0 h 952"/>
                  <a:gd name="T8" fmla="*/ 0 60000 65536"/>
                  <a:gd name="T9" fmla="*/ 0 60000 65536"/>
                  <a:gd name="T10" fmla="*/ 0 60000 65536"/>
                  <a:gd name="T11" fmla="*/ 0 60000 65536"/>
                  <a:gd name="T12" fmla="*/ 0 w 817"/>
                  <a:gd name="T13" fmla="*/ 0 h 952"/>
                  <a:gd name="T14" fmla="*/ 817 w 817"/>
                  <a:gd name="T15" fmla="*/ 952 h 952"/>
                </a:gdLst>
                <a:ahLst/>
                <a:cxnLst>
                  <a:cxn ang="T8">
                    <a:pos x="T0" y="T1"/>
                  </a:cxn>
                  <a:cxn ang="T9">
                    <a:pos x="T2" y="T3"/>
                  </a:cxn>
                  <a:cxn ang="T10">
                    <a:pos x="T4" y="T5"/>
                  </a:cxn>
                  <a:cxn ang="T11">
                    <a:pos x="T6" y="T7"/>
                  </a:cxn>
                </a:cxnLst>
                <a:rect l="T12" t="T13" r="T14" b="T15"/>
                <a:pathLst>
                  <a:path w="817" h="952">
                    <a:moveTo>
                      <a:pt x="0" y="0"/>
                    </a:moveTo>
                    <a:lnTo>
                      <a:pt x="817" y="68"/>
                    </a:lnTo>
                    <a:lnTo>
                      <a:pt x="454" y="952"/>
                    </a:lnTo>
                    <a:lnTo>
                      <a:pt x="0" y="0"/>
                    </a:lnTo>
                    <a:close/>
                  </a:path>
                </a:pathLst>
              </a:custGeom>
              <a:solidFill>
                <a:schemeClr val="accent1"/>
              </a:solidFill>
              <a:ln w="9525">
                <a:solidFill>
                  <a:schemeClr val="bg1"/>
                </a:solidFill>
                <a:round/>
                <a:headEnd/>
                <a:tailEnd/>
              </a:ln>
            </p:spPr>
            <p:txBody>
              <a:bodyPr/>
              <a:lstStyle/>
              <a:p>
                <a:endParaRPr lang="zh-CN" altLang="en-US"/>
              </a:p>
            </p:txBody>
          </p:sp>
          <p:sp>
            <p:nvSpPr>
              <p:cNvPr id="77851" name="Freeform 8"/>
              <p:cNvSpPr>
                <a:spLocks/>
              </p:cNvSpPr>
              <p:nvPr/>
            </p:nvSpPr>
            <p:spPr bwMode="auto">
              <a:xfrm>
                <a:off x="1996" y="2818"/>
                <a:ext cx="998" cy="884"/>
              </a:xfrm>
              <a:custGeom>
                <a:avLst/>
                <a:gdLst>
                  <a:gd name="T0" fmla="*/ 0 w 998"/>
                  <a:gd name="T1" fmla="*/ 884 h 884"/>
                  <a:gd name="T2" fmla="*/ 363 w 998"/>
                  <a:gd name="T3" fmla="*/ 0 h 884"/>
                  <a:gd name="T4" fmla="*/ 998 w 998"/>
                  <a:gd name="T5" fmla="*/ 726 h 884"/>
                  <a:gd name="T6" fmla="*/ 0 w 998"/>
                  <a:gd name="T7" fmla="*/ 884 h 884"/>
                  <a:gd name="T8" fmla="*/ 0 60000 65536"/>
                  <a:gd name="T9" fmla="*/ 0 60000 65536"/>
                  <a:gd name="T10" fmla="*/ 0 60000 65536"/>
                  <a:gd name="T11" fmla="*/ 0 60000 65536"/>
                  <a:gd name="T12" fmla="*/ 0 w 998"/>
                  <a:gd name="T13" fmla="*/ 0 h 884"/>
                  <a:gd name="T14" fmla="*/ 998 w 998"/>
                  <a:gd name="T15" fmla="*/ 884 h 884"/>
                </a:gdLst>
                <a:ahLst/>
                <a:cxnLst>
                  <a:cxn ang="T8">
                    <a:pos x="T0" y="T1"/>
                  </a:cxn>
                  <a:cxn ang="T9">
                    <a:pos x="T2" y="T3"/>
                  </a:cxn>
                  <a:cxn ang="T10">
                    <a:pos x="T4" y="T5"/>
                  </a:cxn>
                  <a:cxn ang="T11">
                    <a:pos x="T6" y="T7"/>
                  </a:cxn>
                </a:cxnLst>
                <a:rect l="T12" t="T13" r="T14" b="T15"/>
                <a:pathLst>
                  <a:path w="998" h="884">
                    <a:moveTo>
                      <a:pt x="0" y="884"/>
                    </a:moveTo>
                    <a:lnTo>
                      <a:pt x="363" y="0"/>
                    </a:lnTo>
                    <a:lnTo>
                      <a:pt x="998" y="726"/>
                    </a:lnTo>
                    <a:lnTo>
                      <a:pt x="0" y="884"/>
                    </a:lnTo>
                    <a:close/>
                  </a:path>
                </a:pathLst>
              </a:custGeom>
              <a:solidFill>
                <a:schemeClr val="accent1"/>
              </a:solidFill>
              <a:ln w="9525">
                <a:solidFill>
                  <a:schemeClr val="bg1"/>
                </a:solidFill>
                <a:round/>
                <a:headEnd/>
                <a:tailEnd/>
              </a:ln>
            </p:spPr>
            <p:txBody>
              <a:bodyPr/>
              <a:lstStyle/>
              <a:p>
                <a:endParaRPr lang="zh-CN" altLang="en-US"/>
              </a:p>
            </p:txBody>
          </p:sp>
          <p:sp>
            <p:nvSpPr>
              <p:cNvPr id="77852" name="Freeform 9"/>
              <p:cNvSpPr>
                <a:spLocks/>
              </p:cNvSpPr>
              <p:nvPr/>
            </p:nvSpPr>
            <p:spPr bwMode="auto">
              <a:xfrm>
                <a:off x="2359" y="2637"/>
                <a:ext cx="839" cy="907"/>
              </a:xfrm>
              <a:custGeom>
                <a:avLst/>
                <a:gdLst>
                  <a:gd name="T0" fmla="*/ 0 w 839"/>
                  <a:gd name="T1" fmla="*/ 181 h 907"/>
                  <a:gd name="T2" fmla="*/ 839 w 839"/>
                  <a:gd name="T3" fmla="*/ 0 h 907"/>
                  <a:gd name="T4" fmla="*/ 635 w 839"/>
                  <a:gd name="T5" fmla="*/ 907 h 907"/>
                  <a:gd name="T6" fmla="*/ 0 w 839"/>
                  <a:gd name="T7" fmla="*/ 181 h 907"/>
                  <a:gd name="T8" fmla="*/ 0 60000 65536"/>
                  <a:gd name="T9" fmla="*/ 0 60000 65536"/>
                  <a:gd name="T10" fmla="*/ 0 60000 65536"/>
                  <a:gd name="T11" fmla="*/ 0 60000 65536"/>
                  <a:gd name="T12" fmla="*/ 0 w 839"/>
                  <a:gd name="T13" fmla="*/ 0 h 907"/>
                  <a:gd name="T14" fmla="*/ 839 w 839"/>
                  <a:gd name="T15" fmla="*/ 907 h 907"/>
                </a:gdLst>
                <a:ahLst/>
                <a:cxnLst>
                  <a:cxn ang="T8">
                    <a:pos x="T0" y="T1"/>
                  </a:cxn>
                  <a:cxn ang="T9">
                    <a:pos x="T2" y="T3"/>
                  </a:cxn>
                  <a:cxn ang="T10">
                    <a:pos x="T4" y="T5"/>
                  </a:cxn>
                  <a:cxn ang="T11">
                    <a:pos x="T6" y="T7"/>
                  </a:cxn>
                </a:cxnLst>
                <a:rect l="T12" t="T13" r="T14" b="T15"/>
                <a:pathLst>
                  <a:path w="839" h="907">
                    <a:moveTo>
                      <a:pt x="0" y="181"/>
                    </a:moveTo>
                    <a:lnTo>
                      <a:pt x="839" y="0"/>
                    </a:lnTo>
                    <a:lnTo>
                      <a:pt x="635" y="907"/>
                    </a:lnTo>
                    <a:lnTo>
                      <a:pt x="0" y="181"/>
                    </a:lnTo>
                    <a:close/>
                  </a:path>
                </a:pathLst>
              </a:custGeom>
              <a:solidFill>
                <a:schemeClr val="accent1"/>
              </a:solidFill>
              <a:ln w="9525">
                <a:solidFill>
                  <a:schemeClr val="bg1"/>
                </a:solidFill>
                <a:round/>
                <a:headEnd/>
                <a:tailEnd/>
              </a:ln>
            </p:spPr>
            <p:txBody>
              <a:bodyPr/>
              <a:lstStyle/>
              <a:p>
                <a:endParaRPr lang="zh-CN" altLang="en-US"/>
              </a:p>
            </p:txBody>
          </p:sp>
          <p:sp>
            <p:nvSpPr>
              <p:cNvPr id="77853" name="Freeform 10"/>
              <p:cNvSpPr>
                <a:spLocks/>
              </p:cNvSpPr>
              <p:nvPr/>
            </p:nvSpPr>
            <p:spPr bwMode="auto">
              <a:xfrm>
                <a:off x="2994" y="2637"/>
                <a:ext cx="816" cy="907"/>
              </a:xfrm>
              <a:custGeom>
                <a:avLst/>
                <a:gdLst>
                  <a:gd name="T0" fmla="*/ 0 w 816"/>
                  <a:gd name="T1" fmla="*/ 907 h 907"/>
                  <a:gd name="T2" fmla="*/ 816 w 816"/>
                  <a:gd name="T3" fmla="*/ 657 h 907"/>
                  <a:gd name="T4" fmla="*/ 204 w 816"/>
                  <a:gd name="T5" fmla="*/ 0 h 907"/>
                  <a:gd name="T6" fmla="*/ 0 w 816"/>
                  <a:gd name="T7" fmla="*/ 907 h 907"/>
                  <a:gd name="T8" fmla="*/ 0 60000 65536"/>
                  <a:gd name="T9" fmla="*/ 0 60000 65536"/>
                  <a:gd name="T10" fmla="*/ 0 60000 65536"/>
                  <a:gd name="T11" fmla="*/ 0 60000 65536"/>
                  <a:gd name="T12" fmla="*/ 0 w 816"/>
                  <a:gd name="T13" fmla="*/ 0 h 907"/>
                  <a:gd name="T14" fmla="*/ 816 w 816"/>
                  <a:gd name="T15" fmla="*/ 907 h 907"/>
                </a:gdLst>
                <a:ahLst/>
                <a:cxnLst>
                  <a:cxn ang="T8">
                    <a:pos x="T0" y="T1"/>
                  </a:cxn>
                  <a:cxn ang="T9">
                    <a:pos x="T2" y="T3"/>
                  </a:cxn>
                  <a:cxn ang="T10">
                    <a:pos x="T4" y="T5"/>
                  </a:cxn>
                  <a:cxn ang="T11">
                    <a:pos x="T6" y="T7"/>
                  </a:cxn>
                </a:cxnLst>
                <a:rect l="T12" t="T13" r="T14" b="T15"/>
                <a:pathLst>
                  <a:path w="816" h="907">
                    <a:moveTo>
                      <a:pt x="0" y="907"/>
                    </a:moveTo>
                    <a:lnTo>
                      <a:pt x="816" y="657"/>
                    </a:lnTo>
                    <a:lnTo>
                      <a:pt x="204" y="0"/>
                    </a:lnTo>
                    <a:lnTo>
                      <a:pt x="0" y="907"/>
                    </a:lnTo>
                    <a:close/>
                  </a:path>
                </a:pathLst>
              </a:custGeom>
              <a:solidFill>
                <a:schemeClr val="accent1"/>
              </a:solidFill>
              <a:ln w="9525">
                <a:solidFill>
                  <a:schemeClr val="bg1"/>
                </a:solidFill>
                <a:round/>
                <a:headEnd/>
                <a:tailEnd/>
              </a:ln>
            </p:spPr>
            <p:txBody>
              <a:bodyPr/>
              <a:lstStyle/>
              <a:p>
                <a:endParaRPr lang="zh-CN" altLang="en-US"/>
              </a:p>
            </p:txBody>
          </p:sp>
          <p:sp>
            <p:nvSpPr>
              <p:cNvPr id="77854" name="Arc 11"/>
              <p:cNvSpPr>
                <a:spLocks/>
              </p:cNvSpPr>
              <p:nvPr/>
            </p:nvSpPr>
            <p:spPr bwMode="auto">
              <a:xfrm flipH="1">
                <a:off x="549" y="3430"/>
                <a:ext cx="328" cy="34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lnTo>
                      <a:pt x="21600" y="21600"/>
                    </a:lnTo>
                    <a:lnTo>
                      <a:pt x="21599" y="0"/>
                    </a:lnTo>
                    <a:close/>
                  </a:path>
                </a:pathLst>
              </a:custGeom>
              <a:noFill/>
              <a:ln w="9525">
                <a:solidFill>
                  <a:schemeClr val="bg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55" name="Arc 12"/>
              <p:cNvSpPr>
                <a:spLocks/>
              </p:cNvSpPr>
              <p:nvPr/>
            </p:nvSpPr>
            <p:spPr bwMode="auto">
              <a:xfrm rot="-2070512">
                <a:off x="975" y="3022"/>
                <a:ext cx="328" cy="34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lnTo>
                      <a:pt x="21600" y="21600"/>
                    </a:lnTo>
                    <a:lnTo>
                      <a:pt x="21599" y="0"/>
                    </a:lnTo>
                    <a:close/>
                  </a:path>
                </a:pathLst>
              </a:custGeom>
              <a:noFill/>
              <a:ln w="9525">
                <a:solidFill>
                  <a:schemeClr val="bg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56" name="Arc 13"/>
              <p:cNvSpPr>
                <a:spLocks/>
              </p:cNvSpPr>
              <p:nvPr/>
            </p:nvSpPr>
            <p:spPr bwMode="auto">
              <a:xfrm flipH="1">
                <a:off x="1383" y="3362"/>
                <a:ext cx="328" cy="34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lnTo>
                      <a:pt x="21600" y="21600"/>
                    </a:lnTo>
                    <a:lnTo>
                      <a:pt x="21599" y="0"/>
                    </a:lnTo>
                    <a:close/>
                  </a:path>
                </a:pathLst>
              </a:custGeom>
              <a:noFill/>
              <a:ln w="9525">
                <a:solidFill>
                  <a:schemeClr val="bg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57" name="Arc 14"/>
              <p:cNvSpPr>
                <a:spLocks/>
              </p:cNvSpPr>
              <p:nvPr/>
            </p:nvSpPr>
            <p:spPr bwMode="auto">
              <a:xfrm rot="-2070512">
                <a:off x="1814" y="2931"/>
                <a:ext cx="328" cy="34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lnTo>
                      <a:pt x="21600" y="21600"/>
                    </a:lnTo>
                    <a:lnTo>
                      <a:pt x="21599" y="0"/>
                    </a:lnTo>
                    <a:close/>
                  </a:path>
                </a:pathLst>
              </a:custGeom>
              <a:noFill/>
              <a:ln w="9525">
                <a:solidFill>
                  <a:schemeClr val="bg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58" name="Arc 15"/>
              <p:cNvSpPr>
                <a:spLocks/>
              </p:cNvSpPr>
              <p:nvPr/>
            </p:nvSpPr>
            <p:spPr bwMode="auto">
              <a:xfrm rot="-2070512">
                <a:off x="2721" y="2863"/>
                <a:ext cx="328" cy="34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lnTo>
                      <a:pt x="21600" y="21600"/>
                    </a:lnTo>
                    <a:lnTo>
                      <a:pt x="21599" y="0"/>
                    </a:lnTo>
                    <a:close/>
                  </a:path>
                </a:pathLst>
              </a:custGeom>
              <a:noFill/>
              <a:ln w="9525">
                <a:solidFill>
                  <a:schemeClr val="bg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59" name="Arc 16"/>
              <p:cNvSpPr>
                <a:spLocks/>
              </p:cNvSpPr>
              <p:nvPr/>
            </p:nvSpPr>
            <p:spPr bwMode="auto">
              <a:xfrm flipH="1">
                <a:off x="2295" y="3158"/>
                <a:ext cx="328" cy="34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lnTo>
                      <a:pt x="21600" y="21600"/>
                    </a:lnTo>
                    <a:lnTo>
                      <a:pt x="21599" y="0"/>
                    </a:lnTo>
                    <a:close/>
                  </a:path>
                </a:pathLst>
              </a:custGeom>
              <a:noFill/>
              <a:ln w="9525">
                <a:solidFill>
                  <a:schemeClr val="bg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60" name="Arc 17"/>
              <p:cNvSpPr>
                <a:spLocks/>
              </p:cNvSpPr>
              <p:nvPr/>
            </p:nvSpPr>
            <p:spPr bwMode="auto">
              <a:xfrm flipH="1">
                <a:off x="3179" y="2976"/>
                <a:ext cx="328" cy="34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9228"/>
                      <a:pt x="390" y="16873"/>
                      <a:pt x="1155" y="14628"/>
                    </a:cubicBezTo>
                    <a:lnTo>
                      <a:pt x="21600" y="21600"/>
                    </a:lnTo>
                    <a:lnTo>
                      <a:pt x="21599" y="0"/>
                    </a:lnTo>
                    <a:close/>
                  </a:path>
                </a:pathLst>
              </a:custGeom>
              <a:noFill/>
              <a:ln w="9525">
                <a:solidFill>
                  <a:schemeClr val="bg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7831" name="Text Box 20"/>
            <p:cNvSpPr txBox="1">
              <a:spLocks noChangeArrowheads="1"/>
            </p:cNvSpPr>
            <p:nvPr/>
          </p:nvSpPr>
          <p:spPr bwMode="auto">
            <a:xfrm>
              <a:off x="0" y="351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1" baseline="-25000">
                  <a:latin typeface="Times New Roman" pitchFamily="18" charset="0"/>
                </a:rPr>
                <a:t>0</a:t>
              </a:r>
            </a:p>
          </p:txBody>
        </p:sp>
        <p:sp>
          <p:nvSpPr>
            <p:cNvPr id="77832" name="Text Box 21"/>
            <p:cNvSpPr txBox="1">
              <a:spLocks noChangeArrowheads="1"/>
            </p:cNvSpPr>
            <p:nvPr/>
          </p:nvSpPr>
          <p:spPr bwMode="auto">
            <a:xfrm>
              <a:off x="431" y="256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1" baseline="-25000">
                  <a:latin typeface="Times New Roman" pitchFamily="18" charset="0"/>
                </a:rPr>
                <a:t>2</a:t>
              </a:r>
            </a:p>
          </p:txBody>
        </p:sp>
        <p:sp>
          <p:nvSpPr>
            <p:cNvPr id="77833" name="Text Box 22"/>
            <p:cNvSpPr txBox="1">
              <a:spLocks noChangeArrowheads="1"/>
            </p:cNvSpPr>
            <p:nvPr/>
          </p:nvSpPr>
          <p:spPr bwMode="auto">
            <a:xfrm>
              <a:off x="725" y="376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1" baseline="-25000">
                  <a:latin typeface="Times New Roman" pitchFamily="18" charset="0"/>
                </a:rPr>
                <a:t>1</a:t>
              </a:r>
            </a:p>
          </p:txBody>
        </p:sp>
        <p:sp>
          <p:nvSpPr>
            <p:cNvPr id="77834" name="Text Box 23"/>
            <p:cNvSpPr txBox="1">
              <a:spLocks noChangeArrowheads="1"/>
            </p:cNvSpPr>
            <p:nvPr/>
          </p:nvSpPr>
          <p:spPr bwMode="auto">
            <a:xfrm>
              <a:off x="1156" y="2405"/>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1" baseline="-25000">
                  <a:latin typeface="Times New Roman" pitchFamily="18" charset="0"/>
                </a:rPr>
                <a:t>3</a:t>
              </a:r>
            </a:p>
          </p:txBody>
        </p:sp>
        <p:sp>
          <p:nvSpPr>
            <p:cNvPr id="77835" name="Text Box 24"/>
            <p:cNvSpPr txBox="1">
              <a:spLocks noChangeArrowheads="1"/>
            </p:cNvSpPr>
            <p:nvPr/>
          </p:nvSpPr>
          <p:spPr bwMode="auto">
            <a:xfrm>
              <a:off x="1587" y="351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1" baseline="-25000">
                  <a:latin typeface="Times New Roman" pitchFamily="18" charset="0"/>
                </a:rPr>
                <a:t>4</a:t>
              </a:r>
            </a:p>
          </p:txBody>
        </p:sp>
        <p:sp>
          <p:nvSpPr>
            <p:cNvPr id="77836" name="Text Box 25"/>
            <p:cNvSpPr txBox="1">
              <a:spLocks noChangeArrowheads="1"/>
            </p:cNvSpPr>
            <p:nvPr/>
          </p:nvSpPr>
          <p:spPr bwMode="auto">
            <a:xfrm>
              <a:off x="1859" y="2464"/>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1" baseline="-25000">
                  <a:latin typeface="Times New Roman" pitchFamily="18" charset="0"/>
                </a:rPr>
                <a:t>5</a:t>
              </a:r>
            </a:p>
          </p:txBody>
        </p:sp>
        <p:sp>
          <p:nvSpPr>
            <p:cNvPr id="77837" name="Text Box 26"/>
            <p:cNvSpPr txBox="1">
              <a:spLocks noChangeArrowheads="1"/>
            </p:cNvSpPr>
            <p:nvPr/>
          </p:nvSpPr>
          <p:spPr bwMode="auto">
            <a:xfrm>
              <a:off x="2494" y="335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1" baseline="-25000">
                  <a:latin typeface="Times New Roman" pitchFamily="18" charset="0"/>
                </a:rPr>
                <a:t>6</a:t>
              </a:r>
            </a:p>
          </p:txBody>
        </p:sp>
        <p:sp>
          <p:nvSpPr>
            <p:cNvPr id="77838" name="Text Box 27"/>
            <p:cNvSpPr txBox="1">
              <a:spLocks noChangeArrowheads="1"/>
            </p:cNvSpPr>
            <p:nvPr/>
          </p:nvSpPr>
          <p:spPr bwMode="auto">
            <a:xfrm>
              <a:off x="2631" y="2332"/>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1" baseline="-25000">
                  <a:latin typeface="Times New Roman" pitchFamily="18" charset="0"/>
                </a:rPr>
                <a:t>7</a:t>
              </a:r>
            </a:p>
          </p:txBody>
        </p:sp>
        <p:sp>
          <p:nvSpPr>
            <p:cNvPr id="77839" name="Text Box 28"/>
            <p:cNvSpPr txBox="1">
              <a:spLocks noChangeArrowheads="1"/>
            </p:cNvSpPr>
            <p:nvPr/>
          </p:nvSpPr>
          <p:spPr bwMode="auto">
            <a:xfrm>
              <a:off x="3129" y="3130"/>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latin typeface="Times New Roman" pitchFamily="18" charset="0"/>
                </a:rPr>
                <a:t>V</a:t>
              </a:r>
              <a:r>
                <a:rPr lang="en-US" altLang="zh-CN" b="1" baseline="-25000">
                  <a:latin typeface="Times New Roman" pitchFamily="18" charset="0"/>
                </a:rPr>
                <a:t>8</a:t>
              </a:r>
            </a:p>
          </p:txBody>
        </p:sp>
        <p:sp>
          <p:nvSpPr>
            <p:cNvPr id="77840" name="Text Box 29"/>
            <p:cNvSpPr txBox="1">
              <a:spLocks noChangeArrowheads="1"/>
            </p:cNvSpPr>
            <p:nvPr/>
          </p:nvSpPr>
          <p:spPr bwMode="auto">
            <a:xfrm>
              <a:off x="431" y="3294"/>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0</a:t>
              </a:r>
            </a:p>
          </p:txBody>
        </p:sp>
        <p:sp>
          <p:nvSpPr>
            <p:cNvPr id="77841" name="Text Box 30"/>
            <p:cNvSpPr txBox="1">
              <a:spLocks noChangeArrowheads="1"/>
            </p:cNvSpPr>
            <p:nvPr/>
          </p:nvSpPr>
          <p:spPr bwMode="auto">
            <a:xfrm>
              <a:off x="1170" y="322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2</a:t>
              </a:r>
            </a:p>
          </p:txBody>
        </p:sp>
        <p:sp>
          <p:nvSpPr>
            <p:cNvPr id="77842" name="Text Box 31"/>
            <p:cNvSpPr txBox="1">
              <a:spLocks noChangeArrowheads="1"/>
            </p:cNvSpPr>
            <p:nvPr/>
          </p:nvSpPr>
          <p:spPr bwMode="auto">
            <a:xfrm>
              <a:off x="816" y="2954"/>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1</a:t>
              </a:r>
            </a:p>
          </p:txBody>
        </p:sp>
        <p:sp>
          <p:nvSpPr>
            <p:cNvPr id="77843" name="Text Box 32"/>
            <p:cNvSpPr txBox="1">
              <a:spLocks noChangeArrowheads="1"/>
            </p:cNvSpPr>
            <p:nvPr/>
          </p:nvSpPr>
          <p:spPr bwMode="auto">
            <a:xfrm>
              <a:off x="1565" y="2840"/>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3</a:t>
              </a:r>
            </a:p>
          </p:txBody>
        </p:sp>
        <p:sp>
          <p:nvSpPr>
            <p:cNvPr id="77844" name="Text Box 33"/>
            <p:cNvSpPr txBox="1">
              <a:spLocks noChangeArrowheads="1"/>
            </p:cNvSpPr>
            <p:nvPr/>
          </p:nvSpPr>
          <p:spPr bwMode="auto">
            <a:xfrm>
              <a:off x="1991" y="3045"/>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4</a:t>
              </a:r>
            </a:p>
          </p:txBody>
        </p:sp>
        <p:sp>
          <p:nvSpPr>
            <p:cNvPr id="77845" name="Text Box 34"/>
            <p:cNvSpPr txBox="1">
              <a:spLocks noChangeArrowheads="1"/>
            </p:cNvSpPr>
            <p:nvPr/>
          </p:nvSpPr>
          <p:spPr bwMode="auto">
            <a:xfrm>
              <a:off x="2368" y="2777"/>
              <a:ext cx="340" cy="2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5</a:t>
              </a:r>
            </a:p>
          </p:txBody>
        </p:sp>
        <p:sp>
          <p:nvSpPr>
            <p:cNvPr id="77846" name="Text Box 35"/>
            <p:cNvSpPr txBox="1">
              <a:spLocks noChangeArrowheads="1"/>
            </p:cNvSpPr>
            <p:nvPr/>
          </p:nvSpPr>
          <p:spPr bwMode="auto">
            <a:xfrm>
              <a:off x="2785" y="2872"/>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6</a:t>
              </a:r>
            </a:p>
          </p:txBody>
        </p:sp>
      </p:grpSp>
    </p:spTree>
    <p:extLst>
      <p:ext uri="{BB962C8B-B14F-4D97-AF65-F5344CB8AC3E}">
        <p14:creationId xmlns:p14="http://schemas.microsoft.com/office/powerpoint/2010/main" val="2686737851"/>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body" sz="half" idx="1"/>
          </p:nvPr>
        </p:nvSpPr>
        <p:spPr>
          <a:xfrm>
            <a:off x="1127448" y="1844824"/>
            <a:ext cx="9649884" cy="4114800"/>
          </a:xfrm>
        </p:spPr>
        <p:txBody>
          <a:bodyPr/>
          <a:lstStyle/>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由</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个顶点组成的顺序三角形条带具有</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2</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个三角形，因此三角形条带的长度是</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2</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对于长度为</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m</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的顺序三角形条带，发送到图形流水线的平均顶点个数</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err="1">
                <a:solidFill>
                  <a:schemeClr val="bg2">
                    <a:lumMod val="50000"/>
                  </a:schemeClr>
                </a:solidFill>
                <a:latin typeface="微软雅黑" panose="020B0503020204020204" pitchFamily="34" charset="-122"/>
                <a:ea typeface="微软雅黑" panose="020B0503020204020204" pitchFamily="34" charset="-122"/>
              </a:rPr>
              <a:t>a</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为</a:t>
            </a:r>
          </a:p>
          <a:p>
            <a:pPr eaLnBrk="1" hangingPunct="1"/>
            <a:endParaRPr lang="en-US" altLang="zh-CN" sz="2800" dirty="0" smtClean="0">
              <a:latin typeface="Times New Roman" pitchFamily="18" charset="0"/>
            </a:endParaRPr>
          </a:p>
        </p:txBody>
      </p:sp>
      <p:graphicFrame>
        <p:nvGraphicFramePr>
          <p:cNvPr id="78852" name="Object 37"/>
          <p:cNvGraphicFramePr>
            <a:graphicFrameLocks noGrp="1" noChangeAspect="1"/>
          </p:cNvGraphicFramePr>
          <p:nvPr>
            <p:ph sz="half" idx="2"/>
          </p:nvPr>
        </p:nvGraphicFramePr>
        <p:xfrm>
          <a:off x="3600451" y="4473575"/>
          <a:ext cx="5080000" cy="1017588"/>
        </p:xfrm>
        <a:graphic>
          <a:graphicData uri="http://schemas.openxmlformats.org/presentationml/2006/ole">
            <mc:AlternateContent xmlns:mc="http://schemas.openxmlformats.org/markup-compatibility/2006">
              <mc:Choice xmlns:v="urn:schemas-microsoft-com:vml" Requires="v">
                <p:oleObj spid="_x0000_s21545" name="Equation" r:id="rId3" imgW="1473200" imgH="393700" progId="Equation.DSMT4">
                  <p:embed/>
                </p:oleObj>
              </mc:Choice>
              <mc:Fallback>
                <p:oleObj name="Equation" r:id="rId3" imgW="1473200" imgH="3937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451" y="4473575"/>
                        <a:ext cx="5080000"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三角形条带</a:t>
            </a:r>
          </a:p>
        </p:txBody>
      </p:sp>
    </p:spTree>
    <p:extLst>
      <p:ext uri="{BB962C8B-B14F-4D97-AF65-F5344CB8AC3E}">
        <p14:creationId xmlns:p14="http://schemas.microsoft.com/office/powerpoint/2010/main" val="39303855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sz="half" idx="1"/>
          </p:nvPr>
        </p:nvSpPr>
        <p:spPr>
          <a:xfrm>
            <a:off x="1583267" y="2024063"/>
            <a:ext cx="9649884" cy="4114800"/>
          </a:xfrm>
        </p:spPr>
        <p:txBody>
          <a:bodyPr/>
          <a:lstStyle/>
          <a:p>
            <a:pPr eaLnBrk="1" hangingPunct="1"/>
            <a:endParaRPr lang="en-US" altLang="zh-CN" sz="2800" dirty="0" smtClean="0">
              <a:latin typeface="Times New Roman" pitchFamily="18" charset="0"/>
            </a:endParaRPr>
          </a:p>
        </p:txBody>
      </p:sp>
      <p:sp>
        <p:nvSpPr>
          <p:cNvPr id="79876" name="内容占位符 1"/>
          <p:cNvSpPr>
            <a:spLocks noGrp="1"/>
          </p:cNvSpPr>
          <p:nvPr>
            <p:ph sz="half" idx="2"/>
          </p:nvPr>
        </p:nvSpPr>
        <p:spPr/>
        <p:txBody>
          <a:bodyPr/>
          <a:lstStyle/>
          <a:p>
            <a:endParaRPr lang="zh-CN" altLang="en-US" smtClean="0"/>
          </a:p>
        </p:txBody>
      </p:sp>
      <p:pic>
        <p:nvPicPr>
          <p:cNvPr id="798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1" y="1628800"/>
            <a:ext cx="11279716" cy="327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8" name="TextBox 2"/>
          <p:cNvSpPr txBox="1">
            <a:spLocks noChangeArrowheads="1"/>
          </p:cNvSpPr>
          <p:nvPr/>
        </p:nvSpPr>
        <p:spPr bwMode="auto">
          <a:xfrm>
            <a:off x="734485" y="6092825"/>
            <a:ext cx="111379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1400" dirty="0">
                <a:solidFill>
                  <a:schemeClr val="bg2">
                    <a:lumMod val="50000"/>
                  </a:schemeClr>
                </a:solidFill>
              </a:rPr>
              <a:t>Jun ,</a:t>
            </a:r>
            <a:r>
              <a:rPr lang="en-US" altLang="zh-CN" sz="1400" dirty="0" err="1">
                <a:solidFill>
                  <a:schemeClr val="bg2">
                    <a:lumMod val="50000"/>
                  </a:schemeClr>
                </a:solidFill>
              </a:rPr>
              <a:t>Hiromasa</a:t>
            </a:r>
            <a:r>
              <a:rPr lang="en-US" altLang="zh-CN" sz="1400" dirty="0">
                <a:solidFill>
                  <a:schemeClr val="bg2">
                    <a:lumMod val="50000"/>
                  </a:schemeClr>
                </a:solidFill>
              </a:rPr>
              <a:t> Suzuki. </a:t>
            </a:r>
            <a:r>
              <a:rPr lang="en-US" altLang="zh-CN" sz="1400" b="1" dirty="0">
                <a:solidFill>
                  <a:schemeClr val="bg2">
                    <a:lumMod val="50000"/>
                  </a:schemeClr>
                </a:solidFill>
              </a:rPr>
              <a:t>Making </a:t>
            </a:r>
            <a:r>
              <a:rPr lang="en-US" altLang="zh-CN" sz="1400" b="1" dirty="0" err="1">
                <a:solidFill>
                  <a:schemeClr val="bg2">
                    <a:lumMod val="50000"/>
                  </a:schemeClr>
                </a:solidFill>
              </a:rPr>
              <a:t>Papercraft</a:t>
            </a:r>
            <a:r>
              <a:rPr lang="en-US" altLang="zh-CN" sz="1400" b="1" dirty="0">
                <a:solidFill>
                  <a:schemeClr val="bg2">
                    <a:lumMod val="50000"/>
                  </a:schemeClr>
                </a:solidFill>
              </a:rPr>
              <a:t> Toys from Meshes using Strip-based Approximate Unfolding</a:t>
            </a:r>
            <a:r>
              <a:rPr lang="en-US" altLang="zh-CN" sz="1400" dirty="0">
                <a:solidFill>
                  <a:schemeClr val="bg2">
                    <a:lumMod val="50000"/>
                  </a:schemeClr>
                </a:solidFill>
              </a:rPr>
              <a:t>.SIGGRAPH,1997</a:t>
            </a:r>
            <a:endParaRPr lang="zh-CN" altLang="en-US" sz="1400" dirty="0">
              <a:solidFill>
                <a:schemeClr val="bg2">
                  <a:lumMod val="50000"/>
                </a:schemeClr>
              </a:solidFill>
            </a:endParaRPr>
          </a:p>
          <a:p>
            <a:pPr eaLnBrk="1" hangingPunct="1"/>
            <a:endParaRPr lang="zh-CN" altLang="en-US" dirty="0">
              <a:solidFill>
                <a:schemeClr val="bg2">
                  <a:lumMod val="50000"/>
                </a:schemeClr>
              </a:solidFill>
            </a:endParaRPr>
          </a:p>
        </p:txBody>
      </p:sp>
      <p:sp>
        <p:nvSpPr>
          <p:cNvPr id="79879" name="TextBox 3"/>
          <p:cNvSpPr txBox="1">
            <a:spLocks noChangeArrowheads="1"/>
          </p:cNvSpPr>
          <p:nvPr/>
        </p:nvSpPr>
        <p:spPr bwMode="auto">
          <a:xfrm>
            <a:off x="687918" y="4946650"/>
            <a:ext cx="112331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rPr>
              <a:t>(c) is  the  unfolded  pattern  of  the  polyhedron  (b)  generated  by simplifying  the  mesh  model  (a)  using  Garland  and  Heckbert’s method,  and  (d)  is  a  photo  of  the  crafted  model. </a:t>
            </a:r>
            <a:endParaRPr lang="zh-CN" altLang="en-US">
              <a:solidFill>
                <a:schemeClr val="bg2">
                  <a:lumMod val="50000"/>
                </a:schemeClr>
              </a:solidFill>
            </a:endParaRPr>
          </a:p>
        </p:txBody>
      </p:sp>
      <p:sp>
        <p:nvSpPr>
          <p:cNvPr id="9"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2.2.1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三角形条带</a:t>
            </a:r>
          </a:p>
        </p:txBody>
      </p:sp>
    </p:spTree>
    <p:extLst>
      <p:ext uri="{BB962C8B-B14F-4D97-AF65-F5344CB8AC3E}">
        <p14:creationId xmlns:p14="http://schemas.microsoft.com/office/powerpoint/2010/main" val="38071663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type="body" sz="half" idx="1"/>
          </p:nvPr>
        </p:nvSpPr>
        <p:spPr>
          <a:xfrm>
            <a:off x="955674" y="1474440"/>
            <a:ext cx="10280651" cy="4114800"/>
          </a:xfrm>
        </p:spPr>
        <p:txBody>
          <a:bodyPr/>
          <a:lstStyle/>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Triangle Fans</a:t>
            </a:r>
          </a:p>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n</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个顶点的三角扇形定义为顶点序列：</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0</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1</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n-1</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其中顶点</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v0</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为中心顶点，三角形</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i</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为</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Δv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0</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i</a:t>
            </a:r>
            <a:r>
              <a:rPr lang="zh-CN" altLang="en-US" sz="2200" b="1" baseline="-25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1</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i</a:t>
            </a:r>
            <a:r>
              <a:rPr lang="zh-CN" altLang="en-US" sz="2200" b="1" baseline="-25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2200" b="1" baseline="-25000" dirty="0">
                <a:solidFill>
                  <a:schemeClr val="bg2">
                    <a:lumMod val="50000"/>
                  </a:schemeClr>
                </a:solidFill>
                <a:latin typeface="微软雅黑" panose="020B0503020204020204" pitchFamily="34" charset="-122"/>
                <a:ea typeface="微软雅黑" panose="020B0503020204020204" pitchFamily="34" charset="-122"/>
              </a:rPr>
              <a:t>2</a:t>
            </a:r>
          </a:p>
          <a:p>
            <a:pPr eaLnBrk="1" hangingPunct="1"/>
            <a:endParaRPr lang="en-US" altLang="zh-CN" sz="2800" dirty="0" smtClean="0">
              <a:latin typeface="Times New Roman" pitchFamily="18" charset="0"/>
            </a:endParaRPr>
          </a:p>
        </p:txBody>
      </p:sp>
      <p:grpSp>
        <p:nvGrpSpPr>
          <p:cNvPr id="2" name="Group 38"/>
          <p:cNvGrpSpPr>
            <a:grpSpLocks/>
          </p:cNvGrpSpPr>
          <p:nvPr/>
        </p:nvGrpSpPr>
        <p:grpSpPr bwMode="auto">
          <a:xfrm>
            <a:off x="855133" y="3175003"/>
            <a:ext cx="3812118" cy="2927351"/>
            <a:chOff x="336" y="2045"/>
            <a:chExt cx="1801" cy="1844"/>
          </a:xfrm>
        </p:grpSpPr>
        <p:grpSp>
          <p:nvGrpSpPr>
            <p:cNvPr id="80908" name="Group 37"/>
            <p:cNvGrpSpPr>
              <a:grpSpLocks/>
            </p:cNvGrpSpPr>
            <p:nvPr/>
          </p:nvGrpSpPr>
          <p:grpSpPr bwMode="auto">
            <a:xfrm rot="2282650">
              <a:off x="610" y="2263"/>
              <a:ext cx="1292" cy="1365"/>
              <a:chOff x="610" y="2263"/>
              <a:chExt cx="1292" cy="1365"/>
            </a:xfrm>
          </p:grpSpPr>
          <p:sp>
            <p:nvSpPr>
              <p:cNvPr id="80925" name="Freeform 6"/>
              <p:cNvSpPr>
                <a:spLocks/>
              </p:cNvSpPr>
              <p:nvPr/>
            </p:nvSpPr>
            <p:spPr bwMode="auto">
              <a:xfrm>
                <a:off x="610" y="2263"/>
                <a:ext cx="1292" cy="1365"/>
              </a:xfrm>
              <a:custGeom>
                <a:avLst/>
                <a:gdLst>
                  <a:gd name="T0" fmla="*/ 75 w 1451"/>
                  <a:gd name="T1" fmla="*/ 40 h 1633"/>
                  <a:gd name="T2" fmla="*/ 37 w 1451"/>
                  <a:gd name="T3" fmla="*/ 9 h 1633"/>
                  <a:gd name="T4" fmla="*/ 117 w 1451"/>
                  <a:gd name="T5" fmla="*/ 0 h 1633"/>
                  <a:gd name="T6" fmla="*/ 180 w 1451"/>
                  <a:gd name="T7" fmla="*/ 16 h 1633"/>
                  <a:gd name="T8" fmla="*/ 202 w 1451"/>
                  <a:gd name="T9" fmla="*/ 41 h 1633"/>
                  <a:gd name="T10" fmla="*/ 180 w 1451"/>
                  <a:gd name="T11" fmla="*/ 61 h 1633"/>
                  <a:gd name="T12" fmla="*/ 117 w 1451"/>
                  <a:gd name="T13" fmla="*/ 78 h 1633"/>
                  <a:gd name="T14" fmla="*/ 28 w 1451"/>
                  <a:gd name="T15" fmla="*/ 78 h 1633"/>
                  <a:gd name="T16" fmla="*/ 0 w 1451"/>
                  <a:gd name="T17" fmla="*/ 59 h 1633"/>
                  <a:gd name="T18" fmla="*/ 75 w 1451"/>
                  <a:gd name="T19" fmla="*/ 40 h 16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51"/>
                  <a:gd name="T31" fmla="*/ 0 h 1633"/>
                  <a:gd name="T32" fmla="*/ 1451 w 1451"/>
                  <a:gd name="T33" fmla="*/ 1633 h 16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51" h="1633">
                    <a:moveTo>
                      <a:pt x="544" y="839"/>
                    </a:moveTo>
                    <a:lnTo>
                      <a:pt x="272" y="204"/>
                    </a:lnTo>
                    <a:lnTo>
                      <a:pt x="839" y="0"/>
                    </a:lnTo>
                    <a:lnTo>
                      <a:pt x="1292" y="340"/>
                    </a:lnTo>
                    <a:lnTo>
                      <a:pt x="1451" y="862"/>
                    </a:lnTo>
                    <a:lnTo>
                      <a:pt x="1292" y="1293"/>
                    </a:lnTo>
                    <a:lnTo>
                      <a:pt x="839" y="1633"/>
                    </a:lnTo>
                    <a:lnTo>
                      <a:pt x="204" y="1633"/>
                    </a:lnTo>
                    <a:lnTo>
                      <a:pt x="0" y="1225"/>
                    </a:lnTo>
                    <a:lnTo>
                      <a:pt x="544" y="839"/>
                    </a:lnTo>
                    <a:close/>
                  </a:path>
                </a:pathLst>
              </a:custGeom>
              <a:solidFill>
                <a:schemeClr val="accent1"/>
              </a:solidFill>
              <a:ln w="9525">
                <a:solidFill>
                  <a:schemeClr val="tx1"/>
                </a:solidFill>
                <a:round/>
                <a:headEnd/>
                <a:tailEnd/>
              </a:ln>
            </p:spPr>
            <p:txBody>
              <a:bodyPr/>
              <a:lstStyle/>
              <a:p>
                <a:endParaRPr lang="zh-CN" altLang="en-US"/>
              </a:p>
            </p:txBody>
          </p:sp>
          <p:sp>
            <p:nvSpPr>
              <p:cNvPr id="80926" name="Line 7"/>
              <p:cNvSpPr>
                <a:spLocks noChangeShapeType="1"/>
              </p:cNvSpPr>
              <p:nvPr/>
            </p:nvSpPr>
            <p:spPr bwMode="auto">
              <a:xfrm flipV="1">
                <a:off x="1095" y="2263"/>
                <a:ext cx="262" cy="70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7" name="Line 8"/>
              <p:cNvSpPr>
                <a:spLocks noChangeShapeType="1"/>
              </p:cNvSpPr>
              <p:nvPr/>
            </p:nvSpPr>
            <p:spPr bwMode="auto">
              <a:xfrm flipV="1">
                <a:off x="1095" y="2547"/>
                <a:ext cx="646" cy="41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8" name="Line 9"/>
              <p:cNvSpPr>
                <a:spLocks noChangeShapeType="1"/>
              </p:cNvSpPr>
              <p:nvPr/>
            </p:nvSpPr>
            <p:spPr bwMode="auto">
              <a:xfrm>
                <a:off x="1095" y="2964"/>
                <a:ext cx="807" cy="2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9" name="Line 10"/>
              <p:cNvSpPr>
                <a:spLocks noChangeShapeType="1"/>
              </p:cNvSpPr>
              <p:nvPr/>
            </p:nvSpPr>
            <p:spPr bwMode="auto">
              <a:xfrm>
                <a:off x="1095" y="2964"/>
                <a:ext cx="646"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0" name="Line 11"/>
              <p:cNvSpPr>
                <a:spLocks noChangeShapeType="1"/>
              </p:cNvSpPr>
              <p:nvPr/>
            </p:nvSpPr>
            <p:spPr bwMode="auto">
              <a:xfrm>
                <a:off x="1095" y="2964"/>
                <a:ext cx="262" cy="664"/>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1" name="Line 12"/>
              <p:cNvSpPr>
                <a:spLocks noChangeShapeType="1"/>
              </p:cNvSpPr>
              <p:nvPr/>
            </p:nvSpPr>
            <p:spPr bwMode="auto">
              <a:xfrm flipH="1">
                <a:off x="792" y="2984"/>
                <a:ext cx="303" cy="644"/>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09" name="Text Box 13"/>
            <p:cNvSpPr txBox="1">
              <a:spLocks noChangeArrowheads="1"/>
            </p:cNvSpPr>
            <p:nvPr/>
          </p:nvSpPr>
          <p:spPr bwMode="auto">
            <a:xfrm>
              <a:off x="961" y="2591"/>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2">
                      <a:lumMod val="50000"/>
                    </a:schemeClr>
                  </a:solidFill>
                  <a:latin typeface="Times New Roman" pitchFamily="18" charset="0"/>
                </a:rPr>
                <a:t>V</a:t>
              </a:r>
              <a:r>
                <a:rPr lang="en-US" altLang="zh-CN" b="1" baseline="-25000" dirty="0">
                  <a:solidFill>
                    <a:schemeClr val="bg2">
                      <a:lumMod val="50000"/>
                    </a:schemeClr>
                  </a:solidFill>
                  <a:latin typeface="Times New Roman" pitchFamily="18" charset="0"/>
                </a:rPr>
                <a:t>0</a:t>
              </a:r>
            </a:p>
          </p:txBody>
        </p:sp>
        <p:sp>
          <p:nvSpPr>
            <p:cNvPr id="80910" name="Text Box 14"/>
            <p:cNvSpPr txBox="1">
              <a:spLocks noChangeArrowheads="1"/>
            </p:cNvSpPr>
            <p:nvPr/>
          </p:nvSpPr>
          <p:spPr bwMode="auto">
            <a:xfrm>
              <a:off x="336" y="2567"/>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2">
                      <a:lumMod val="50000"/>
                    </a:schemeClr>
                  </a:solidFill>
                  <a:latin typeface="Times New Roman" pitchFamily="18" charset="0"/>
                </a:rPr>
                <a:t>V</a:t>
              </a:r>
              <a:r>
                <a:rPr lang="en-US" altLang="zh-CN" b="1" baseline="-25000" dirty="0">
                  <a:solidFill>
                    <a:schemeClr val="bg2">
                      <a:lumMod val="50000"/>
                    </a:schemeClr>
                  </a:solidFill>
                  <a:latin typeface="Times New Roman" pitchFamily="18" charset="0"/>
                </a:rPr>
                <a:t>1</a:t>
              </a:r>
            </a:p>
          </p:txBody>
        </p:sp>
        <p:sp>
          <p:nvSpPr>
            <p:cNvPr id="80911" name="Text Box 15"/>
            <p:cNvSpPr txBox="1">
              <a:spLocks noChangeArrowheads="1"/>
            </p:cNvSpPr>
            <p:nvPr/>
          </p:nvSpPr>
          <p:spPr bwMode="auto">
            <a:xfrm>
              <a:off x="397" y="3043"/>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2">
                      <a:lumMod val="50000"/>
                    </a:schemeClr>
                  </a:solidFill>
                  <a:latin typeface="Times New Roman" pitchFamily="18" charset="0"/>
                </a:rPr>
                <a:t>V</a:t>
              </a:r>
              <a:r>
                <a:rPr lang="en-US" altLang="zh-CN" b="1" baseline="-25000" dirty="0">
                  <a:solidFill>
                    <a:schemeClr val="bg2">
                      <a:lumMod val="50000"/>
                    </a:schemeClr>
                  </a:solidFill>
                  <a:latin typeface="Times New Roman" pitchFamily="18" charset="0"/>
                </a:rPr>
                <a:t>2</a:t>
              </a:r>
            </a:p>
          </p:txBody>
        </p:sp>
        <p:sp>
          <p:nvSpPr>
            <p:cNvPr id="80912" name="Text Box 16"/>
            <p:cNvSpPr txBox="1">
              <a:spLocks noChangeArrowheads="1"/>
            </p:cNvSpPr>
            <p:nvPr/>
          </p:nvSpPr>
          <p:spPr bwMode="auto">
            <a:xfrm>
              <a:off x="827" y="3548"/>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2">
                      <a:lumMod val="50000"/>
                    </a:schemeClr>
                  </a:solidFill>
                  <a:latin typeface="Times New Roman" pitchFamily="18" charset="0"/>
                </a:rPr>
                <a:t>V</a:t>
              </a:r>
              <a:r>
                <a:rPr lang="en-US" altLang="zh-CN" b="1" baseline="-25000" dirty="0">
                  <a:solidFill>
                    <a:schemeClr val="bg2">
                      <a:lumMod val="50000"/>
                    </a:schemeClr>
                  </a:solidFill>
                  <a:latin typeface="Times New Roman" pitchFamily="18" charset="0"/>
                </a:rPr>
                <a:t>3</a:t>
              </a:r>
            </a:p>
          </p:txBody>
        </p:sp>
        <p:sp>
          <p:nvSpPr>
            <p:cNvPr id="80913" name="Text Box 17"/>
            <p:cNvSpPr txBox="1">
              <a:spLocks noChangeArrowheads="1"/>
            </p:cNvSpPr>
            <p:nvPr/>
          </p:nvSpPr>
          <p:spPr bwMode="auto">
            <a:xfrm>
              <a:off x="1327" y="3658"/>
              <a:ext cx="3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2">
                      <a:lumMod val="50000"/>
                    </a:schemeClr>
                  </a:solidFill>
                  <a:latin typeface="Times New Roman" pitchFamily="18" charset="0"/>
                </a:rPr>
                <a:t>V</a:t>
              </a:r>
              <a:r>
                <a:rPr lang="en-US" altLang="zh-CN" b="1" baseline="-25000" dirty="0">
                  <a:solidFill>
                    <a:schemeClr val="bg2">
                      <a:lumMod val="50000"/>
                    </a:schemeClr>
                  </a:solidFill>
                  <a:latin typeface="Times New Roman" pitchFamily="18" charset="0"/>
                </a:rPr>
                <a:t>4</a:t>
              </a:r>
            </a:p>
          </p:txBody>
        </p:sp>
        <p:sp>
          <p:nvSpPr>
            <p:cNvPr id="80914" name="Text Box 18"/>
            <p:cNvSpPr txBox="1">
              <a:spLocks noChangeArrowheads="1"/>
            </p:cNvSpPr>
            <p:nvPr/>
          </p:nvSpPr>
          <p:spPr bwMode="auto">
            <a:xfrm>
              <a:off x="1716" y="3407"/>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2">
                      <a:lumMod val="50000"/>
                    </a:schemeClr>
                  </a:solidFill>
                  <a:latin typeface="Times New Roman" pitchFamily="18" charset="0"/>
                </a:rPr>
                <a:t>V</a:t>
              </a:r>
              <a:r>
                <a:rPr lang="en-US" altLang="zh-CN" b="1" baseline="-25000" dirty="0">
                  <a:solidFill>
                    <a:schemeClr val="bg2">
                      <a:lumMod val="50000"/>
                    </a:schemeClr>
                  </a:solidFill>
                  <a:latin typeface="Times New Roman" pitchFamily="18" charset="0"/>
                </a:rPr>
                <a:t>5</a:t>
              </a:r>
            </a:p>
          </p:txBody>
        </p:sp>
        <p:sp>
          <p:nvSpPr>
            <p:cNvPr id="80915" name="Text Box 19"/>
            <p:cNvSpPr txBox="1">
              <a:spLocks noChangeArrowheads="1"/>
            </p:cNvSpPr>
            <p:nvPr/>
          </p:nvSpPr>
          <p:spPr bwMode="auto">
            <a:xfrm>
              <a:off x="1834" y="2925"/>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2">
                      <a:lumMod val="50000"/>
                    </a:schemeClr>
                  </a:solidFill>
                  <a:latin typeface="Times New Roman" pitchFamily="18" charset="0"/>
                </a:rPr>
                <a:t>V</a:t>
              </a:r>
              <a:r>
                <a:rPr lang="en-US" altLang="zh-CN" b="1" baseline="-25000" dirty="0">
                  <a:solidFill>
                    <a:schemeClr val="bg2">
                      <a:lumMod val="50000"/>
                    </a:schemeClr>
                  </a:solidFill>
                  <a:latin typeface="Times New Roman" pitchFamily="18" charset="0"/>
                </a:rPr>
                <a:t>6</a:t>
              </a:r>
            </a:p>
          </p:txBody>
        </p:sp>
        <p:sp>
          <p:nvSpPr>
            <p:cNvPr id="80916" name="Text Box 20"/>
            <p:cNvSpPr txBox="1">
              <a:spLocks noChangeArrowheads="1"/>
            </p:cNvSpPr>
            <p:nvPr/>
          </p:nvSpPr>
          <p:spPr bwMode="auto">
            <a:xfrm>
              <a:off x="1629" y="2301"/>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2">
                      <a:lumMod val="50000"/>
                    </a:schemeClr>
                  </a:solidFill>
                  <a:latin typeface="Times New Roman" pitchFamily="18" charset="0"/>
                </a:rPr>
                <a:t>V</a:t>
              </a:r>
              <a:r>
                <a:rPr lang="en-US" altLang="zh-CN" b="1" baseline="-25000" dirty="0">
                  <a:solidFill>
                    <a:schemeClr val="bg2">
                      <a:lumMod val="50000"/>
                    </a:schemeClr>
                  </a:solidFill>
                  <a:latin typeface="Times New Roman" pitchFamily="18" charset="0"/>
                </a:rPr>
                <a:t>7</a:t>
              </a:r>
            </a:p>
          </p:txBody>
        </p:sp>
        <p:sp>
          <p:nvSpPr>
            <p:cNvPr id="80917" name="Text Box 21"/>
            <p:cNvSpPr txBox="1">
              <a:spLocks noChangeArrowheads="1"/>
            </p:cNvSpPr>
            <p:nvPr/>
          </p:nvSpPr>
          <p:spPr bwMode="auto">
            <a:xfrm>
              <a:off x="1096" y="2045"/>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2">
                      <a:lumMod val="50000"/>
                    </a:schemeClr>
                  </a:solidFill>
                  <a:latin typeface="Times New Roman" pitchFamily="18" charset="0"/>
                </a:rPr>
                <a:t>V</a:t>
              </a:r>
              <a:r>
                <a:rPr lang="en-US" altLang="zh-CN" b="1" baseline="-25000">
                  <a:solidFill>
                    <a:schemeClr val="bg2">
                      <a:lumMod val="50000"/>
                    </a:schemeClr>
                  </a:solidFill>
                  <a:latin typeface="Times New Roman" pitchFamily="18" charset="0"/>
                </a:rPr>
                <a:t>8</a:t>
              </a:r>
            </a:p>
          </p:txBody>
        </p:sp>
        <p:sp>
          <p:nvSpPr>
            <p:cNvPr id="80918" name="Text Box 22"/>
            <p:cNvSpPr txBox="1">
              <a:spLocks noChangeArrowheads="1"/>
            </p:cNvSpPr>
            <p:nvPr/>
          </p:nvSpPr>
          <p:spPr bwMode="auto">
            <a:xfrm>
              <a:off x="639" y="2749"/>
              <a:ext cx="3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1"/>
                  </a:solidFill>
                  <a:latin typeface="Times New Roman" pitchFamily="18" charset="0"/>
                </a:rPr>
                <a:t>T</a:t>
              </a:r>
              <a:r>
                <a:rPr lang="en-US" altLang="zh-CN" b="1" baseline="-25000" dirty="0">
                  <a:solidFill>
                    <a:schemeClr val="bg1"/>
                  </a:solidFill>
                  <a:latin typeface="Times New Roman" pitchFamily="18" charset="0"/>
                </a:rPr>
                <a:t>0</a:t>
              </a:r>
            </a:p>
          </p:txBody>
        </p:sp>
        <p:sp>
          <p:nvSpPr>
            <p:cNvPr id="80919" name="Text Box 23"/>
            <p:cNvSpPr txBox="1">
              <a:spLocks noChangeArrowheads="1"/>
            </p:cNvSpPr>
            <p:nvPr/>
          </p:nvSpPr>
          <p:spPr bwMode="auto">
            <a:xfrm>
              <a:off x="774" y="3021"/>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1"/>
                  </a:solidFill>
                  <a:latin typeface="Times New Roman" pitchFamily="18" charset="0"/>
                </a:rPr>
                <a:t>T</a:t>
              </a:r>
              <a:r>
                <a:rPr lang="en-US" altLang="zh-CN" b="1" baseline="-25000" dirty="0">
                  <a:solidFill>
                    <a:schemeClr val="bg1"/>
                  </a:solidFill>
                  <a:latin typeface="Times New Roman" pitchFamily="18" charset="0"/>
                </a:rPr>
                <a:t>1</a:t>
              </a:r>
            </a:p>
          </p:txBody>
        </p:sp>
        <p:sp>
          <p:nvSpPr>
            <p:cNvPr id="80920" name="Text Box 24"/>
            <p:cNvSpPr txBox="1">
              <a:spLocks noChangeArrowheads="1"/>
            </p:cNvSpPr>
            <p:nvPr/>
          </p:nvSpPr>
          <p:spPr bwMode="auto">
            <a:xfrm>
              <a:off x="1080" y="3249"/>
              <a:ext cx="3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dirty="0">
                  <a:solidFill>
                    <a:schemeClr val="bg1"/>
                  </a:solidFill>
                  <a:latin typeface="Times New Roman" pitchFamily="18" charset="0"/>
                </a:rPr>
                <a:t>T</a:t>
              </a:r>
              <a:r>
                <a:rPr lang="en-US" altLang="zh-CN" b="1" baseline="-25000" dirty="0">
                  <a:solidFill>
                    <a:schemeClr val="bg1"/>
                  </a:solidFill>
                  <a:latin typeface="Times New Roman" pitchFamily="18" charset="0"/>
                </a:rPr>
                <a:t>2</a:t>
              </a:r>
            </a:p>
          </p:txBody>
        </p:sp>
        <p:sp>
          <p:nvSpPr>
            <p:cNvPr id="80921" name="Text Box 25"/>
            <p:cNvSpPr txBox="1">
              <a:spLocks noChangeArrowheads="1"/>
            </p:cNvSpPr>
            <p:nvPr/>
          </p:nvSpPr>
          <p:spPr bwMode="auto">
            <a:xfrm>
              <a:off x="1315" y="3181"/>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3</a:t>
              </a:r>
            </a:p>
          </p:txBody>
        </p:sp>
        <p:sp>
          <p:nvSpPr>
            <p:cNvPr id="80922" name="Text Box 26"/>
            <p:cNvSpPr txBox="1">
              <a:spLocks noChangeArrowheads="1"/>
            </p:cNvSpPr>
            <p:nvPr/>
          </p:nvSpPr>
          <p:spPr bwMode="auto">
            <a:xfrm>
              <a:off x="1497" y="2954"/>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4</a:t>
              </a:r>
            </a:p>
          </p:txBody>
        </p:sp>
        <p:sp>
          <p:nvSpPr>
            <p:cNvPr id="80923" name="Text Box 27"/>
            <p:cNvSpPr txBox="1">
              <a:spLocks noChangeArrowheads="1"/>
            </p:cNvSpPr>
            <p:nvPr/>
          </p:nvSpPr>
          <p:spPr bwMode="auto">
            <a:xfrm>
              <a:off x="1451" y="2614"/>
              <a:ext cx="3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5</a:t>
              </a:r>
            </a:p>
          </p:txBody>
        </p:sp>
        <p:sp>
          <p:nvSpPr>
            <p:cNvPr id="80924" name="Text Box 28"/>
            <p:cNvSpPr txBox="1">
              <a:spLocks noChangeArrowheads="1"/>
            </p:cNvSpPr>
            <p:nvPr/>
          </p:nvSpPr>
          <p:spPr bwMode="auto">
            <a:xfrm>
              <a:off x="1247" y="2432"/>
              <a:ext cx="3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b="1" i="1">
                  <a:solidFill>
                    <a:schemeClr val="bg1"/>
                  </a:solidFill>
                  <a:latin typeface="Times New Roman" pitchFamily="18" charset="0"/>
                </a:rPr>
                <a:t>T</a:t>
              </a:r>
              <a:r>
                <a:rPr lang="en-US" altLang="zh-CN" b="1" baseline="-25000">
                  <a:solidFill>
                    <a:schemeClr val="bg1"/>
                  </a:solidFill>
                  <a:latin typeface="Times New Roman" pitchFamily="18" charset="0"/>
                </a:rPr>
                <a:t>6</a:t>
              </a:r>
            </a:p>
          </p:txBody>
        </p:sp>
      </p:grpSp>
      <p:sp>
        <p:nvSpPr>
          <p:cNvPr id="115741" name="Text Box 29"/>
          <p:cNvSpPr txBox="1">
            <a:spLocks noChangeArrowheads="1"/>
          </p:cNvSpPr>
          <p:nvPr/>
        </p:nvSpPr>
        <p:spPr bwMode="auto">
          <a:xfrm>
            <a:off x="527051" y="5984875"/>
            <a:ext cx="6479116"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b="1" dirty="0">
                <a:solidFill>
                  <a:schemeClr val="bg2">
                    <a:lumMod val="50000"/>
                  </a:schemeClr>
                </a:solidFill>
              </a:rPr>
              <a:t>对于三角形</a:t>
            </a:r>
            <a:r>
              <a:rPr lang="en-US" altLang="zh-CN" b="1" dirty="0">
                <a:solidFill>
                  <a:schemeClr val="bg2">
                    <a:lumMod val="50000"/>
                  </a:schemeClr>
                </a:solidFill>
              </a:rPr>
              <a:t>T</a:t>
            </a:r>
            <a:r>
              <a:rPr lang="en-US" altLang="zh-CN" b="1" baseline="-25000" dirty="0">
                <a:solidFill>
                  <a:schemeClr val="bg2">
                    <a:lumMod val="50000"/>
                  </a:schemeClr>
                </a:solidFill>
              </a:rPr>
              <a:t>0</a:t>
            </a:r>
            <a:r>
              <a:rPr lang="zh-CN" altLang="en-US" b="1" dirty="0">
                <a:solidFill>
                  <a:schemeClr val="bg2">
                    <a:lumMod val="50000"/>
                  </a:schemeClr>
                </a:solidFill>
              </a:rPr>
              <a:t>，需要发送中心顶点</a:t>
            </a:r>
            <a:r>
              <a:rPr lang="en-US" altLang="zh-CN" b="1" dirty="0">
                <a:solidFill>
                  <a:schemeClr val="bg2">
                    <a:lumMod val="50000"/>
                  </a:schemeClr>
                </a:solidFill>
              </a:rPr>
              <a:t>v</a:t>
            </a:r>
            <a:r>
              <a:rPr lang="en-US" altLang="zh-CN" b="1" baseline="-25000" dirty="0">
                <a:solidFill>
                  <a:schemeClr val="bg2">
                    <a:lumMod val="50000"/>
                  </a:schemeClr>
                </a:solidFill>
              </a:rPr>
              <a:t>0</a:t>
            </a:r>
            <a:r>
              <a:rPr lang="zh-CN" altLang="en-US" b="1" dirty="0">
                <a:solidFill>
                  <a:schemeClr val="bg2">
                    <a:lumMod val="50000"/>
                  </a:schemeClr>
                </a:solidFill>
              </a:rPr>
              <a:t>，</a:t>
            </a:r>
            <a:r>
              <a:rPr lang="en-US" altLang="zh-CN" b="1" dirty="0">
                <a:solidFill>
                  <a:schemeClr val="bg2">
                    <a:lumMod val="50000"/>
                  </a:schemeClr>
                </a:solidFill>
              </a:rPr>
              <a:t>v</a:t>
            </a:r>
            <a:r>
              <a:rPr lang="en-US" altLang="zh-CN" b="1" baseline="-25000" dirty="0">
                <a:solidFill>
                  <a:schemeClr val="bg2">
                    <a:lumMod val="50000"/>
                  </a:schemeClr>
                </a:solidFill>
              </a:rPr>
              <a:t>1</a:t>
            </a:r>
            <a:r>
              <a:rPr lang="zh-CN" altLang="en-US" b="1" dirty="0">
                <a:solidFill>
                  <a:schemeClr val="bg2">
                    <a:lumMod val="50000"/>
                  </a:schemeClr>
                </a:solidFill>
              </a:rPr>
              <a:t>和</a:t>
            </a:r>
            <a:r>
              <a:rPr lang="en-US" altLang="zh-CN" b="1" dirty="0">
                <a:solidFill>
                  <a:schemeClr val="bg2">
                    <a:lumMod val="50000"/>
                  </a:schemeClr>
                </a:solidFill>
              </a:rPr>
              <a:t>v</a:t>
            </a:r>
            <a:r>
              <a:rPr lang="en-US" altLang="zh-CN" b="1" baseline="-25000" dirty="0">
                <a:solidFill>
                  <a:schemeClr val="bg2">
                    <a:lumMod val="50000"/>
                  </a:schemeClr>
                </a:solidFill>
              </a:rPr>
              <a:t>2</a:t>
            </a:r>
            <a:r>
              <a:rPr lang="zh-CN" altLang="en-US" b="1" dirty="0">
                <a:solidFill>
                  <a:schemeClr val="bg2">
                    <a:lumMod val="50000"/>
                  </a:schemeClr>
                </a:solidFill>
              </a:rPr>
              <a:t>，对于随后的</a:t>
            </a:r>
            <a:r>
              <a:rPr lang="en-US" altLang="zh-CN" b="1" dirty="0">
                <a:solidFill>
                  <a:schemeClr val="bg2">
                    <a:lumMod val="50000"/>
                  </a:schemeClr>
                </a:solidFill>
              </a:rPr>
              <a:t>T</a:t>
            </a:r>
            <a:r>
              <a:rPr lang="en-US" altLang="zh-CN" b="1" baseline="-25000" dirty="0">
                <a:solidFill>
                  <a:schemeClr val="bg2">
                    <a:lumMod val="50000"/>
                  </a:schemeClr>
                </a:solidFill>
              </a:rPr>
              <a:t>i</a:t>
            </a:r>
            <a:r>
              <a:rPr lang="zh-CN" altLang="en-US" b="1" dirty="0">
                <a:solidFill>
                  <a:schemeClr val="bg2">
                    <a:lumMod val="50000"/>
                  </a:schemeClr>
                </a:solidFill>
              </a:rPr>
              <a:t>（</a:t>
            </a:r>
            <a:r>
              <a:rPr lang="en-US" altLang="zh-CN" b="1" dirty="0" err="1">
                <a:solidFill>
                  <a:schemeClr val="bg2">
                    <a:lumMod val="50000"/>
                  </a:schemeClr>
                </a:solidFill>
              </a:rPr>
              <a:t>i</a:t>
            </a:r>
            <a:r>
              <a:rPr lang="en-US" altLang="zh-CN" b="1" dirty="0">
                <a:solidFill>
                  <a:schemeClr val="bg2">
                    <a:lumMod val="50000"/>
                  </a:schemeClr>
                </a:solidFill>
              </a:rPr>
              <a:t>&gt;0</a:t>
            </a:r>
            <a:r>
              <a:rPr lang="zh-CN" altLang="en-US" b="1" dirty="0">
                <a:solidFill>
                  <a:schemeClr val="bg2">
                    <a:lumMod val="50000"/>
                  </a:schemeClr>
                </a:solidFill>
              </a:rPr>
              <a:t>），仅需发送</a:t>
            </a:r>
            <a:r>
              <a:rPr lang="en-US" altLang="zh-CN" b="1" dirty="0">
                <a:solidFill>
                  <a:schemeClr val="bg2">
                    <a:lumMod val="50000"/>
                  </a:schemeClr>
                </a:solidFill>
              </a:rPr>
              <a:t>v</a:t>
            </a:r>
            <a:r>
              <a:rPr lang="en-US" altLang="zh-CN" b="1" baseline="-25000" dirty="0">
                <a:solidFill>
                  <a:schemeClr val="bg2">
                    <a:lumMod val="50000"/>
                  </a:schemeClr>
                </a:solidFill>
              </a:rPr>
              <a:t>i+2</a:t>
            </a:r>
            <a:endParaRPr lang="en-US" altLang="zh-CN" b="1" dirty="0">
              <a:solidFill>
                <a:schemeClr val="bg2">
                  <a:lumMod val="50000"/>
                </a:schemeClr>
              </a:solidFill>
            </a:endParaRPr>
          </a:p>
        </p:txBody>
      </p:sp>
      <p:sp>
        <p:nvSpPr>
          <p:cNvPr id="115743" name="Freeform 31"/>
          <p:cNvSpPr>
            <a:spLocks/>
          </p:cNvSpPr>
          <p:nvPr/>
        </p:nvSpPr>
        <p:spPr bwMode="auto">
          <a:xfrm>
            <a:off x="7920568" y="3644900"/>
            <a:ext cx="2783417" cy="1981200"/>
          </a:xfrm>
          <a:custGeom>
            <a:avLst/>
            <a:gdLst>
              <a:gd name="T0" fmla="*/ 0 w 1315"/>
              <a:gd name="T1" fmla="*/ 2147483647 h 1248"/>
              <a:gd name="T2" fmla="*/ 2147483647 w 1315"/>
              <a:gd name="T3" fmla="*/ 2147483647 h 1248"/>
              <a:gd name="T4" fmla="*/ 2147483647 w 1315"/>
              <a:gd name="T5" fmla="*/ 0 h 1248"/>
              <a:gd name="T6" fmla="*/ 2147483647 w 1315"/>
              <a:gd name="T7" fmla="*/ 2147483647 h 1248"/>
              <a:gd name="T8" fmla="*/ 2147483647 w 1315"/>
              <a:gd name="T9" fmla="*/ 2147483647 h 1248"/>
              <a:gd name="T10" fmla="*/ 2147483647 w 1315"/>
              <a:gd name="T11" fmla="*/ 2147483647 h 1248"/>
              <a:gd name="T12" fmla="*/ 2147483647 w 1315"/>
              <a:gd name="T13" fmla="*/ 2147483647 h 1248"/>
              <a:gd name="T14" fmla="*/ 0 w 1315"/>
              <a:gd name="T15" fmla="*/ 2147483647 h 1248"/>
              <a:gd name="T16" fmla="*/ 0 60000 65536"/>
              <a:gd name="T17" fmla="*/ 0 60000 65536"/>
              <a:gd name="T18" fmla="*/ 0 60000 65536"/>
              <a:gd name="T19" fmla="*/ 0 60000 65536"/>
              <a:gd name="T20" fmla="*/ 0 60000 65536"/>
              <a:gd name="T21" fmla="*/ 0 60000 65536"/>
              <a:gd name="T22" fmla="*/ 0 60000 65536"/>
              <a:gd name="T23" fmla="*/ 0 60000 65536"/>
              <a:gd name="T24" fmla="*/ 0 w 1315"/>
              <a:gd name="T25" fmla="*/ 0 h 1248"/>
              <a:gd name="T26" fmla="*/ 1315 w 1315"/>
              <a:gd name="T27" fmla="*/ 1248 h 12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15" h="1248">
                <a:moveTo>
                  <a:pt x="0" y="817"/>
                </a:moveTo>
                <a:lnTo>
                  <a:pt x="249" y="159"/>
                </a:lnTo>
                <a:lnTo>
                  <a:pt x="748" y="0"/>
                </a:lnTo>
                <a:lnTo>
                  <a:pt x="1293" y="363"/>
                </a:lnTo>
                <a:lnTo>
                  <a:pt x="1315" y="1066"/>
                </a:lnTo>
                <a:lnTo>
                  <a:pt x="771" y="1248"/>
                </a:lnTo>
                <a:lnTo>
                  <a:pt x="249" y="1157"/>
                </a:lnTo>
                <a:lnTo>
                  <a:pt x="0" y="817"/>
                </a:lnTo>
                <a:close/>
              </a:path>
            </a:pathLst>
          </a:custGeom>
          <a:solidFill>
            <a:schemeClr val="accent1"/>
          </a:solidFill>
          <a:ln w="9525">
            <a:solidFill>
              <a:schemeClr val="bg1"/>
            </a:solidFill>
            <a:round/>
            <a:headEnd/>
            <a:tailEnd/>
          </a:ln>
        </p:spPr>
        <p:txBody>
          <a:bodyPr/>
          <a:lstStyle/>
          <a:p>
            <a:endParaRPr lang="zh-CN" altLang="en-US"/>
          </a:p>
        </p:txBody>
      </p:sp>
      <p:sp>
        <p:nvSpPr>
          <p:cNvPr id="115744" name="Line 32"/>
          <p:cNvSpPr>
            <a:spLocks noChangeShapeType="1"/>
          </p:cNvSpPr>
          <p:nvPr/>
        </p:nvSpPr>
        <p:spPr bwMode="auto">
          <a:xfrm>
            <a:off x="8447617" y="3897314"/>
            <a:ext cx="0" cy="15843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5" name="Line 33"/>
          <p:cNvSpPr>
            <a:spLocks noChangeShapeType="1"/>
          </p:cNvSpPr>
          <p:nvPr/>
        </p:nvSpPr>
        <p:spPr bwMode="auto">
          <a:xfrm>
            <a:off x="8447617" y="3897314"/>
            <a:ext cx="1056216" cy="172878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6" name="Line 34"/>
          <p:cNvSpPr>
            <a:spLocks noChangeShapeType="1"/>
          </p:cNvSpPr>
          <p:nvPr/>
        </p:nvSpPr>
        <p:spPr bwMode="auto">
          <a:xfrm>
            <a:off x="8447618" y="3897313"/>
            <a:ext cx="2256367" cy="1439862"/>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7" name="Line 35"/>
          <p:cNvSpPr>
            <a:spLocks noChangeShapeType="1"/>
          </p:cNvSpPr>
          <p:nvPr/>
        </p:nvSpPr>
        <p:spPr bwMode="auto">
          <a:xfrm>
            <a:off x="8447617" y="3897313"/>
            <a:ext cx="2209800" cy="32385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8" name="Text Box 36"/>
          <p:cNvSpPr txBox="1">
            <a:spLocks noChangeArrowheads="1"/>
          </p:cNvSpPr>
          <p:nvPr/>
        </p:nvSpPr>
        <p:spPr bwMode="auto">
          <a:xfrm>
            <a:off x="8017934" y="5949950"/>
            <a:ext cx="3071284"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zh-CN" altLang="en-US" b="1">
                <a:solidFill>
                  <a:schemeClr val="bg2">
                    <a:lumMod val="50000"/>
                  </a:schemeClr>
                </a:solidFill>
              </a:rPr>
              <a:t>可将任意凸多边形转换为三角扇形</a:t>
            </a:r>
          </a:p>
          <a:p>
            <a:pPr eaLnBrk="1" hangingPunct="1">
              <a:spcBef>
                <a:spcPct val="50000"/>
              </a:spcBef>
            </a:pPr>
            <a:endParaRPr lang="en-US" altLang="zh-CN" b="1">
              <a:solidFill>
                <a:schemeClr val="bg2">
                  <a:lumMod val="50000"/>
                </a:schemeClr>
              </a:solidFill>
            </a:endParaRPr>
          </a:p>
        </p:txBody>
      </p:sp>
      <p:sp>
        <p:nvSpPr>
          <p:cNvPr id="36" name="Rectangle 2"/>
          <p:cNvSpPr txBox="1">
            <a:spLocks noChangeArrowheads="1"/>
          </p:cNvSpPr>
          <p:nvPr/>
        </p:nvSpPr>
        <p:spPr>
          <a:xfrm>
            <a:off x="838418" y="365125"/>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三角形扇形</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2122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574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74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15747"/>
                                        </p:tgtEl>
                                        <p:attrNameLst>
                                          <p:attrName>style.visibility</p:attrName>
                                        </p:attrNameLst>
                                      </p:cBhvr>
                                      <p:to>
                                        <p:strVal val="visible"/>
                                      </p:to>
                                    </p:set>
                                    <p:animEffect transition="in" filter="wipe(up)">
                                      <p:cBhvr>
                                        <p:cTn id="21" dur="500"/>
                                        <p:tgtEl>
                                          <p:spTgt spid="11574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5744"/>
                                        </p:tgtEl>
                                        <p:attrNameLst>
                                          <p:attrName>style.visibility</p:attrName>
                                        </p:attrNameLst>
                                      </p:cBhvr>
                                      <p:to>
                                        <p:strVal val="visible"/>
                                      </p:to>
                                    </p:set>
                                    <p:animEffect transition="in" filter="wipe(up)">
                                      <p:cBhvr>
                                        <p:cTn id="24" dur="500"/>
                                        <p:tgtEl>
                                          <p:spTgt spid="11574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15745"/>
                                        </p:tgtEl>
                                        <p:attrNameLst>
                                          <p:attrName>style.visibility</p:attrName>
                                        </p:attrNameLst>
                                      </p:cBhvr>
                                      <p:to>
                                        <p:strVal val="visible"/>
                                      </p:to>
                                    </p:set>
                                    <p:animEffect transition="in" filter="wipe(up)">
                                      <p:cBhvr>
                                        <p:cTn id="27" dur="500"/>
                                        <p:tgtEl>
                                          <p:spTgt spid="115745"/>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15746"/>
                                        </p:tgtEl>
                                        <p:attrNameLst>
                                          <p:attrName>style.visibility</p:attrName>
                                        </p:attrNameLst>
                                      </p:cBhvr>
                                      <p:to>
                                        <p:strVal val="visible"/>
                                      </p:to>
                                    </p:set>
                                    <p:animEffect transition="in" filter="wipe(up)">
                                      <p:cBhvr>
                                        <p:cTn id="30" dur="500"/>
                                        <p:tgtEl>
                                          <p:spTgt spid="115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p:bldP spid="115743" grpId="0" animBg="1"/>
      <p:bldP spid="115744" grpId="0" animBg="1"/>
      <p:bldP spid="115745" grpId="0" animBg="1"/>
      <p:bldP spid="115746" grpId="0" animBg="1"/>
      <p:bldP spid="115747" grpId="0" animBg="1"/>
      <p:bldP spid="11574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sz="half" idx="1"/>
          </p:nvPr>
        </p:nvSpPr>
        <p:spPr>
          <a:xfrm>
            <a:off x="955674" y="1690688"/>
            <a:ext cx="10280651" cy="4114800"/>
          </a:xfrm>
        </p:spPr>
        <p:txBody>
          <a:bodyPr/>
          <a:lstStyle/>
          <a:p>
            <a:pPr marL="717550" lvl="1" indent="-342900" eaLnBrk="1"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Triangle Fans</a:t>
            </a: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对于长度为</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m</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的三角扇形，发送到图形流水线的平均顶点个数与三角形条带的相同</a:t>
            </a:r>
          </a:p>
          <a:p>
            <a:pPr marL="1330325" lvl="1" indent="-342900">
              <a:lnSpc>
                <a:spcPct val="130000"/>
              </a:lnSpc>
              <a:spcBef>
                <a:spcPts val="1800"/>
              </a:spcBef>
              <a:buFont typeface="Wingdings" panose="05000000000000000000" pitchFamily="2" charset="2"/>
              <a:buChar char="l"/>
            </a:pPr>
            <a:endParaRPr lang="zh-CN" alt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任何三角扇形可转换为三角形条带，反之则不一定成立</a:t>
            </a:r>
          </a:p>
          <a:p>
            <a:pPr eaLnBrk="1" hangingPunct="1"/>
            <a:endParaRPr lang="en-US" altLang="zh-CN" sz="2800" dirty="0" smtClean="0">
              <a:latin typeface="Times New Roman" pitchFamily="18" charset="0"/>
            </a:endParaRPr>
          </a:p>
        </p:txBody>
      </p:sp>
      <p:sp>
        <p:nvSpPr>
          <p:cNvPr id="5" name="Rectangle 2"/>
          <p:cNvSpPr txBox="1">
            <a:spLocks noChangeArrowheads="1"/>
          </p:cNvSpPr>
          <p:nvPr/>
        </p:nvSpPr>
        <p:spPr>
          <a:xfrm>
            <a:off x="838418" y="365125"/>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2.2.2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三角形扇形</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32795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sz="half" idx="1"/>
          </p:nvPr>
        </p:nvSpPr>
        <p:spPr>
          <a:xfrm>
            <a:off x="955674" y="1772816"/>
            <a:ext cx="10280651" cy="4114800"/>
          </a:xfrm>
        </p:spPr>
        <p:txBody>
          <a:bodyPr/>
          <a:lstStyle/>
          <a:p>
            <a:pPr marL="717550" lvl="1" indent="-342900" hangingPunct="0">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三角形条带和扇形只允许部分数据共享，而三角形网格允许全部数据共享</a:t>
            </a:r>
          </a:p>
          <a:p>
            <a:pPr marL="717550" lvl="1" indent="-342900" hangingPunct="0">
              <a:spcBef>
                <a:spcPts val="1800"/>
              </a:spcBef>
              <a:buFont typeface="Wingdings" panose="05000000000000000000" pitchFamily="2" charset="2"/>
              <a:buChar char="Ø"/>
              <a:defRPr/>
            </a:pP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因此，三角形网格的效率更高</a:t>
            </a:r>
          </a:p>
          <a:p>
            <a:pPr eaLnBrk="1" hangingPunct="1"/>
            <a:endParaRPr lang="zh-CN" altLang="en-US" sz="2800" dirty="0" smtClean="0"/>
          </a:p>
          <a:p>
            <a:pPr eaLnBrk="1" hangingPunct="1"/>
            <a:endParaRPr lang="zh-CN" altLang="en-US" sz="2800" dirty="0" smtClean="0"/>
          </a:p>
          <a:p>
            <a:pPr eaLnBrk="1" hangingPunct="1"/>
            <a:endParaRPr lang="en-US" altLang="zh-CN" sz="2800" dirty="0" smtClean="0">
              <a:latin typeface="Times New Roman" pitchFamily="18" charset="0"/>
            </a:endParaRPr>
          </a:p>
        </p:txBody>
      </p:sp>
      <p:sp>
        <p:nvSpPr>
          <p:cNvPr id="4" name="Rectangle 2"/>
          <p:cNvSpPr txBox="1">
            <a:spLocks noChangeArrowheads="1"/>
          </p:cNvSpPr>
          <p:nvPr/>
        </p:nvSpPr>
        <p:spPr>
          <a:xfrm>
            <a:off x="838418" y="365125"/>
            <a:ext cx="10515164" cy="1325563"/>
          </a:xfrm>
          <a:prstGeom prst="rect">
            <a:avLst/>
          </a:prstGeom>
          <a:ln w="12700">
            <a:miter lim="400000"/>
          </a:ln>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2.2.3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三角形</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网格</a:t>
            </a:r>
          </a:p>
        </p:txBody>
      </p:sp>
    </p:spTree>
    <p:extLst>
      <p:ext uri="{BB962C8B-B14F-4D97-AF65-F5344CB8AC3E}">
        <p14:creationId xmlns:p14="http://schemas.microsoft.com/office/powerpoint/2010/main" val="342498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268"/>
          <p:cNvGrpSpPr/>
          <p:nvPr/>
        </p:nvGrpSpPr>
        <p:grpSpPr>
          <a:xfrm>
            <a:off x="0" y="-1664915"/>
            <a:ext cx="12192000" cy="10492847"/>
            <a:chOff x="0" y="0"/>
            <a:chExt cx="12192000" cy="10492846"/>
          </a:xfrm>
        </p:grpSpPr>
        <p:grpSp>
          <p:nvGrpSpPr>
            <p:cNvPr id="261" name="Group 261"/>
            <p:cNvGrpSpPr/>
            <p:nvPr/>
          </p:nvGrpSpPr>
          <p:grpSpPr>
            <a:xfrm>
              <a:off x="0" y="9172046"/>
              <a:ext cx="12192000" cy="1320801"/>
              <a:chOff x="0" y="0"/>
              <a:chExt cx="12192000" cy="1320800"/>
            </a:xfrm>
          </p:grpSpPr>
          <p:sp>
            <p:nvSpPr>
              <p:cNvPr id="256" name="Shape 256"/>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257" name="Shape 257"/>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258" name="Shape 258"/>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9" name="Shape 259"/>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260" name="Shape 260"/>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nvGrpSpPr>
            <p:cNvPr id="267" name="Group 267"/>
            <p:cNvGrpSpPr/>
            <p:nvPr/>
          </p:nvGrpSpPr>
          <p:grpSpPr>
            <a:xfrm>
              <a:off x="0" y="0"/>
              <a:ext cx="12192000" cy="1320801"/>
              <a:chOff x="0" y="0"/>
              <a:chExt cx="12192000" cy="1320800"/>
            </a:xfrm>
          </p:grpSpPr>
          <p:sp>
            <p:nvSpPr>
              <p:cNvPr id="262" name="Shape 262"/>
              <p:cNvSpPr/>
              <p:nvPr/>
            </p:nvSpPr>
            <p:spPr>
              <a:xfrm>
                <a:off x="0" y="0"/>
                <a:ext cx="12192000" cy="1320800"/>
              </a:xfrm>
              <a:prstGeom prst="rect">
                <a:avLst/>
              </a:prstGeom>
              <a:solidFill>
                <a:srgbClr val="2F3336"/>
              </a:solidFill>
              <a:ln w="12700" cap="flat">
                <a:noFill/>
                <a:miter lim="400000"/>
              </a:ln>
              <a:effectLst/>
            </p:spPr>
            <p:txBody>
              <a:bodyPr wrap="square" lIns="45719" tIns="45719" rIns="45719" bIns="45719" numCol="1" anchor="ctr">
                <a:noAutofit/>
              </a:bodyPr>
              <a:lstStyle/>
              <a:p>
                <a:pPr>
                  <a:defRPr>
                    <a:solidFill>
                      <a:srgbClr val="00F37D"/>
                    </a:solidFill>
                    <a:latin typeface="微软雅黑"/>
                    <a:ea typeface="微软雅黑"/>
                    <a:cs typeface="微软雅黑"/>
                    <a:sym typeface="微软雅黑"/>
                  </a:defRPr>
                </a:pPr>
                <a:endParaRPr/>
              </a:p>
            </p:txBody>
          </p:sp>
          <p:sp>
            <p:nvSpPr>
              <p:cNvPr id="263" name="Shape 263"/>
              <p:cNvSpPr/>
              <p:nvPr/>
            </p:nvSpPr>
            <p:spPr>
              <a:xfrm>
                <a:off x="541420"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a:solidFill>
                      <a:srgbClr val="FFFFFF"/>
                    </a:solidFill>
                    <a:latin typeface="微软雅黑"/>
                    <a:ea typeface="微软雅黑"/>
                    <a:cs typeface="微软雅黑"/>
                    <a:sym typeface="微软雅黑"/>
                  </a:defRPr>
                </a:pPr>
                <a:r>
                  <a:t>读书派booklist免费出品</a:t>
                </a:r>
              </a:p>
              <a:p>
                <a:pPr>
                  <a:defRPr>
                    <a:solidFill>
                      <a:srgbClr val="FFFFFF"/>
                    </a:solidFill>
                    <a:latin typeface="微软雅黑"/>
                    <a:ea typeface="微软雅黑"/>
                    <a:cs typeface="微软雅黑"/>
                    <a:sym typeface="微软雅黑"/>
                  </a:defRPr>
                </a:pPr>
                <a:r>
                  <a:t>禁止任何二次分享、售卖</a:t>
                </a:r>
              </a:p>
              <a:p>
                <a:pPr>
                  <a:defRPr>
                    <a:solidFill>
                      <a:srgbClr val="FFFFFF"/>
                    </a:solidFill>
                    <a:latin typeface="微软雅黑"/>
                    <a:ea typeface="微软雅黑"/>
                    <a:cs typeface="微软雅黑"/>
                    <a:sym typeface="微软雅黑"/>
                  </a:defRPr>
                </a:pPr>
                <a:r>
                  <a:t>本人法律专业，请勿以身试法</a:t>
                </a:r>
              </a:p>
            </p:txBody>
          </p:sp>
          <p:sp>
            <p:nvSpPr>
              <p:cNvPr id="264" name="Shape 264"/>
              <p:cNvSpPr/>
              <p:nvPr/>
            </p:nvSpPr>
            <p:spPr>
              <a:xfrm>
                <a:off x="228599"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5" name="Shape 265"/>
              <p:cNvSpPr/>
              <p:nvPr/>
            </p:nvSpPr>
            <p:spPr>
              <a:xfrm>
                <a:off x="5454567" y="172118"/>
                <a:ext cx="6096001" cy="1043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a:solidFill>
                      <a:srgbClr val="FFFFFF"/>
                    </a:solidFill>
                    <a:latin typeface="微软雅黑"/>
                    <a:ea typeface="微软雅黑"/>
                    <a:cs typeface="微软雅黑"/>
                    <a:sym typeface="微软雅黑"/>
                  </a:defRPr>
                </a:pPr>
                <a:r>
                  <a:t>读书派booklist免费出品</a:t>
                </a:r>
              </a:p>
              <a:p>
                <a:pPr algn="r">
                  <a:defRPr>
                    <a:solidFill>
                      <a:srgbClr val="FFFFFF"/>
                    </a:solidFill>
                    <a:latin typeface="微软雅黑"/>
                    <a:ea typeface="微软雅黑"/>
                    <a:cs typeface="微软雅黑"/>
                    <a:sym typeface="微软雅黑"/>
                  </a:defRPr>
                </a:pPr>
                <a:r>
                  <a:t>这部分内容不影响PPT播放</a:t>
                </a:r>
              </a:p>
              <a:p>
                <a:pPr algn="r">
                  <a:defRPr>
                    <a:solidFill>
                      <a:srgbClr val="FFFFFF"/>
                    </a:solidFill>
                    <a:latin typeface="微软雅黑"/>
                    <a:ea typeface="微软雅黑"/>
                    <a:cs typeface="微软雅黑"/>
                    <a:sym typeface="微软雅黑"/>
                  </a:defRPr>
                </a:pPr>
                <a:r>
                  <a:t>尊重原创，请勿以身试法，二次分享或倒卖</a:t>
                </a:r>
              </a:p>
            </p:txBody>
          </p:sp>
          <p:sp>
            <p:nvSpPr>
              <p:cNvPr id="266" name="Shape 266"/>
              <p:cNvSpPr/>
              <p:nvPr/>
            </p:nvSpPr>
            <p:spPr>
              <a:xfrm>
                <a:off x="11779167" y="181048"/>
                <a:ext cx="84222" cy="950495"/>
              </a:xfrm>
              <a:prstGeom prst="rect">
                <a:avLst/>
              </a:prstGeom>
              <a:solidFill>
                <a:srgbClr val="00F37D"/>
              </a:solidFill>
              <a:ln w="12700" cap="flat">
                <a:noFill/>
                <a:miter lim="400000"/>
              </a:ln>
              <a:effectLst/>
            </p:spPr>
            <p:txBody>
              <a:bodyPr wrap="square" lIns="45719" tIns="45719" rIns="45719" bIns="45719" numCol="1" anchor="ctr">
                <a:noAutofit/>
              </a:bodyPr>
              <a:lstStyle/>
              <a:p>
                <a:pPr algn="r">
                  <a:defRPr>
                    <a:solidFill>
                      <a:srgbClr val="FFFFFF"/>
                    </a:solidFill>
                  </a:defRPr>
                </a:pPr>
                <a:endParaRPr/>
              </a:p>
            </p:txBody>
          </p:sp>
        </p:grpSp>
      </p:grpSp>
      <p:sp>
        <p:nvSpPr>
          <p:cNvPr id="269" name="Shape 269"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4543019" y="3881442"/>
            <a:ext cx="3105976"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a:solidFill>
                  <a:srgbClr val="404040"/>
                </a:solidFill>
              </a:defRPr>
            </a:lvl1pPr>
          </a:lstStyle>
          <a:p>
            <a:pPr lvl="1" indent="0" algn="ctr"/>
            <a:r>
              <a:rPr lang="zh-CN" altLang="en-US" sz="3600" b="1" dirty="0">
                <a:solidFill>
                  <a:schemeClr val="bg2">
                    <a:lumMod val="50000"/>
                  </a:schemeClr>
                </a:solidFill>
              </a:rPr>
              <a:t>网格</a:t>
            </a:r>
            <a:r>
              <a:rPr lang="zh-CN" altLang="en-US" sz="3600" b="1" dirty="0" smtClean="0">
                <a:solidFill>
                  <a:schemeClr val="bg2">
                    <a:lumMod val="50000"/>
                  </a:schemeClr>
                </a:solidFill>
              </a:rPr>
              <a:t>简化与</a:t>
            </a:r>
            <a:r>
              <a:rPr lang="en-US" altLang="zh-CN" sz="3600" b="1" dirty="0" smtClean="0">
                <a:solidFill>
                  <a:schemeClr val="bg2">
                    <a:lumMod val="50000"/>
                  </a:schemeClr>
                </a:solidFill>
              </a:rPr>
              <a:t>LOD</a:t>
            </a:r>
            <a:endParaRPr b="1" dirty="0">
              <a:solidFill>
                <a:schemeClr val="bg2">
                  <a:lumMod val="50000"/>
                </a:schemeClr>
              </a:solidFill>
            </a:endParaRPr>
          </a:p>
        </p:txBody>
      </p:sp>
      <p:grpSp>
        <p:nvGrpSpPr>
          <p:cNvPr id="272" name="Group 27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GrpSpPr/>
          <p:nvPr/>
        </p:nvGrpSpPr>
        <p:grpSpPr>
          <a:xfrm>
            <a:off x="5101359" y="1942704"/>
            <a:ext cx="1989281" cy="1714897"/>
            <a:chOff x="0" y="0"/>
            <a:chExt cx="1989279" cy="1714895"/>
          </a:xfrm>
        </p:grpSpPr>
        <p:sp>
          <p:nvSpPr>
            <p:cNvPr id="270" name="Shape 270"/>
            <p:cNvSpPr/>
            <p:nvPr/>
          </p:nvSpPr>
          <p:spPr>
            <a:xfrm>
              <a:off x="0" y="0"/>
              <a:ext cx="1989279" cy="17148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7200">
                  <a:solidFill>
                    <a:srgbClr val="FFFFFF"/>
                  </a:solidFill>
                  <a:latin typeface="Agency FB"/>
                  <a:ea typeface="Agency FB"/>
                  <a:cs typeface="Agency FB"/>
                  <a:sym typeface="Agency FB"/>
                </a:defRPr>
              </a:pPr>
              <a:endParaRPr/>
            </a:p>
          </p:txBody>
        </p:sp>
        <p:sp>
          <p:nvSpPr>
            <p:cNvPr id="271" name="Shape 271"/>
            <p:cNvSpPr/>
            <p:nvPr/>
          </p:nvSpPr>
          <p:spPr>
            <a:xfrm>
              <a:off x="308680" y="257285"/>
              <a:ext cx="1371919" cy="120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7200">
                  <a:solidFill>
                    <a:srgbClr val="FFFFFF"/>
                  </a:solidFill>
                  <a:latin typeface="Agency FB"/>
                  <a:ea typeface="Agency FB"/>
                  <a:cs typeface="Agency FB"/>
                  <a:sym typeface="Agency FB"/>
                </a:defRPr>
              </a:lvl1pPr>
            </a:lstStyle>
            <a:p>
              <a:r>
                <a:rPr dirty="0" smtClean="0"/>
                <a:t>0</a:t>
              </a:r>
              <a:r>
                <a:rPr lang="en-US" altLang="zh-CN" dirty="0" smtClean="0"/>
                <a:t>3</a:t>
              </a:r>
              <a:endParaRPr dirty="0"/>
            </a:p>
          </p:txBody>
        </p:sp>
      </p:grpSp>
    </p:spTree>
    <p:extLst>
      <p:ext uri="{BB962C8B-B14F-4D97-AF65-F5344CB8AC3E}">
        <p14:creationId xmlns:p14="http://schemas.microsoft.com/office/powerpoint/2010/main" val="22722982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网格简化</a:t>
            </a:r>
          </a:p>
        </p:txBody>
      </p:sp>
      <p:sp>
        <p:nvSpPr>
          <p:cNvPr id="96259" name="Rectangle 3"/>
          <p:cNvSpPr>
            <a:spLocks noGrp="1" noChangeArrowheads="1"/>
          </p:cNvSpPr>
          <p:nvPr>
            <p:ph type="body" idx="1"/>
          </p:nvPr>
        </p:nvSpPr>
        <p:spPr/>
        <p:txBody>
          <a:bodyPr/>
          <a:lstStyle/>
          <a:p>
            <a:pPr marL="717550" lvl="1" indent="-342900" eaLnBrk="1"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Simplification(</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简化</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网格简化是在视图保持图形外观不变的情况下尽可能减少精细模型的多边形数目。</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在实时应用中，通常需要减少存储的顶点数目并将这些顶点发送到图形流水线，使得具有一定的伸缩性。</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将数据中不必要或不重要的特征删除。</a:t>
            </a:r>
          </a:p>
        </p:txBody>
      </p:sp>
    </p:spTree>
    <p:extLst>
      <p:ext uri="{BB962C8B-B14F-4D97-AF65-F5344CB8AC3E}">
        <p14:creationId xmlns:p14="http://schemas.microsoft.com/office/powerpoint/2010/main" val="3378492777"/>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3.1.1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网格简化</a:t>
            </a:r>
          </a:p>
        </p:txBody>
      </p:sp>
      <p:pic>
        <p:nvPicPr>
          <p:cNvPr id="97283"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5251" y="1925638"/>
            <a:ext cx="7440083" cy="4743450"/>
          </a:xfrm>
        </p:spPr>
      </p:pic>
      <p:sp>
        <p:nvSpPr>
          <p:cNvPr id="97284" name="Text Box 9"/>
          <p:cNvSpPr txBox="1">
            <a:spLocks noChangeArrowheads="1"/>
          </p:cNvSpPr>
          <p:nvPr/>
        </p:nvSpPr>
        <p:spPr bwMode="auto">
          <a:xfrm>
            <a:off x="6576484" y="5046664"/>
            <a:ext cx="52810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b="1" dirty="0">
                <a:solidFill>
                  <a:schemeClr val="bg2">
                    <a:lumMod val="50000"/>
                  </a:schemeClr>
                </a:solidFill>
              </a:rPr>
              <a:t>左上图是</a:t>
            </a:r>
            <a:r>
              <a:rPr lang="en-US" altLang="zh-CN" b="1" dirty="0">
                <a:solidFill>
                  <a:schemeClr val="bg2">
                    <a:lumMod val="50000"/>
                  </a:schemeClr>
                </a:solidFill>
              </a:rPr>
              <a:t>Crater Lake</a:t>
            </a:r>
            <a:r>
              <a:rPr lang="zh-CN" altLang="en-US" b="1" dirty="0">
                <a:solidFill>
                  <a:schemeClr val="bg2">
                    <a:lumMod val="50000"/>
                  </a:schemeClr>
                </a:solidFill>
              </a:rPr>
              <a:t>的高度场数据，使用</a:t>
            </a:r>
            <a:r>
              <a:rPr lang="en-US" altLang="zh-CN" b="1" dirty="0">
                <a:solidFill>
                  <a:schemeClr val="bg2">
                    <a:lumMod val="50000"/>
                  </a:schemeClr>
                </a:solidFill>
              </a:rPr>
              <a:t>20</a:t>
            </a:r>
            <a:r>
              <a:rPr lang="zh-CN" altLang="en-US" b="1" dirty="0">
                <a:solidFill>
                  <a:schemeClr val="bg2">
                    <a:lumMod val="50000"/>
                  </a:schemeClr>
                </a:solidFill>
              </a:rPr>
              <a:t>万个三角形绘制；右上图是具有</a:t>
            </a:r>
            <a:r>
              <a:rPr lang="en-US" altLang="zh-CN" b="1" dirty="0">
                <a:solidFill>
                  <a:schemeClr val="bg2">
                    <a:lumMod val="50000"/>
                  </a:schemeClr>
                </a:solidFill>
              </a:rPr>
              <a:t>1000</a:t>
            </a:r>
            <a:r>
              <a:rPr lang="zh-CN" altLang="en-US" b="1" dirty="0">
                <a:solidFill>
                  <a:schemeClr val="bg2">
                    <a:lumMod val="50000"/>
                  </a:schemeClr>
                </a:solidFill>
              </a:rPr>
              <a:t>个三角形的简化模型；下图是简化后的网格形式。</a:t>
            </a:r>
          </a:p>
        </p:txBody>
      </p:sp>
    </p:spTree>
    <p:extLst>
      <p:ext uri="{BB962C8B-B14F-4D97-AF65-F5344CB8AC3E}">
        <p14:creationId xmlns:p14="http://schemas.microsoft.com/office/powerpoint/2010/main" val="84858210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1.1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离散点集的三角形化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01731" name="Rectangle 3"/>
          <p:cNvSpPr>
            <a:spLocks noGrp="1" noChangeArrowheads="1"/>
          </p:cNvSpPr>
          <p:nvPr>
            <p:ph type="body" idx="1"/>
          </p:nvPr>
        </p:nvSpPr>
        <p:spPr>
          <a:xfrm>
            <a:off x="838200" y="1556792"/>
            <a:ext cx="10515601" cy="5301208"/>
          </a:xfrm>
        </p:spPr>
        <p:txBody>
          <a:bodyPr>
            <a:normAutofit/>
          </a:bodyPr>
          <a:lstStyle/>
          <a:p>
            <a:pPr marL="717550" lvl="1" indent="-342900" hangingPunct="0">
              <a:lnSpc>
                <a:spcPct val="120000"/>
              </a:lnSpc>
              <a:spcBef>
                <a:spcPts val="1800"/>
              </a:spcBef>
              <a:buFont typeface="Wingdings" panose="05000000000000000000" pitchFamily="2" charset="2"/>
              <a:buChar char="Ø"/>
              <a:defRPr/>
            </a:pP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离散</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点</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集</a:t>
            </a: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spcBef>
                <a:spcPts val="1800"/>
              </a:spcBef>
              <a:buFont typeface="Arial" panose="020B0604020202020204" pitchFamily="34" charset="0"/>
              <a:buChar char="•"/>
              <a:defRPr/>
            </a:pPr>
            <a:r>
              <a:rPr lang="zh-CN" altLang="en-US" sz="2200" b="1" dirty="0">
                <a:solidFill>
                  <a:schemeClr val="accent6">
                    <a:lumMod val="50000"/>
                  </a:schemeClr>
                </a:solidFill>
                <a:latin typeface="微软雅黑" panose="020B0503020204020204" pitchFamily="34" charset="-122"/>
                <a:ea typeface="微软雅黑" panose="020B0503020204020204" pitchFamily="34" charset="-122"/>
              </a:rPr>
              <a:t>激光</a:t>
            </a: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扫描仪</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三坐标测量仪</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雷达扫描仪</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深度相机</a:t>
            </a:r>
            <a:endParaRPr lang="en-US" altLang="zh-CN" sz="2200" b="1" dirty="0" smtClean="0">
              <a:solidFill>
                <a:schemeClr val="accent6">
                  <a:lumMod val="50000"/>
                </a:schemeClr>
              </a:solidFill>
              <a:latin typeface="微软雅黑" panose="020B0503020204020204" pitchFamily="34" charset="-122"/>
              <a:ea typeface="微软雅黑" panose="020B0503020204020204" pitchFamily="34" charset="-122"/>
            </a:endParaRPr>
          </a:p>
          <a:p>
            <a:pPr marL="1260475" lvl="3" indent="-342900" hangingPunct="0">
              <a:spcBef>
                <a:spcPts val="1800"/>
              </a:spcBef>
              <a:buFont typeface="Arial" panose="020B0604020202020204" pitchFamily="34" charset="0"/>
              <a:buChar char="•"/>
              <a:defRPr/>
            </a:pPr>
            <a:r>
              <a:rPr lang="zh-CN" altLang="en-US" sz="2200" b="1" dirty="0" smtClean="0">
                <a:solidFill>
                  <a:schemeClr val="accent6">
                    <a:lumMod val="50000"/>
                  </a:schemeClr>
                </a:solidFill>
                <a:latin typeface="微软雅黑" panose="020B0503020204020204" pitchFamily="34" charset="-122"/>
                <a:ea typeface="微软雅黑" panose="020B0503020204020204" pitchFamily="34" charset="-122"/>
              </a:rPr>
              <a:t>。。。。。。</a:t>
            </a:r>
            <a:endParaRPr lang="en-US" altLang="zh-CN" sz="2200"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600"/>
              </a:spcBef>
              <a:buFont typeface="Wingdings" panose="05000000000000000000" pitchFamily="2" charset="2"/>
              <a:buChar char="Ø"/>
              <a:defRPr/>
            </a:pPr>
            <a:endParaRPr lang="en-US" altLang="zh-CN" b="1" dirty="0" smtClean="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600"/>
              </a:spcBef>
              <a:buFont typeface="Wingdings" panose="05000000000000000000" pitchFamily="2" charset="2"/>
              <a:buChar char="Ø"/>
              <a:defRPr/>
            </a:pP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lnSpc>
                <a:spcPct val="120000"/>
              </a:lnSpc>
              <a:spcBef>
                <a:spcPts val="600"/>
              </a:spcBef>
              <a:buFont typeface="Wingdings" panose="05000000000000000000" pitchFamily="2" charset="2"/>
              <a:buChar char="Ø"/>
              <a:defRPr/>
            </a:pPr>
            <a:endParaRPr lang="zh-CN" altLang="en-US" sz="22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9386"/>
          <a:stretch/>
        </p:blipFill>
        <p:spPr>
          <a:xfrm>
            <a:off x="6023992" y="3284984"/>
            <a:ext cx="5030750" cy="260996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920" y="2614305"/>
            <a:ext cx="5910932" cy="426137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1501" y="508573"/>
            <a:ext cx="6740975" cy="6349427"/>
          </a:xfrm>
          <a:prstGeom prst="rect">
            <a:avLst/>
          </a:prstGeom>
        </p:spPr>
      </p:pic>
    </p:spTree>
    <p:extLst>
      <p:ext uri="{BB962C8B-B14F-4D97-AF65-F5344CB8AC3E}">
        <p14:creationId xmlns:p14="http://schemas.microsoft.com/office/powerpoint/2010/main" val="20569469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wipe(up)">
                                      <p:cBhvr>
                                        <p:cTn id="7" dur="1000"/>
                                        <p:tgtEl>
                                          <p:spTgt spid="201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1731">
                                            <p:txEl>
                                              <p:pRg st="1" end="1"/>
                                            </p:txEl>
                                          </p:spTgt>
                                        </p:tgtEl>
                                        <p:attrNameLst>
                                          <p:attrName>style.visibility</p:attrName>
                                        </p:attrNameLst>
                                      </p:cBhvr>
                                      <p:to>
                                        <p:strVal val="visible"/>
                                      </p:to>
                                    </p:set>
                                    <p:animEffect transition="in" filter="wipe(up)">
                                      <p:cBhvr>
                                        <p:cTn id="12" dur="1000"/>
                                        <p:tgtEl>
                                          <p:spTgt spid="201731">
                                            <p:txEl>
                                              <p:pRg st="1" end="1"/>
                                            </p:txEl>
                                          </p:spTgt>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01731">
                                            <p:txEl>
                                              <p:pRg st="2" end="2"/>
                                            </p:txEl>
                                          </p:spTgt>
                                        </p:tgtEl>
                                        <p:attrNameLst>
                                          <p:attrName>style.visibility</p:attrName>
                                        </p:attrNameLst>
                                      </p:cBhvr>
                                      <p:to>
                                        <p:strVal val="visible"/>
                                      </p:to>
                                    </p:set>
                                    <p:animEffect transition="in" filter="wipe(up)">
                                      <p:cBhvr>
                                        <p:cTn id="16" dur="1000"/>
                                        <p:tgtEl>
                                          <p:spTgt spid="201731">
                                            <p:txEl>
                                              <p:pRg st="2" end="2"/>
                                            </p:txEl>
                                          </p:spTgt>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201731">
                                            <p:txEl>
                                              <p:pRg st="3" end="3"/>
                                            </p:txEl>
                                          </p:spTgt>
                                        </p:tgtEl>
                                        <p:attrNameLst>
                                          <p:attrName>style.visibility</p:attrName>
                                        </p:attrNameLst>
                                      </p:cBhvr>
                                      <p:to>
                                        <p:strVal val="visible"/>
                                      </p:to>
                                    </p:set>
                                    <p:animEffect transition="in" filter="wipe(up)">
                                      <p:cBhvr>
                                        <p:cTn id="20" dur="1000"/>
                                        <p:tgtEl>
                                          <p:spTgt spid="201731">
                                            <p:txEl>
                                              <p:pRg st="3" end="3"/>
                                            </p:txEl>
                                          </p:spTgt>
                                        </p:tgtEl>
                                      </p:cBhvr>
                                    </p:animEffect>
                                  </p:childTnLst>
                                </p:cTn>
                              </p:par>
                            </p:childTnLst>
                          </p:cTn>
                        </p:par>
                        <p:par>
                          <p:cTn id="21" fill="hold">
                            <p:stCondLst>
                              <p:cond delay="3000"/>
                            </p:stCondLst>
                            <p:childTnLst>
                              <p:par>
                                <p:cTn id="22" presetID="22" presetClass="entr" presetSubtype="1" fill="hold" grpId="0" nodeType="afterEffect">
                                  <p:stCondLst>
                                    <p:cond delay="0"/>
                                  </p:stCondLst>
                                  <p:childTnLst>
                                    <p:set>
                                      <p:cBhvr>
                                        <p:cTn id="23" dur="1" fill="hold">
                                          <p:stCondLst>
                                            <p:cond delay="0"/>
                                          </p:stCondLst>
                                        </p:cTn>
                                        <p:tgtEl>
                                          <p:spTgt spid="201731">
                                            <p:txEl>
                                              <p:pRg st="4" end="4"/>
                                            </p:txEl>
                                          </p:spTgt>
                                        </p:tgtEl>
                                        <p:attrNameLst>
                                          <p:attrName>style.visibility</p:attrName>
                                        </p:attrNameLst>
                                      </p:cBhvr>
                                      <p:to>
                                        <p:strVal val="visible"/>
                                      </p:to>
                                    </p:set>
                                    <p:animEffect transition="in" filter="wipe(up)">
                                      <p:cBhvr>
                                        <p:cTn id="24" dur="1000"/>
                                        <p:tgtEl>
                                          <p:spTgt spid="201731">
                                            <p:txEl>
                                              <p:pRg st="4" end="4"/>
                                            </p:txEl>
                                          </p:spTgt>
                                        </p:tgtEl>
                                      </p:cBhvr>
                                    </p:animEffect>
                                  </p:childTnLst>
                                </p:cTn>
                              </p:par>
                            </p:childTnLst>
                          </p:cTn>
                        </p:par>
                        <p:par>
                          <p:cTn id="25" fill="hold">
                            <p:stCondLst>
                              <p:cond delay="4000"/>
                            </p:stCondLst>
                            <p:childTnLst>
                              <p:par>
                                <p:cTn id="26" presetID="22" presetClass="entr" presetSubtype="1" fill="hold" grpId="0" nodeType="afterEffect">
                                  <p:stCondLst>
                                    <p:cond delay="0"/>
                                  </p:stCondLst>
                                  <p:childTnLst>
                                    <p:set>
                                      <p:cBhvr>
                                        <p:cTn id="27" dur="1" fill="hold">
                                          <p:stCondLst>
                                            <p:cond delay="0"/>
                                          </p:stCondLst>
                                        </p:cTn>
                                        <p:tgtEl>
                                          <p:spTgt spid="201731">
                                            <p:txEl>
                                              <p:pRg st="5" end="5"/>
                                            </p:txEl>
                                          </p:spTgt>
                                        </p:tgtEl>
                                        <p:attrNameLst>
                                          <p:attrName>style.visibility</p:attrName>
                                        </p:attrNameLst>
                                      </p:cBhvr>
                                      <p:to>
                                        <p:strVal val="visible"/>
                                      </p:to>
                                    </p:set>
                                    <p:animEffect transition="in" filter="wipe(up)">
                                      <p:cBhvr>
                                        <p:cTn id="28" dur="1000"/>
                                        <p:tgtEl>
                                          <p:spTgt spid="201731">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3.1.2 LOD</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模型</a:t>
            </a:r>
          </a:p>
        </p:txBody>
      </p:sp>
      <p:sp>
        <p:nvSpPr>
          <p:cNvPr id="93187" name="Rectangle 3"/>
          <p:cNvSpPr>
            <a:spLocks noGrp="1" noChangeArrowheads="1"/>
          </p:cNvSpPr>
          <p:nvPr>
            <p:ph type="body" idx="1"/>
          </p:nvPr>
        </p:nvSpPr>
        <p:spPr>
          <a:xfrm>
            <a:off x="839416" y="1772816"/>
            <a:ext cx="10515601" cy="4351338"/>
          </a:xfrm>
        </p:spPr>
        <p:txBody>
          <a:bodyPr/>
          <a:lstStyle/>
          <a:p>
            <a:pPr marL="717550" lvl="1" indent="-342900" hangingPunct="0">
              <a:spcBef>
                <a:spcPts val="1800"/>
              </a:spcBef>
              <a:buFont typeface="Wingdings" panose="05000000000000000000" pitchFamily="2" charset="2"/>
              <a:buChar char="Ø"/>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Level </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of Details</a:t>
            </a:r>
          </a:p>
          <a:p>
            <a:pPr marL="717550" lvl="1" indent="-342900" hangingPunct="0">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基本思想</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距离视点更远的模型用更少三角形的网格模型来表示</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009078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fade">
                                      <p:cBhvr>
                                        <p:cTn id="7" dur="250"/>
                                        <p:tgtEl>
                                          <p:spTgt spid="9318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187">
                                            <p:txEl>
                                              <p:pRg st="1" end="1"/>
                                            </p:txEl>
                                          </p:spTgt>
                                        </p:tgtEl>
                                        <p:attrNameLst>
                                          <p:attrName>style.visibility</p:attrName>
                                        </p:attrNameLst>
                                      </p:cBhvr>
                                      <p:to>
                                        <p:strVal val="visible"/>
                                      </p:to>
                                    </p:set>
                                    <p:animEffect transition="in" filter="fade">
                                      <p:cBhvr>
                                        <p:cTn id="10" dur="250"/>
                                        <p:tgtEl>
                                          <p:spTgt spid="9318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3187">
                                            <p:txEl>
                                              <p:pRg st="2" end="2"/>
                                            </p:txEl>
                                          </p:spTgt>
                                        </p:tgtEl>
                                        <p:attrNameLst>
                                          <p:attrName>style.visibility</p:attrName>
                                        </p:attrNameLst>
                                      </p:cBhvr>
                                      <p:to>
                                        <p:strVal val="visible"/>
                                      </p:to>
                                    </p:set>
                                    <p:animEffect transition="in" filter="fade">
                                      <p:cBhvr>
                                        <p:cTn id="13" dur="250"/>
                                        <p:tgtEl>
                                          <p:spTgt spid="931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9"/>
          <p:cNvSpPr>
            <a:spLocks noGrp="1"/>
          </p:cNvSpPr>
          <p:nvPr>
            <p:ph type="dt" sz="quarter" idx="10"/>
          </p:nvPr>
        </p:nvSpPr>
        <p:spPr>
          <a:xfrm>
            <a:off x="1623822" y="6368024"/>
            <a:ext cx="2540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dirty="0" smtClean="0">
                <a:solidFill>
                  <a:schemeClr val="bg2">
                    <a:lumMod val="50000"/>
                  </a:schemeClr>
                </a:solidFill>
              </a:rPr>
              <a:t>10/02/2001</a:t>
            </a:r>
          </a:p>
        </p:txBody>
      </p:sp>
      <p:sp>
        <p:nvSpPr>
          <p:cNvPr id="99331" name="页脚占位符 10"/>
          <p:cNvSpPr>
            <a:spLocks noGrp="1"/>
          </p:cNvSpPr>
          <p:nvPr>
            <p:ph type="ftr" sz="quarter" idx="11"/>
          </p:nvPr>
        </p:nvSpPr>
        <p:spPr>
          <a:xfrm>
            <a:off x="4951222" y="6368024"/>
            <a:ext cx="3860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mtClean="0">
                <a:solidFill>
                  <a:schemeClr val="bg2">
                    <a:lumMod val="50000"/>
                  </a:schemeClr>
                </a:solidFill>
              </a:rPr>
              <a:t>CS 638, Fall 2001</a:t>
            </a:r>
          </a:p>
        </p:txBody>
      </p:sp>
      <p:sp>
        <p:nvSpPr>
          <p:cNvPr id="99332" name="Rectangle 2"/>
          <p:cNvSpPr>
            <a:spLocks noGrp="1" noChangeArrowheads="1"/>
          </p:cNvSpPr>
          <p:nvPr>
            <p:ph type="title"/>
          </p:nvPr>
        </p:nvSpPr>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3.1.2 LOD</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模型</a:t>
            </a:r>
            <a:endParaRPr lang="en-US" altLang="zh-CN" sz="28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99333" name="Picture 7" descr="C:\My Documents\SSS Talk\Prepared Artwork\cow-full.TIF"/>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1524001" y="1414571"/>
            <a:ext cx="3553884" cy="226398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8" descr="C:\My Documents\SSS Talk\Prepared Artwork\cow-800.TIF"/>
          <p:cNvPicPr>
            <a:picLocks noChangeAspect="1" noChangeArrowheads="1"/>
          </p:cNvPicPr>
          <p:nvPr/>
        </p:nvPicPr>
        <p:blipFill>
          <a:blip r:embed="rId3">
            <a:lum bright="18000" contrast="18000"/>
            <a:extLst>
              <a:ext uri="{28A0092B-C50C-407E-A947-70E740481C1C}">
                <a14:useLocalDpi xmlns:a14="http://schemas.microsoft.com/office/drawing/2010/main" val="0"/>
              </a:ext>
            </a:extLst>
          </a:blip>
          <a:srcRect/>
          <a:stretch>
            <a:fillRect/>
          </a:stretch>
        </p:blipFill>
        <p:spPr bwMode="auto">
          <a:xfrm>
            <a:off x="1517651" y="3908211"/>
            <a:ext cx="3553883" cy="226398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5" name="Picture 9" descr="C:\My Documents\SSS Talk\Prepared Artwork\cow-300.TIF"/>
          <p:cNvPicPr>
            <a:picLocks noChangeAspect="1" noChangeArrowheads="1"/>
          </p:cNvPicPr>
          <p:nvPr/>
        </p:nvPicPr>
        <p:blipFill>
          <a:blip r:embed="rId4">
            <a:lum bright="18000" contrast="18000"/>
            <a:extLst>
              <a:ext uri="{28A0092B-C50C-407E-A947-70E740481C1C}">
                <a14:useLocalDpi xmlns:a14="http://schemas.microsoft.com/office/drawing/2010/main" val="0"/>
              </a:ext>
            </a:extLst>
          </a:blip>
          <a:srcRect/>
          <a:stretch>
            <a:fillRect/>
          </a:stretch>
        </p:blipFill>
        <p:spPr bwMode="auto">
          <a:xfrm>
            <a:off x="7010400" y="3906416"/>
            <a:ext cx="3558117" cy="226578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6" name="Picture 10" descr="C:\My Documents\SSS Talk\Prepared Artwork\cow-100.TIF"/>
          <p:cNvPicPr>
            <a:picLocks noChangeAspect="1" noChangeArrowheads="1"/>
          </p:cNvPicPr>
          <p:nvPr/>
        </p:nvPicPr>
        <p:blipFill>
          <a:blip r:embed="rId5">
            <a:lum bright="18000" contrast="18000"/>
            <a:extLst>
              <a:ext uri="{28A0092B-C50C-407E-A947-70E740481C1C}">
                <a14:useLocalDpi xmlns:a14="http://schemas.microsoft.com/office/drawing/2010/main" val="0"/>
              </a:ext>
            </a:extLst>
          </a:blip>
          <a:srcRect/>
          <a:stretch>
            <a:fillRect/>
          </a:stretch>
        </p:blipFill>
        <p:spPr bwMode="auto">
          <a:xfrm>
            <a:off x="7010400" y="1412776"/>
            <a:ext cx="3558117" cy="226578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9" name="AutoShape 11"/>
          <p:cNvSpPr>
            <a:spLocks noChangeArrowheads="1"/>
          </p:cNvSpPr>
          <p:nvPr/>
        </p:nvSpPr>
        <p:spPr bwMode="auto">
          <a:xfrm>
            <a:off x="5486400" y="4700469"/>
            <a:ext cx="458075" cy="733663"/>
          </a:xfrm>
          <a:prstGeom prst="notchedRightArrow">
            <a:avLst>
              <a:gd name="adj1" fmla="val 50000"/>
              <a:gd name="adj2" fmla="val 60000"/>
            </a:avLst>
          </a:prstGeom>
          <a:gradFill rotWithShape="0">
            <a:gsLst>
              <a:gs pos="0">
                <a:schemeClr val="accent1"/>
              </a:gs>
              <a:gs pos="100000">
                <a:schemeClr val="accent1">
                  <a:gamma/>
                  <a:shade val="46275"/>
                  <a:invGamma/>
                </a:schemeClr>
              </a:gs>
            </a:gsLst>
            <a:lin ang="5400000" scaled="1"/>
          </a:gra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22220" name="AutoShape 12"/>
          <p:cNvSpPr>
            <a:spLocks noChangeArrowheads="1"/>
          </p:cNvSpPr>
          <p:nvPr/>
        </p:nvSpPr>
        <p:spPr bwMode="auto">
          <a:xfrm>
            <a:off x="1188031" y="3678560"/>
            <a:ext cx="184731" cy="369332"/>
          </a:xfrm>
          <a:prstGeom prst="curvedRightArrow">
            <a:avLst>
              <a:gd name="adj1" fmla="val 65000"/>
              <a:gd name="adj2" fmla="val 130000"/>
              <a:gd name="adj3" fmla="val 33333"/>
            </a:avLst>
          </a:prstGeom>
          <a:gradFill rotWithShape="0">
            <a:gsLst>
              <a:gs pos="0">
                <a:schemeClr val="accent1"/>
              </a:gs>
              <a:gs pos="100000">
                <a:schemeClr val="accent1">
                  <a:gamma/>
                  <a:shade val="46275"/>
                  <a:invGamma/>
                </a:schemeClr>
              </a:gs>
            </a:gsLst>
            <a:lin ang="5400000" scaled="1"/>
          </a:gra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
        <p:nvSpPr>
          <p:cNvPr id="222221" name="AutoShape 13"/>
          <p:cNvSpPr>
            <a:spLocks noChangeArrowheads="1"/>
          </p:cNvSpPr>
          <p:nvPr/>
        </p:nvSpPr>
        <p:spPr bwMode="auto">
          <a:xfrm flipH="1" flipV="1">
            <a:off x="10777688" y="3678560"/>
            <a:ext cx="184731" cy="369332"/>
          </a:xfrm>
          <a:prstGeom prst="curvedRightArrow">
            <a:avLst>
              <a:gd name="adj1" fmla="val 65000"/>
              <a:gd name="adj2" fmla="val 130000"/>
              <a:gd name="adj3" fmla="val 33333"/>
            </a:avLst>
          </a:prstGeom>
          <a:gradFill rotWithShape="0">
            <a:gsLst>
              <a:gs pos="0">
                <a:schemeClr val="accent1"/>
              </a:gs>
              <a:gs pos="100000">
                <a:schemeClr val="accent1">
                  <a:gamma/>
                  <a:shade val="46275"/>
                  <a:invGamma/>
                </a:schemeClr>
              </a:gs>
            </a:gsLst>
            <a:lin ang="5400000" scaled="1"/>
          </a:gra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p>
        </p:txBody>
      </p:sp>
    </p:spTree>
    <p:extLst>
      <p:ext uri="{BB962C8B-B14F-4D97-AF65-F5344CB8AC3E}">
        <p14:creationId xmlns:p14="http://schemas.microsoft.com/office/powerpoint/2010/main" val="11884970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日期占位符 6"/>
          <p:cNvSpPr>
            <a:spLocks noGrp="1"/>
          </p:cNvSpPr>
          <p:nvPr>
            <p:ph type="dt" sz="quarter" idx="10"/>
          </p:nvPr>
        </p:nvSpPr>
        <p:spPr>
          <a:xfrm>
            <a:off x="1670252" y="6413957"/>
            <a:ext cx="2540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dirty="0" smtClean="0">
                <a:solidFill>
                  <a:schemeClr val="bg2">
                    <a:lumMod val="50000"/>
                  </a:schemeClr>
                </a:solidFill>
              </a:rPr>
              <a:t>10/02/2001</a:t>
            </a:r>
          </a:p>
        </p:txBody>
      </p:sp>
      <p:sp>
        <p:nvSpPr>
          <p:cNvPr id="100355" name="页脚占位符 7"/>
          <p:cNvSpPr>
            <a:spLocks noGrp="1"/>
          </p:cNvSpPr>
          <p:nvPr>
            <p:ph type="ftr" sz="quarter" idx="11"/>
          </p:nvPr>
        </p:nvSpPr>
        <p:spPr>
          <a:xfrm>
            <a:off x="4997652" y="6413957"/>
            <a:ext cx="3860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mtClean="0">
                <a:solidFill>
                  <a:schemeClr val="bg2">
                    <a:lumMod val="50000"/>
                  </a:schemeClr>
                </a:solidFill>
              </a:rPr>
              <a:t>CS 638, Fall 2001</a:t>
            </a:r>
          </a:p>
        </p:txBody>
      </p:sp>
      <p:sp>
        <p:nvSpPr>
          <p:cNvPr id="100356" name="Rectangle 2"/>
          <p:cNvSpPr>
            <a:spLocks noGrp="1" noChangeArrowheads="1"/>
          </p:cNvSpPr>
          <p:nvPr>
            <p:ph type="title"/>
          </p:nvPr>
        </p:nvSpPr>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3.1.2 LOD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模型</a:t>
            </a:r>
            <a:endParaRPr lang="en-US" altLang="zh-CN" sz="28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100357" name="Picture 3" descr="C:\My Documents\SSS Talk\Prepared Artwork\cow-full.TIF"/>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531727" y="1844824"/>
            <a:ext cx="4912784" cy="326603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4" descr="C:\My Documents\SSS Talk\Prepared Artwork\cow-800.TIF"/>
          <p:cNvPicPr>
            <a:picLocks noChangeAspect="1" noChangeArrowheads="1"/>
          </p:cNvPicPr>
          <p:nvPr/>
        </p:nvPicPr>
        <p:blipFill>
          <a:blip r:embed="rId3" cstate="print">
            <a:lum bright="18000" contrast="18000"/>
            <a:extLst>
              <a:ext uri="{28A0092B-C50C-407E-A947-70E740481C1C}">
                <a14:useLocalDpi xmlns:a14="http://schemas.microsoft.com/office/drawing/2010/main" val="0"/>
              </a:ext>
            </a:extLst>
          </a:blip>
          <a:srcRect/>
          <a:stretch>
            <a:fillRect/>
          </a:stretch>
        </p:blipFill>
        <p:spPr bwMode="auto">
          <a:xfrm>
            <a:off x="7745327" y="3468452"/>
            <a:ext cx="2438400" cy="16217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5" descr="C:\My Documents\SSS Talk\Prepared Artwork\cow-300.TIF"/>
          <p:cNvPicPr>
            <a:picLocks noChangeAspect="1" noChangeArrowheads="1"/>
          </p:cNvPicPr>
          <p:nvPr/>
        </p:nvPicPr>
        <p:blipFill>
          <a:blip r:embed="rId4">
            <a:lum bright="18000" contrast="18000"/>
            <a:extLst>
              <a:ext uri="{28A0092B-C50C-407E-A947-70E740481C1C}">
                <a14:useLocalDpi xmlns:a14="http://schemas.microsoft.com/office/drawing/2010/main" val="0"/>
              </a:ext>
            </a:extLst>
          </a:blip>
          <a:srcRect/>
          <a:stretch>
            <a:fillRect/>
          </a:stretch>
        </p:blipFill>
        <p:spPr bwMode="auto">
          <a:xfrm>
            <a:off x="8253328" y="2219849"/>
            <a:ext cx="1231900" cy="8193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0" name="Picture 6" descr="C:\My Documents\SSS Talk\Prepared Artwork\cow-100.TIF"/>
          <p:cNvPicPr>
            <a:picLocks noChangeAspect="1" noChangeArrowheads="1"/>
          </p:cNvPicPr>
          <p:nvPr/>
        </p:nvPicPr>
        <p:blipFill>
          <a:blip r:embed="rId5">
            <a:lum bright="18000" contrast="18000"/>
            <a:extLst>
              <a:ext uri="{28A0092B-C50C-407E-A947-70E740481C1C}">
                <a14:useLocalDpi xmlns:a14="http://schemas.microsoft.com/office/drawing/2010/main" val="0"/>
              </a:ext>
            </a:extLst>
          </a:blip>
          <a:srcRect/>
          <a:stretch>
            <a:fillRect/>
          </a:stretch>
        </p:blipFill>
        <p:spPr bwMode="auto">
          <a:xfrm>
            <a:off x="6526128" y="2281921"/>
            <a:ext cx="622300" cy="41434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279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3.1.2 LOD</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模型</a:t>
            </a:r>
          </a:p>
        </p:txBody>
      </p:sp>
      <p:sp>
        <p:nvSpPr>
          <p:cNvPr id="93187" name="Rectangle 3"/>
          <p:cNvSpPr>
            <a:spLocks noGrp="1" noChangeArrowheads="1"/>
          </p:cNvSpPr>
          <p:nvPr>
            <p:ph type="body" idx="1"/>
          </p:nvPr>
        </p:nvSpPr>
        <p:spPr/>
        <p:txBody>
          <a:bodyPr/>
          <a:lstStyle/>
          <a:p>
            <a:pPr marL="717550" lvl="1" indent="-342900" eaLnBrk="1" hangingPunct="0">
              <a:spcBef>
                <a:spcPts val="1800"/>
              </a:spcBef>
              <a:buFont typeface="Wingdings" panose="05000000000000000000" pitchFamily="2" charset="2"/>
              <a:buChar char="Ø"/>
              <a:defRPr/>
            </a:pPr>
            <a:r>
              <a:rPr lang="zh-CN" altLang="en-US" b="1" dirty="0">
                <a:solidFill>
                  <a:schemeClr val="accent6">
                    <a:lumMod val="50000"/>
                  </a:schemeClr>
                </a:solidFill>
                <a:latin typeface="微软雅黑" panose="020B0503020204020204" pitchFamily="34" charset="-122"/>
                <a:ea typeface="微软雅黑" panose="020B0503020204020204" pitchFamily="34" charset="-122"/>
              </a:rPr>
              <a:t>实现方法</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Multi-resolution modeling</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多分辨率模型</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797050" lvl="2" indent="-457200" eaLnBrk="1" hangingPunct="1">
              <a:buFont typeface="Wingdings" panose="05000000000000000000" pitchFamily="2" charset="2"/>
              <a:buChar char="n"/>
            </a:pPr>
            <a:r>
              <a:rPr lang="en-US" altLang="zh-CN" dirty="0" err="1" smtClean="0">
                <a:solidFill>
                  <a:schemeClr val="bg2">
                    <a:lumMod val="50000"/>
                  </a:schemeClr>
                </a:solidFill>
              </a:rPr>
              <a:t>Remeshing</a:t>
            </a:r>
            <a:endParaRPr lang="en-US" altLang="zh-CN" dirty="0" smtClean="0">
              <a:solidFill>
                <a:schemeClr val="bg2">
                  <a:lumMod val="50000"/>
                </a:schemeClr>
              </a:solidFill>
            </a:endParaRPr>
          </a:p>
          <a:p>
            <a:pPr marL="1797050" lvl="2" indent="-457200" eaLnBrk="1" hangingPunct="1">
              <a:buFont typeface="Wingdings" panose="05000000000000000000" pitchFamily="2" charset="2"/>
              <a:buChar char="n"/>
            </a:pPr>
            <a:r>
              <a:rPr lang="en-US" altLang="zh-CN" dirty="0" smtClean="0">
                <a:solidFill>
                  <a:schemeClr val="bg2">
                    <a:lumMod val="50000"/>
                  </a:schemeClr>
                </a:solidFill>
              </a:rPr>
              <a:t>Parametric Surfaces</a:t>
            </a:r>
          </a:p>
          <a:p>
            <a:pPr marL="1797050" lvl="2" indent="-457200" eaLnBrk="1" hangingPunct="1">
              <a:buFont typeface="Wingdings" panose="05000000000000000000" pitchFamily="2" charset="2"/>
              <a:buChar char="n"/>
            </a:pPr>
            <a:r>
              <a:rPr lang="en-US" altLang="zh-CN" dirty="0" smtClean="0">
                <a:solidFill>
                  <a:schemeClr val="bg2">
                    <a:lumMod val="50000"/>
                  </a:schemeClr>
                </a:solidFill>
              </a:rPr>
              <a:t>Subdivision Surfaces</a:t>
            </a: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网格简化</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95090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187">
                                            <p:bg/>
                                          </p:spTgt>
                                        </p:tgtEl>
                                        <p:attrNameLst>
                                          <p:attrName>style.visibility</p:attrName>
                                        </p:attrNameLst>
                                      </p:cBhvr>
                                      <p:to>
                                        <p:strVal val="visible"/>
                                      </p:to>
                                    </p:set>
                                    <p:animEffect transition="in" filter="fade">
                                      <p:cBhvr>
                                        <p:cTn id="7" dur="250"/>
                                        <p:tgtEl>
                                          <p:spTgt spid="9318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187">
                                            <p:txEl>
                                              <p:pRg st="0" end="0"/>
                                            </p:txEl>
                                          </p:spTgt>
                                        </p:tgtEl>
                                        <p:attrNameLst>
                                          <p:attrName>style.visibility</p:attrName>
                                        </p:attrNameLst>
                                      </p:cBhvr>
                                      <p:to>
                                        <p:strVal val="visible"/>
                                      </p:to>
                                    </p:set>
                                    <p:animEffect transition="in" filter="fade">
                                      <p:cBhvr>
                                        <p:cTn id="10" dur="250"/>
                                        <p:tgtEl>
                                          <p:spTgt spid="93187">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318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18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18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1"/>
          </p:nvPr>
        </p:nvSpPr>
        <p:spPr/>
        <p:txBody>
          <a:bodyPr/>
          <a:lstStyle/>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[Clark76] First LOD paper</a:t>
            </a:r>
          </a:p>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Replace each object in the scene graph with a hierarchy of objects at differing resolutions</a:t>
            </a:r>
          </a:p>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Select LOD based on size of screen-space projection</a:t>
            </a:r>
          </a:p>
        </p:txBody>
      </p:sp>
      <p:sp>
        <p:nvSpPr>
          <p:cNvPr id="6" name="Rectangle 2"/>
          <p:cNvSpPr>
            <a:spLocks noGrp="1" noChangeArrowheads="1"/>
          </p:cNvSpPr>
          <p:nvPr>
            <p:ph type="title"/>
          </p:nvPr>
        </p:nvSpPr>
        <p:spPr>
          <a:xfrm>
            <a:off x="838418" y="365125"/>
            <a:ext cx="10515164" cy="1325563"/>
          </a:xfrm>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3.1.2 LOD</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2547945340"/>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网格简化方法</a:t>
            </a:r>
            <a:endParaRPr 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2403" name="Rectangle 3"/>
          <p:cNvSpPr>
            <a:spLocks noGrp="1" noChangeArrowheads="1"/>
          </p:cNvSpPr>
          <p:nvPr>
            <p:ph type="body" idx="1"/>
          </p:nvPr>
        </p:nvSpPr>
        <p:spPr/>
        <p:txBody>
          <a:bodyPr/>
          <a:lstStyle/>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Vertex Clustering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顶点聚合</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Vertex Removal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顶点移除</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Edge Collapse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边塌陷</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Triangle Collapse </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三角形塌陷</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sz="2400" dirty="0" smtClean="0"/>
          </a:p>
        </p:txBody>
      </p:sp>
    </p:spTree>
    <p:extLst>
      <p:ext uri="{BB962C8B-B14F-4D97-AF65-F5344CB8AC3E}">
        <p14:creationId xmlns:p14="http://schemas.microsoft.com/office/powerpoint/2010/main" val="20849143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fade">
                                      <p:cBhvr>
                                        <p:cTn id="7" dur="500"/>
                                        <p:tgtEl>
                                          <p:spTgt spid="102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2403">
                                            <p:txEl>
                                              <p:pRg st="1" end="1"/>
                                            </p:txEl>
                                          </p:spTgt>
                                        </p:tgtEl>
                                        <p:attrNameLst>
                                          <p:attrName>style.visibility</p:attrName>
                                        </p:attrNameLst>
                                      </p:cBhvr>
                                      <p:to>
                                        <p:strVal val="visible"/>
                                      </p:to>
                                    </p:set>
                                    <p:animEffect transition="in" filter="fade">
                                      <p:cBhvr>
                                        <p:cTn id="12" dur="500"/>
                                        <p:tgtEl>
                                          <p:spTgt spid="1024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02403">
                                            <p:txEl>
                                              <p:pRg st="2" end="2"/>
                                            </p:txEl>
                                          </p:spTgt>
                                        </p:tgtEl>
                                        <p:attrNameLst>
                                          <p:attrName>style.visibility</p:attrName>
                                        </p:attrNameLst>
                                      </p:cBhvr>
                                      <p:to>
                                        <p:strVal val="visible"/>
                                      </p:to>
                                    </p:set>
                                    <p:animEffect transition="in" filter="fade">
                                      <p:cBhvr>
                                        <p:cTn id="17" dur="500"/>
                                        <p:tgtEl>
                                          <p:spTgt spid="1024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02403">
                                            <p:txEl>
                                              <p:pRg st="3" end="3"/>
                                            </p:txEl>
                                          </p:spTgt>
                                        </p:tgtEl>
                                        <p:attrNameLst>
                                          <p:attrName>style.visibility</p:attrName>
                                        </p:attrNameLst>
                                      </p:cBhvr>
                                      <p:to>
                                        <p:strVal val="visible"/>
                                      </p:to>
                                    </p:set>
                                    <p:animEffect transition="in" filter="fade">
                                      <p:cBhvr>
                                        <p:cTn id="22" dur="500"/>
                                        <p:tgtEl>
                                          <p:spTgt spid="1024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body" idx="1"/>
          </p:nvPr>
        </p:nvSpPr>
        <p:spPr/>
        <p:txBody>
          <a:bodyPr>
            <a:normAutofit/>
          </a:bodyPr>
          <a:lstStyle/>
          <a:p>
            <a:pPr marL="717550" lvl="1" indent="-342900" eaLnBrk="1"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Vertex Clustering</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顶点聚合</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Rossignac</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 &amp; </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Borrel</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 93]</a:t>
            </a:r>
          </a:p>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Weight vertices by:</a:t>
            </a:r>
          </a:p>
          <a:p>
            <a:pPr marL="1797050" lvl="2" indent="-457200">
              <a:lnSpc>
                <a:spcPct val="100000"/>
              </a:lnSpc>
              <a:buFont typeface="Wingdings" panose="05000000000000000000" pitchFamily="2" charset="2"/>
              <a:buChar char="n"/>
            </a:pPr>
            <a:r>
              <a:rPr lang="en-US" altLang="zh-CN" b="1" dirty="0">
                <a:solidFill>
                  <a:schemeClr val="bg2">
                    <a:lumMod val="50000"/>
                  </a:schemeClr>
                </a:solidFill>
              </a:rPr>
              <a:t>Inverse of max angle between edges </a:t>
            </a:r>
          </a:p>
          <a:p>
            <a:pPr marL="1797050" lvl="2" indent="-457200">
              <a:lnSpc>
                <a:spcPct val="100000"/>
              </a:lnSpc>
              <a:buFont typeface="Wingdings" panose="05000000000000000000" pitchFamily="2" charset="2"/>
              <a:buChar char="n"/>
            </a:pPr>
            <a:r>
              <a:rPr lang="en-US" altLang="zh-CN" b="1" dirty="0">
                <a:solidFill>
                  <a:schemeClr val="bg2">
                    <a:lumMod val="50000"/>
                  </a:schemeClr>
                </a:solidFill>
              </a:rPr>
              <a:t>Size of largest adjacent face </a:t>
            </a:r>
          </a:p>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Impose a grid on the model</a:t>
            </a:r>
          </a:p>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Compute weighted average vertex in each cell</a:t>
            </a:r>
          </a:p>
          <a:p>
            <a:pPr marL="1330325" lvl="1" indent="-342900" eaLnBrk="1" hangingPunct="1">
              <a:lnSpc>
                <a:spcPct val="130000"/>
              </a:lnSpc>
              <a:spcBef>
                <a:spcPts val="1800"/>
              </a:spcBef>
              <a:buFont typeface="Wingdings" panose="05000000000000000000" pitchFamily="2" charset="2"/>
              <a:buChar char="l"/>
            </a:pP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网格简化方法</a:t>
            </a:r>
            <a:endParaRPr 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4123324"/>
      </p:ext>
    </p:extLst>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p:txBody>
          <a:bodyPr>
            <a:normAutofit/>
          </a:bodyPr>
          <a:lstStyle/>
          <a:p>
            <a:pPr marL="717550" lvl="1" indent="-342900" hangingPunct="0">
              <a:spcBef>
                <a:spcPts val="1800"/>
              </a:spcBef>
              <a:buFont typeface="Wingdings" panose="05000000000000000000" pitchFamily="2" charset="2"/>
              <a:buChar char="Ø"/>
              <a:defRPr/>
            </a:pP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Vertex </a:t>
            </a:r>
            <a:r>
              <a:rPr lang="en-US" altLang="zh-CN" sz="2400" b="1" dirty="0" smtClean="0">
                <a:solidFill>
                  <a:schemeClr val="accent6">
                    <a:lumMod val="50000"/>
                  </a:schemeClr>
                </a:solidFill>
                <a:latin typeface="微软雅黑" panose="020B0503020204020204" pitchFamily="34" charset="-122"/>
                <a:ea typeface="微软雅黑" panose="020B0503020204020204" pitchFamily="34" charset="-122"/>
              </a:rPr>
              <a:t>Clustering </a:t>
            </a:r>
            <a:r>
              <a:rPr lang="zh-CN" altLang="en-US" sz="2400" b="1" dirty="0" smtClean="0">
                <a:solidFill>
                  <a:schemeClr val="accent6">
                    <a:lumMod val="50000"/>
                  </a:schemeClr>
                </a:solidFill>
                <a:latin typeface="微软雅黑" panose="020B0503020204020204" pitchFamily="34" charset="-122"/>
                <a:ea typeface="微软雅黑" panose="020B0503020204020204" pitchFamily="34" charset="-122"/>
              </a:rPr>
              <a:t>顶点</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聚合</a:t>
            </a:r>
            <a:endParaRPr lang="en-US" altLang="zh-CN" sz="24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5475" name="Rectangle 1027"/>
          <p:cNvSpPr>
            <a:spLocks noGrp="1" noChangeArrowheads="1"/>
          </p:cNvSpPr>
          <p:nvPr>
            <p:ph type="body" sz="half" idx="1"/>
          </p:nvPr>
        </p:nvSpPr>
        <p:spPr>
          <a:xfrm>
            <a:off x="767408" y="1772816"/>
            <a:ext cx="10871200" cy="3420590"/>
          </a:xfrm>
        </p:spPr>
        <p:txBody>
          <a:bodyPr>
            <a:normAutofit/>
          </a:bodyPr>
          <a:lstStyle/>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Partition space into cells</a:t>
            </a:r>
          </a:p>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grids [</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Rossignac-Borrel</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 spheres [Low-Tan], </a:t>
            </a: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octrees</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 ...</a:t>
            </a:r>
          </a:p>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Merge all vertices within the same cell</a:t>
            </a:r>
          </a:p>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triangles with multiple corners in one cell will degenerate</a:t>
            </a:r>
          </a:p>
        </p:txBody>
      </p:sp>
    </p:spTree>
    <p:extLst>
      <p:ext uri="{BB962C8B-B14F-4D97-AF65-F5344CB8AC3E}">
        <p14:creationId xmlns:p14="http://schemas.microsoft.com/office/powerpoint/2010/main" val="4815307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17252" y="332656"/>
            <a:ext cx="10515164" cy="1325563"/>
          </a:xfrm>
        </p:spPr>
        <p:txBody>
          <a:bodyPr>
            <a:normAutofit/>
          </a:bodyPr>
          <a:lstStyle/>
          <a:p>
            <a:pPr marL="717550" lvl="1" indent="-342900" eaLnBrk="1" hangingPunct="0">
              <a:spcBef>
                <a:spcPts val="1800"/>
              </a:spcBef>
              <a:buFont typeface="Wingdings" panose="05000000000000000000" pitchFamily="2" charset="2"/>
              <a:buChar char="Ø"/>
              <a:defRPr/>
            </a:pP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Vertex </a:t>
            </a:r>
            <a:r>
              <a:rPr lang="en-US" altLang="zh-CN" sz="2400" b="1" dirty="0" smtClean="0">
                <a:solidFill>
                  <a:schemeClr val="accent6">
                    <a:lumMod val="50000"/>
                  </a:schemeClr>
                </a:solidFill>
                <a:latin typeface="微软雅黑" panose="020B0503020204020204" pitchFamily="34" charset="-122"/>
                <a:ea typeface="微软雅黑" panose="020B0503020204020204" pitchFamily="34" charset="-122"/>
              </a:rPr>
              <a:t>Clustering </a:t>
            </a:r>
            <a:r>
              <a:rPr lang="zh-CN" altLang="en-US" sz="2400" b="1" dirty="0" smtClean="0">
                <a:solidFill>
                  <a:schemeClr val="accent6">
                    <a:lumMod val="50000"/>
                  </a:schemeClr>
                </a:solidFill>
                <a:latin typeface="微软雅黑" panose="020B0503020204020204" pitchFamily="34" charset="-122"/>
                <a:ea typeface="微软雅黑" panose="020B0503020204020204" pitchFamily="34" charset="-122"/>
              </a:rPr>
              <a:t>顶点</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聚合</a:t>
            </a:r>
            <a:endParaRPr lang="en-US" sz="24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6499" name="Rectangle 3"/>
          <p:cNvSpPr>
            <a:spLocks noGrp="1" noChangeArrowheads="1"/>
          </p:cNvSpPr>
          <p:nvPr>
            <p:ph type="body" idx="1"/>
          </p:nvPr>
        </p:nvSpPr>
        <p:spPr>
          <a:xfrm>
            <a:off x="695400" y="1412776"/>
            <a:ext cx="10515601" cy="4351338"/>
          </a:xfrm>
        </p:spPr>
        <p:txBody>
          <a:bodyPr/>
          <a:lstStyle/>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Triangles become:</a:t>
            </a:r>
          </a:p>
          <a:p>
            <a:pPr marL="1797050" lvl="2" indent="-457200" eaLnBrk="1" hangingPunct="1">
              <a:lnSpc>
                <a:spcPct val="100000"/>
              </a:lnSpc>
              <a:buFont typeface="Wingdings" panose="05000000000000000000" pitchFamily="2" charset="2"/>
              <a:buChar char="n"/>
            </a:pPr>
            <a:r>
              <a:rPr lang="en-US" altLang="zh-CN" b="1" dirty="0">
                <a:solidFill>
                  <a:schemeClr val="bg2">
                    <a:lumMod val="50000"/>
                  </a:schemeClr>
                </a:solidFill>
              </a:rPr>
              <a:t>Triangles</a:t>
            </a:r>
          </a:p>
          <a:p>
            <a:pPr marL="1797050" lvl="2" indent="-457200" eaLnBrk="1" hangingPunct="1">
              <a:lnSpc>
                <a:spcPct val="100000"/>
              </a:lnSpc>
              <a:buFont typeface="Wingdings" panose="05000000000000000000" pitchFamily="2" charset="2"/>
              <a:buChar char="n"/>
            </a:pPr>
            <a:r>
              <a:rPr lang="en-US" altLang="zh-CN" b="1" dirty="0">
                <a:solidFill>
                  <a:schemeClr val="bg2">
                    <a:lumMod val="50000"/>
                  </a:schemeClr>
                </a:solidFill>
              </a:rPr>
              <a:t>Lines</a:t>
            </a:r>
          </a:p>
          <a:p>
            <a:pPr marL="1797050" lvl="2" indent="-457200" eaLnBrk="1" hangingPunct="1">
              <a:lnSpc>
                <a:spcPct val="100000"/>
              </a:lnSpc>
              <a:buFont typeface="Wingdings" panose="05000000000000000000" pitchFamily="2" charset="2"/>
              <a:buChar char="n"/>
            </a:pPr>
            <a:r>
              <a:rPr lang="en-US" altLang="zh-CN" b="1" dirty="0">
                <a:solidFill>
                  <a:schemeClr val="bg2">
                    <a:lumMod val="50000"/>
                  </a:schemeClr>
                </a:solidFill>
              </a:rPr>
              <a:t>Points</a:t>
            </a:r>
          </a:p>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Keep the unique primitives</a:t>
            </a:r>
          </a:p>
        </p:txBody>
      </p:sp>
      <p:pic>
        <p:nvPicPr>
          <p:cNvPr id="106500" name="Picture 1034" descr="Tes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4221088"/>
            <a:ext cx="7446433" cy="259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4055972"/>
      </p:ext>
    </p:extLst>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95400" y="188640"/>
            <a:ext cx="10390716" cy="1462087"/>
          </a:xfrm>
        </p:spPr>
        <p:txBody>
          <a:bodyPr>
            <a:normAutofit/>
          </a:bodyPr>
          <a:lstStyle/>
          <a:p>
            <a:pPr marL="717550" lvl="1" indent="-342900" hangingPunct="0">
              <a:spcBef>
                <a:spcPts val="1800"/>
              </a:spcBef>
              <a:buFont typeface="Wingdings" panose="05000000000000000000" pitchFamily="2" charset="2"/>
              <a:buChar char="Ø"/>
              <a:defRPr/>
            </a:pP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Vertex Clustering </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顶点聚合</a:t>
            </a:r>
            <a:endParaRPr lang="en-US" altLang="zh-CN" sz="24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7523" name="Rectangle 6"/>
          <p:cNvSpPr>
            <a:spLocks noGrp="1" noChangeArrowheads="1"/>
          </p:cNvSpPr>
          <p:nvPr>
            <p:ph type="body" sz="half" idx="1"/>
          </p:nvPr>
        </p:nvSpPr>
        <p:spPr>
          <a:xfrm>
            <a:off x="551384" y="1268760"/>
            <a:ext cx="6120680" cy="4953000"/>
          </a:xfrm>
        </p:spPr>
        <p:txBody>
          <a:bodyPr>
            <a:normAutofit/>
          </a:bodyPr>
          <a:lstStyle/>
          <a:p>
            <a:pPr marL="1330325" lvl="1" indent="-342900">
              <a:lnSpc>
                <a:spcPct val="130000"/>
              </a:lnSpc>
              <a:spcBef>
                <a:spcPts val="1800"/>
              </a:spcBef>
              <a:buFont typeface="Wingdings" panose="05000000000000000000" pitchFamily="2" charset="2"/>
              <a:buChar char="l"/>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局限</a:t>
            </a:r>
            <a:endParaRPr lang="en-US" altLang="zh-CN" sz="2200" b="1" dirty="0" smtClean="0">
              <a:solidFill>
                <a:schemeClr val="bg2">
                  <a:lumMod val="50000"/>
                </a:schemeClr>
              </a:solidFill>
              <a:latin typeface="微软雅黑" panose="020B0503020204020204" pitchFamily="34" charset="-122"/>
              <a:ea typeface="微软雅黑" panose="020B0503020204020204" pitchFamily="34" charset="-122"/>
            </a:endParaRPr>
          </a:p>
          <a:p>
            <a:pPr marL="1797050" lvl="2" indent="-457200">
              <a:buFont typeface="Wingdings" panose="05000000000000000000" pitchFamily="2" charset="2"/>
              <a:buChar char="n"/>
              <a:defRPr/>
            </a:pPr>
            <a:r>
              <a:rPr lang="en-US" altLang="zh-CN" b="1" dirty="0">
                <a:solidFill>
                  <a:schemeClr val="bg2">
                    <a:lumMod val="50000"/>
                  </a:schemeClr>
                </a:solidFill>
              </a:rPr>
              <a:t>Hard to target a polygon </a:t>
            </a:r>
            <a:r>
              <a:rPr lang="en-US" altLang="zh-CN" b="1" dirty="0">
                <a:solidFill>
                  <a:schemeClr val="bg2">
                    <a:lumMod val="50000"/>
                  </a:schemeClr>
                </a:solidFill>
              </a:rPr>
              <a:t>count</a:t>
            </a:r>
          </a:p>
          <a:p>
            <a:pPr marL="1797050" lvl="2" indent="-457200">
              <a:buFont typeface="Wingdings" panose="05000000000000000000" pitchFamily="2" charset="2"/>
              <a:buChar char="n"/>
              <a:defRPr/>
            </a:pPr>
            <a:r>
              <a:rPr lang="en-US" altLang="zh-CN" b="1" dirty="0">
                <a:solidFill>
                  <a:schemeClr val="bg2">
                    <a:lumMod val="50000"/>
                  </a:schemeClr>
                </a:solidFill>
              </a:rPr>
              <a:t>Poor error control</a:t>
            </a:r>
          </a:p>
          <a:p>
            <a:pPr marL="1797050" lvl="2" indent="-457200">
              <a:buFont typeface="Wingdings" panose="05000000000000000000" pitchFamily="2" charset="2"/>
              <a:buChar char="n"/>
              <a:defRPr/>
            </a:pPr>
            <a:r>
              <a:rPr lang="en-US" altLang="zh-CN" b="1" dirty="0">
                <a:solidFill>
                  <a:schemeClr val="bg2">
                    <a:lumMod val="50000"/>
                  </a:schemeClr>
                </a:solidFill>
              </a:rPr>
              <a:t>Not invariant to rotation or translation</a:t>
            </a:r>
          </a:p>
          <a:p>
            <a:pPr marL="1797050" lvl="2" indent="-457200">
              <a:buFont typeface="Wingdings" panose="05000000000000000000" pitchFamily="2" charset="2"/>
              <a:buChar char="n"/>
              <a:defRPr/>
            </a:pPr>
            <a:r>
              <a:rPr lang="en-US" altLang="zh-CN" b="1" dirty="0">
                <a:solidFill>
                  <a:schemeClr val="bg2">
                    <a:lumMod val="50000"/>
                  </a:schemeClr>
                </a:solidFill>
              </a:rPr>
              <a:t>Mixed primitive </a:t>
            </a:r>
            <a:r>
              <a:rPr lang="en-US" altLang="zh-CN" b="1" dirty="0" smtClean="0">
                <a:solidFill>
                  <a:schemeClr val="bg2">
                    <a:lumMod val="50000"/>
                  </a:schemeClr>
                </a:solidFill>
              </a:rPr>
              <a:t>types</a:t>
            </a:r>
            <a:endParaRPr lang="en-US" altLang="zh-CN" sz="2400" b="1" dirty="0" smtClean="0"/>
          </a:p>
          <a:p>
            <a:pPr marL="1330325" lvl="1" indent="-342900" eaLnBrk="1" hangingPunct="1">
              <a:lnSpc>
                <a:spcPct val="130000"/>
              </a:lnSpc>
              <a:spcBef>
                <a:spcPts val="1800"/>
              </a:spcBef>
              <a:buFont typeface="Wingdings" panose="05000000000000000000" pitchFamily="2" charset="2"/>
              <a:buChar char="l"/>
            </a:pPr>
            <a:r>
              <a:rPr lang="zh-CN" altLang="en-US" sz="2200" b="1" dirty="0" smtClean="0">
                <a:solidFill>
                  <a:schemeClr val="bg2">
                    <a:lumMod val="50000"/>
                  </a:schemeClr>
                </a:solidFill>
                <a:latin typeface="微软雅黑" panose="020B0503020204020204" pitchFamily="34" charset="-122"/>
                <a:ea typeface="微软雅黑" panose="020B0503020204020204" pitchFamily="34" charset="-122"/>
              </a:rPr>
              <a:t>优势</a:t>
            </a:r>
            <a:endParaRPr lang="en-US" altLang="zh-CN" sz="2200" b="1" dirty="0" smtClean="0">
              <a:solidFill>
                <a:schemeClr val="bg2">
                  <a:lumMod val="50000"/>
                </a:schemeClr>
              </a:solidFill>
              <a:latin typeface="微软雅黑" panose="020B0503020204020204" pitchFamily="34" charset="-122"/>
              <a:ea typeface="微软雅黑" panose="020B0503020204020204" pitchFamily="34" charset="-122"/>
            </a:endParaRPr>
          </a:p>
          <a:p>
            <a:pPr marL="1797050" lvl="2" indent="-457200">
              <a:buFont typeface="Wingdings" panose="05000000000000000000" pitchFamily="2" charset="2"/>
              <a:buChar char="n"/>
              <a:defRPr/>
            </a:pPr>
            <a:r>
              <a:rPr lang="en-US" altLang="zh-CN" b="1" dirty="0">
                <a:solidFill>
                  <a:schemeClr val="bg2">
                    <a:lumMod val="50000"/>
                  </a:schemeClr>
                </a:solidFill>
              </a:rPr>
              <a:t>Simple</a:t>
            </a:r>
          </a:p>
          <a:p>
            <a:pPr marL="1797050" lvl="2" indent="-457200">
              <a:buFont typeface="Wingdings" panose="05000000000000000000" pitchFamily="2" charset="2"/>
              <a:buChar char="n"/>
              <a:defRPr/>
            </a:pPr>
            <a:r>
              <a:rPr lang="en-US" altLang="zh-CN" b="1" dirty="0">
                <a:solidFill>
                  <a:schemeClr val="bg2">
                    <a:lumMod val="50000"/>
                  </a:schemeClr>
                </a:solidFill>
              </a:rPr>
              <a:t>Robust</a:t>
            </a:r>
          </a:p>
          <a:p>
            <a:pPr marL="1330325" lvl="1" indent="-342900" eaLnBrk="1" hangingPunct="1">
              <a:lnSpc>
                <a:spcPct val="130000"/>
              </a:lnSpc>
              <a:spcBef>
                <a:spcPts val="1800"/>
              </a:spcBef>
              <a:buFont typeface="Wingdings" panose="05000000000000000000" pitchFamily="2" charset="2"/>
              <a:buChar char="l"/>
            </a:pP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p:txBody>
      </p:sp>
      <p:graphicFrame>
        <p:nvGraphicFramePr>
          <p:cNvPr id="107524" name="Object 4"/>
          <p:cNvGraphicFramePr>
            <a:graphicFrameLocks noGrp="1" noChangeAspect="1"/>
          </p:cNvGraphicFramePr>
          <p:nvPr>
            <p:ph sz="half" idx="2"/>
          </p:nvPr>
        </p:nvGraphicFramePr>
        <p:xfrm>
          <a:off x="7200900" y="2101851"/>
          <a:ext cx="3693584" cy="4530725"/>
        </p:xfrm>
        <a:graphic>
          <a:graphicData uri="http://schemas.openxmlformats.org/presentationml/2006/ole">
            <mc:AlternateContent xmlns:mc="http://schemas.openxmlformats.org/markup-compatibility/2006">
              <mc:Choice xmlns:v="urn:schemas-microsoft-com:vml" Requires="v">
                <p:oleObj spid="_x0000_s22570" name="Image" r:id="rId4" imgW="5117460" imgH="8368254" progId="Photoshop.Image.9">
                  <p:embed/>
                </p:oleObj>
              </mc:Choice>
              <mc:Fallback>
                <p:oleObj name="Image" r:id="rId4" imgW="5117460" imgH="8368254" progId="Photoshop.Image.9">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900" y="2101851"/>
                        <a:ext cx="3693584"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3" name="Rectangle 9"/>
          <p:cNvSpPr>
            <a:spLocks noChangeArrowheads="1"/>
          </p:cNvSpPr>
          <p:nvPr/>
        </p:nvSpPr>
        <p:spPr bwMode="auto">
          <a:xfrm>
            <a:off x="1430867" y="5603875"/>
            <a:ext cx="5384800" cy="2362200"/>
          </a:xfrm>
          <a:prstGeom prst="rect">
            <a:avLst/>
          </a:prstGeom>
          <a:noFill/>
          <a:ln w="9525">
            <a:noFill/>
            <a:miter lim="800000"/>
            <a:headEnd/>
            <a:tailEnd/>
          </a:ln>
          <a:effectLst/>
        </p:spPr>
        <p:txBody>
          <a:bodyPr/>
          <a:lstStyle/>
          <a:p>
            <a:pPr marL="742950" lvl="1" indent="-285750">
              <a:spcBef>
                <a:spcPct val="20000"/>
              </a:spcBef>
              <a:buFontTx/>
              <a:buChar char="–"/>
              <a:defRPr/>
            </a:pPr>
            <a:endParaRPr lang="en-US" sz="2400" dirty="0">
              <a:effectLst>
                <a:outerShdw blurRad="38100" dist="38100" dir="2700000" algn="tl">
                  <a:srgbClr val="000000"/>
                </a:outerShdw>
              </a:effectLst>
            </a:endParaRPr>
          </a:p>
        </p:txBody>
      </p:sp>
    </p:spTree>
    <p:extLst>
      <p:ext uri="{BB962C8B-B14F-4D97-AF65-F5344CB8AC3E}">
        <p14:creationId xmlns:p14="http://schemas.microsoft.com/office/powerpoint/2010/main" val="1534850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767408" y="1484784"/>
            <a:ext cx="9944100" cy="4896544"/>
          </a:xfrm>
        </p:spPr>
        <p:txBody>
          <a:bodyPr>
            <a:normAutofit/>
          </a:bodyPr>
          <a:lstStyle/>
          <a:p>
            <a:pPr marL="717550" lvl="1" indent="-342900" hangingPunct="0">
              <a:lnSpc>
                <a:spcPct val="120000"/>
              </a:lnSpc>
              <a:spcBef>
                <a:spcPts val="600"/>
              </a:spcBef>
              <a:buFont typeface="Wingdings" panose="05000000000000000000" pitchFamily="2" charset="2"/>
              <a:buChar char="Ø"/>
              <a:defRPr/>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Delaunay</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三角剖分 </a:t>
            </a:r>
          </a:p>
          <a:p>
            <a:pPr marL="446088" lvl="1" indent="9525" eaLnBrk="1" hangingPunct="1">
              <a:lnSpc>
                <a:spcPct val="150000"/>
              </a:lnSpc>
              <a:spcBef>
                <a:spcPts val="1800"/>
              </a:spcBef>
            </a:pP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定义</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1】Delaunay</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边：假设一个边集</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E</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中的一条边</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e</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（两个端点为</a:t>
            </a:r>
            <a:r>
              <a:rPr lang="en-US" altLang="zh-CN" sz="2400" b="1" dirty="0" err="1" smtClean="0">
                <a:solidFill>
                  <a:schemeClr val="bg2">
                    <a:lumMod val="50000"/>
                  </a:schemeClr>
                </a:solidFill>
                <a:latin typeface="微软雅黑" panose="020B0503020204020204" pitchFamily="34" charset="-122"/>
                <a:ea typeface="微软雅黑" panose="020B0503020204020204" pitchFamily="34" charset="-122"/>
              </a:rPr>
              <a:t>a,b</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e</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若满足下列条件，则称之为</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Delaunay</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边：</a:t>
            </a:r>
          </a:p>
          <a:p>
            <a:pPr marL="987425" lvl="2" indent="9525" eaLnBrk="1" hangingPunct="1">
              <a:lnSpc>
                <a:spcPct val="150000"/>
              </a:lnSpc>
              <a:spcBef>
                <a:spcPts val="1800"/>
              </a:spcBef>
            </a:pP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存在一个圆经过</a:t>
            </a:r>
            <a:r>
              <a:rPr lang="en-US" altLang="zh-CN" sz="2000" b="1" dirty="0" err="1" smtClean="0">
                <a:solidFill>
                  <a:schemeClr val="bg2">
                    <a:lumMod val="50000"/>
                  </a:schemeClr>
                </a:solidFill>
                <a:latin typeface="微软雅黑" panose="020B0503020204020204" pitchFamily="34" charset="-122"/>
                <a:ea typeface="微软雅黑" panose="020B0503020204020204" pitchFamily="34" charset="-122"/>
              </a:rPr>
              <a:t>a,b</a:t>
            </a: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两点，圆内</a:t>
            </a:r>
            <a:r>
              <a:rPr lang="en-US" altLang="zh-CN" sz="2000" b="1"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注意是圆内，圆上最多三点共圆</a:t>
            </a:r>
            <a:r>
              <a:rPr lang="en-US" altLang="zh-CN" sz="2000" b="1"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不含点集</a:t>
            </a:r>
            <a:r>
              <a:rPr lang="en-US" altLang="zh-CN" sz="2000" b="1" dirty="0" smtClean="0">
                <a:solidFill>
                  <a:schemeClr val="bg2">
                    <a:lumMod val="50000"/>
                  </a:schemeClr>
                </a:solidFill>
                <a:latin typeface="微软雅黑" panose="020B0503020204020204" pitchFamily="34" charset="-122"/>
                <a:ea typeface="微软雅黑" panose="020B0503020204020204" pitchFamily="34" charset="-122"/>
              </a:rPr>
              <a:t>V</a:t>
            </a:r>
            <a:r>
              <a:rPr lang="zh-CN" altLang="en-US" sz="2000" b="1" dirty="0" smtClean="0">
                <a:solidFill>
                  <a:schemeClr val="bg2">
                    <a:lumMod val="50000"/>
                  </a:schemeClr>
                </a:solidFill>
                <a:latin typeface="微软雅黑" panose="020B0503020204020204" pitchFamily="34" charset="-122"/>
                <a:ea typeface="微软雅黑" panose="020B0503020204020204" pitchFamily="34" charset="-122"/>
              </a:rPr>
              <a:t>中任何其他的点，这一特性又称</a:t>
            </a:r>
            <a:r>
              <a:rPr lang="zh-CN" altLang="en-US" sz="2000" b="1" dirty="0" smtClean="0">
                <a:solidFill>
                  <a:srgbClr val="00B0F0"/>
                </a:solidFill>
                <a:latin typeface="微软雅黑" panose="020B0503020204020204" pitchFamily="34" charset="-122"/>
                <a:ea typeface="微软雅黑" panose="020B0503020204020204" pitchFamily="34" charset="-122"/>
              </a:rPr>
              <a:t>空圆特性</a:t>
            </a:r>
            <a:r>
              <a:rPr lang="zh-CN" altLang="en-US" sz="2000" dirty="0" smtClean="0">
                <a:solidFill>
                  <a:schemeClr val="bg2">
                    <a:lumMod val="50000"/>
                  </a:schemeClr>
                </a:solidFill>
                <a:latin typeface="微软雅黑" panose="020B0503020204020204" pitchFamily="34" charset="-122"/>
                <a:ea typeface="微软雅黑" panose="020B0503020204020204" pitchFamily="34" charset="-122"/>
              </a:rPr>
              <a:t>。</a:t>
            </a:r>
          </a:p>
          <a:p>
            <a:pPr marL="446088" lvl="1" indent="9525" eaLnBrk="1" hangingPunct="1">
              <a:lnSpc>
                <a:spcPct val="150000"/>
              </a:lnSpc>
              <a:spcBef>
                <a:spcPts val="1800"/>
              </a:spcBef>
            </a:pP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定义</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2】Delaunay</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三角剖分：如果点集</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V</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的一个三角剖分</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T</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只包含</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Delaunay</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边，那么该三角剖分称为</a:t>
            </a:r>
            <a:r>
              <a:rPr lang="en-US" altLang="zh-CN" sz="2400" b="1" dirty="0" smtClean="0">
                <a:solidFill>
                  <a:schemeClr val="bg2">
                    <a:lumMod val="50000"/>
                  </a:schemeClr>
                </a:solidFill>
                <a:latin typeface="微软雅黑" panose="020B0503020204020204" pitchFamily="34" charset="-122"/>
                <a:ea typeface="微软雅黑" panose="020B0503020204020204" pitchFamily="34" charset="-122"/>
              </a:rPr>
              <a:t>Delaunay</a:t>
            </a:r>
            <a:r>
              <a:rPr lang="zh-CN" altLang="en-US" sz="2400" b="1" dirty="0" smtClean="0">
                <a:solidFill>
                  <a:schemeClr val="bg2">
                    <a:lumMod val="50000"/>
                  </a:schemeClr>
                </a:solidFill>
                <a:latin typeface="微软雅黑" panose="020B0503020204020204" pitchFamily="34" charset="-122"/>
                <a:ea typeface="微软雅黑" panose="020B0503020204020204" pitchFamily="34" charset="-122"/>
              </a:rPr>
              <a:t>三角剖分。 </a:t>
            </a:r>
          </a:p>
        </p:txBody>
      </p:sp>
      <p:sp>
        <p:nvSpPr>
          <p:cNvPr id="5" name="Rectangle 2"/>
          <p:cNvSpPr>
            <a:spLocks noGrp="1" noChangeArrowheads="1"/>
          </p:cNvSpPr>
          <p:nvPr>
            <p:ph type="title"/>
          </p:nvPr>
        </p:nvSpPr>
        <p:spPr>
          <a:xfrm>
            <a:off x="838418" y="365125"/>
            <a:ext cx="10515164" cy="1325563"/>
          </a:xfrm>
        </p:spPr>
        <p:txBody>
          <a:bodyPr>
            <a:normAutofit/>
          </a:bodyPr>
          <a:lstStyle/>
          <a:p>
            <a:pPr lvl="1">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1.1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离散点集的三角形化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8359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par>
                          <p:cTn id="11" fill="hold" nodeType="withGroup">
                            <p:stCondLst>
                              <p:cond delay="0"/>
                            </p:stCondLst>
                            <p:childTnLst>
                              <p:par>
                                <p:cTn id="12" presetID="1" presetClass="entr" presetSubtype="0" fill="hold" grpId="0" nodeType="afterEffect">
                                  <p:stCondLst>
                                    <p:cond delay="600"/>
                                  </p:stCondLst>
                                  <p:childTnLst>
                                    <p:set>
                                      <p:cBhvr>
                                        <p:cTn id="13"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uiExpand="1"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a:bodyPr>
          <a:lstStyle/>
          <a:p>
            <a:pPr marL="717550" lvl="1" indent="-342900" eaLnBrk="1" hangingPunct="0">
              <a:spcBef>
                <a:spcPts val="1800"/>
              </a:spcBef>
              <a:buFont typeface="Wingdings" panose="05000000000000000000" pitchFamily="2" charset="2"/>
              <a:buChar char="Ø"/>
              <a:defRPr/>
            </a:pP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Vertex Clustering </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顶点聚合</a:t>
            </a:r>
            <a:endParaRPr lang="en-US" altLang="zh-CN" sz="24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8547" name="Rectangle 3"/>
          <p:cNvSpPr>
            <a:spLocks noGrp="1" noChangeArrowheads="1"/>
          </p:cNvSpPr>
          <p:nvPr>
            <p:ph type="body" idx="1"/>
          </p:nvPr>
        </p:nvSpPr>
        <p:spPr>
          <a:xfrm>
            <a:off x="1055440" y="1628800"/>
            <a:ext cx="10515601" cy="4351338"/>
          </a:xfrm>
        </p:spPr>
        <p:txBody>
          <a:bodyPr/>
          <a:lstStyle/>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[Low &amp; Tan 97]</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改进算法</a:t>
            </a:r>
            <a:endParaRPr lang="en-US"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Improve in several ways</a:t>
            </a:r>
          </a:p>
          <a:p>
            <a:pPr marL="1797050" lvl="2" indent="-457200" eaLnBrk="1" hangingPunct="1">
              <a:buFont typeface="Wingdings" panose="05000000000000000000" pitchFamily="2" charset="2"/>
              <a:buChar char="n"/>
              <a:defRPr/>
            </a:pPr>
            <a:r>
              <a:rPr lang="en-US" altLang="zh-CN" b="1" dirty="0">
                <a:solidFill>
                  <a:schemeClr val="bg2">
                    <a:lumMod val="50000"/>
                  </a:schemeClr>
                </a:solidFill>
              </a:rPr>
              <a:t>Floating-cell clustering</a:t>
            </a:r>
          </a:p>
          <a:p>
            <a:pPr marL="1797050" lvl="2" indent="-457200" eaLnBrk="1" hangingPunct="1">
              <a:buFont typeface="Wingdings" panose="05000000000000000000" pitchFamily="2" charset="2"/>
              <a:buChar char="n"/>
              <a:defRPr/>
            </a:pPr>
            <a:r>
              <a:rPr lang="en-US" altLang="zh-CN" b="1" dirty="0">
                <a:solidFill>
                  <a:schemeClr val="bg2">
                    <a:lumMod val="50000"/>
                  </a:schemeClr>
                </a:solidFill>
              </a:rPr>
              <a:t>Improved angle weight [draw it]</a:t>
            </a:r>
          </a:p>
          <a:p>
            <a:pPr marL="1797050" lvl="2" indent="-457200" eaLnBrk="1" hangingPunct="1">
              <a:buFont typeface="Wingdings" panose="05000000000000000000" pitchFamily="2" charset="2"/>
              <a:buChar char="n"/>
              <a:defRPr/>
            </a:pPr>
            <a:r>
              <a:rPr lang="en-US" altLang="zh-CN" b="1" dirty="0">
                <a:solidFill>
                  <a:schemeClr val="bg2">
                    <a:lumMod val="50000"/>
                  </a:schemeClr>
                </a:solidFill>
              </a:rPr>
              <a:t>Rendering using thick lines</a:t>
            </a:r>
          </a:p>
        </p:txBody>
      </p:sp>
    </p:spTree>
    <p:extLst>
      <p:ext uri="{BB962C8B-B14F-4D97-AF65-F5344CB8AC3E}">
        <p14:creationId xmlns:p14="http://schemas.microsoft.com/office/powerpoint/2010/main" val="851699226"/>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1"/>
          </p:nvPr>
        </p:nvSpPr>
        <p:spPr>
          <a:xfrm>
            <a:off x="695400" y="1489869"/>
            <a:ext cx="10515601" cy="4351338"/>
          </a:xfrm>
        </p:spPr>
        <p:txBody>
          <a:bodyPr>
            <a:normAutofit lnSpcReduction="10000"/>
          </a:bodyPr>
          <a:lstStyle/>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Edge Collapse</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边塌陷</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Introduced by [Hoppe93]</a:t>
            </a:r>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marL="1330325" lvl="1" indent="-342900" eaLnBrk="1" hangingPunct="1">
              <a:lnSpc>
                <a:spcPct val="14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Variation: Half-Edge Collapse</a:t>
            </a:r>
          </a:p>
          <a:p>
            <a:pPr eaLnBrk="1" hangingPunct="1"/>
            <a:endParaRPr lang="en-US" altLang="zh-CN" dirty="0" smtClean="0"/>
          </a:p>
          <a:p>
            <a:pPr eaLnBrk="1" hangingPunct="1"/>
            <a:endParaRPr lang="en-US" altLang="zh-CN" dirty="0" smtClean="0"/>
          </a:p>
        </p:txBody>
      </p:sp>
      <p:sp>
        <p:nvSpPr>
          <p:cNvPr id="109572" name="Line 4"/>
          <p:cNvSpPr>
            <a:spLocks noChangeShapeType="1"/>
          </p:cNvSpPr>
          <p:nvPr/>
        </p:nvSpPr>
        <p:spPr bwMode="auto">
          <a:xfrm flipH="1">
            <a:off x="6705600" y="2996952"/>
            <a:ext cx="812800" cy="990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73" name="Line 5"/>
          <p:cNvSpPr>
            <a:spLocks noChangeShapeType="1"/>
          </p:cNvSpPr>
          <p:nvPr/>
        </p:nvSpPr>
        <p:spPr bwMode="auto">
          <a:xfrm flipV="1">
            <a:off x="6705600" y="3835152"/>
            <a:ext cx="13208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74" name="Line 6"/>
          <p:cNvSpPr>
            <a:spLocks noChangeShapeType="1"/>
          </p:cNvSpPr>
          <p:nvPr/>
        </p:nvSpPr>
        <p:spPr bwMode="auto">
          <a:xfrm>
            <a:off x="7518400" y="2996952"/>
            <a:ext cx="5080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75" name="Line 7"/>
          <p:cNvSpPr>
            <a:spLocks noChangeShapeType="1"/>
          </p:cNvSpPr>
          <p:nvPr/>
        </p:nvSpPr>
        <p:spPr bwMode="auto">
          <a:xfrm flipV="1">
            <a:off x="8026400" y="2996952"/>
            <a:ext cx="3048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76" name="Line 8"/>
          <p:cNvSpPr>
            <a:spLocks noChangeShapeType="1"/>
          </p:cNvSpPr>
          <p:nvPr/>
        </p:nvSpPr>
        <p:spPr bwMode="auto">
          <a:xfrm>
            <a:off x="7518400" y="2996952"/>
            <a:ext cx="812800" cy="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77" name="Line 9"/>
          <p:cNvSpPr>
            <a:spLocks noChangeShapeType="1"/>
          </p:cNvSpPr>
          <p:nvPr/>
        </p:nvSpPr>
        <p:spPr bwMode="auto">
          <a:xfrm>
            <a:off x="8331200" y="2996952"/>
            <a:ext cx="508000" cy="609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78" name="Line 10"/>
          <p:cNvSpPr>
            <a:spLocks noChangeShapeType="1"/>
          </p:cNvSpPr>
          <p:nvPr/>
        </p:nvSpPr>
        <p:spPr bwMode="auto">
          <a:xfrm flipV="1">
            <a:off x="8026400" y="3606552"/>
            <a:ext cx="812800" cy="228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79" name="Line 11"/>
          <p:cNvSpPr>
            <a:spLocks noChangeShapeType="1"/>
          </p:cNvSpPr>
          <p:nvPr/>
        </p:nvSpPr>
        <p:spPr bwMode="auto">
          <a:xfrm flipH="1">
            <a:off x="7416800" y="3835152"/>
            <a:ext cx="609600" cy="914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0" name="Line 12"/>
          <p:cNvSpPr>
            <a:spLocks noChangeShapeType="1"/>
          </p:cNvSpPr>
          <p:nvPr/>
        </p:nvSpPr>
        <p:spPr bwMode="auto">
          <a:xfrm>
            <a:off x="6705600" y="3987552"/>
            <a:ext cx="711200" cy="7620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1" name="Line 13"/>
          <p:cNvSpPr>
            <a:spLocks noChangeShapeType="1"/>
          </p:cNvSpPr>
          <p:nvPr/>
        </p:nvSpPr>
        <p:spPr bwMode="auto">
          <a:xfrm>
            <a:off x="7416800" y="4749552"/>
            <a:ext cx="9144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2" name="Line 14"/>
          <p:cNvSpPr>
            <a:spLocks noChangeShapeType="1"/>
          </p:cNvSpPr>
          <p:nvPr/>
        </p:nvSpPr>
        <p:spPr bwMode="auto">
          <a:xfrm flipH="1" flipV="1">
            <a:off x="8026400" y="3835152"/>
            <a:ext cx="3048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3" name="Line 15"/>
          <p:cNvSpPr>
            <a:spLocks noChangeShapeType="1"/>
          </p:cNvSpPr>
          <p:nvPr/>
        </p:nvSpPr>
        <p:spPr bwMode="auto">
          <a:xfrm flipV="1">
            <a:off x="8331200" y="3606552"/>
            <a:ext cx="508000" cy="1295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4" name="Line 28"/>
          <p:cNvSpPr>
            <a:spLocks noChangeShapeType="1"/>
          </p:cNvSpPr>
          <p:nvPr/>
        </p:nvSpPr>
        <p:spPr bwMode="auto">
          <a:xfrm flipH="1">
            <a:off x="2844800" y="2996952"/>
            <a:ext cx="812800" cy="990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5" name="Line 29"/>
          <p:cNvSpPr>
            <a:spLocks noChangeShapeType="1"/>
          </p:cNvSpPr>
          <p:nvPr/>
        </p:nvSpPr>
        <p:spPr bwMode="auto">
          <a:xfrm flipV="1">
            <a:off x="2844800" y="3835152"/>
            <a:ext cx="8128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6" name="Line 30"/>
          <p:cNvSpPr>
            <a:spLocks noChangeShapeType="1"/>
          </p:cNvSpPr>
          <p:nvPr/>
        </p:nvSpPr>
        <p:spPr bwMode="auto">
          <a:xfrm>
            <a:off x="3657600" y="2996952"/>
            <a:ext cx="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7" name="Line 31"/>
          <p:cNvSpPr>
            <a:spLocks noChangeShapeType="1"/>
          </p:cNvSpPr>
          <p:nvPr/>
        </p:nvSpPr>
        <p:spPr bwMode="auto">
          <a:xfrm flipH="1" flipV="1">
            <a:off x="4470400" y="2996952"/>
            <a:ext cx="1016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8" name="Line 32"/>
          <p:cNvSpPr>
            <a:spLocks noChangeShapeType="1"/>
          </p:cNvSpPr>
          <p:nvPr/>
        </p:nvSpPr>
        <p:spPr bwMode="auto">
          <a:xfrm>
            <a:off x="3657600" y="2996952"/>
            <a:ext cx="812800" cy="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89" name="Line 33"/>
          <p:cNvSpPr>
            <a:spLocks noChangeShapeType="1"/>
          </p:cNvSpPr>
          <p:nvPr/>
        </p:nvSpPr>
        <p:spPr bwMode="auto">
          <a:xfrm>
            <a:off x="4470400" y="2996952"/>
            <a:ext cx="508000" cy="609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0" name="Line 34"/>
          <p:cNvSpPr>
            <a:spLocks noChangeShapeType="1"/>
          </p:cNvSpPr>
          <p:nvPr/>
        </p:nvSpPr>
        <p:spPr bwMode="auto">
          <a:xfrm flipV="1">
            <a:off x="4572000" y="3606552"/>
            <a:ext cx="406400" cy="228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1" name="Line 35"/>
          <p:cNvSpPr>
            <a:spLocks noChangeShapeType="1"/>
          </p:cNvSpPr>
          <p:nvPr/>
        </p:nvSpPr>
        <p:spPr bwMode="auto">
          <a:xfrm flipH="1">
            <a:off x="3556000" y="3835152"/>
            <a:ext cx="101600" cy="914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2" name="Line 36"/>
          <p:cNvSpPr>
            <a:spLocks noChangeShapeType="1"/>
          </p:cNvSpPr>
          <p:nvPr/>
        </p:nvSpPr>
        <p:spPr bwMode="auto">
          <a:xfrm>
            <a:off x="2844800" y="3987552"/>
            <a:ext cx="711200" cy="7620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3" name="Line 37"/>
          <p:cNvSpPr>
            <a:spLocks noChangeShapeType="1"/>
          </p:cNvSpPr>
          <p:nvPr/>
        </p:nvSpPr>
        <p:spPr bwMode="auto">
          <a:xfrm>
            <a:off x="3556000" y="4749552"/>
            <a:ext cx="9144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4" name="Line 38"/>
          <p:cNvSpPr>
            <a:spLocks noChangeShapeType="1"/>
          </p:cNvSpPr>
          <p:nvPr/>
        </p:nvSpPr>
        <p:spPr bwMode="auto">
          <a:xfrm flipV="1">
            <a:off x="4470400" y="3835152"/>
            <a:ext cx="1016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5" name="Line 39"/>
          <p:cNvSpPr>
            <a:spLocks noChangeShapeType="1"/>
          </p:cNvSpPr>
          <p:nvPr/>
        </p:nvSpPr>
        <p:spPr bwMode="auto">
          <a:xfrm flipV="1">
            <a:off x="4470400" y="3606552"/>
            <a:ext cx="508000" cy="1295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6" name="Line 40"/>
          <p:cNvSpPr>
            <a:spLocks noChangeShapeType="1"/>
          </p:cNvSpPr>
          <p:nvPr/>
        </p:nvSpPr>
        <p:spPr bwMode="auto">
          <a:xfrm>
            <a:off x="3657600" y="3835152"/>
            <a:ext cx="914400" cy="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7" name="Line 41"/>
          <p:cNvSpPr>
            <a:spLocks noChangeShapeType="1"/>
          </p:cNvSpPr>
          <p:nvPr/>
        </p:nvSpPr>
        <p:spPr bwMode="auto">
          <a:xfrm flipV="1">
            <a:off x="3657600" y="2996952"/>
            <a:ext cx="8128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8" name="Line 42"/>
          <p:cNvSpPr>
            <a:spLocks noChangeShapeType="1"/>
          </p:cNvSpPr>
          <p:nvPr/>
        </p:nvSpPr>
        <p:spPr bwMode="auto">
          <a:xfrm>
            <a:off x="3657600" y="3835152"/>
            <a:ext cx="8128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9599" name="Text Box 43"/>
          <p:cNvSpPr txBox="1">
            <a:spLocks noChangeArrowheads="1"/>
          </p:cNvSpPr>
          <p:nvPr/>
        </p:nvSpPr>
        <p:spPr bwMode="auto">
          <a:xfrm>
            <a:off x="3251200" y="37954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a</a:t>
            </a:r>
          </a:p>
        </p:txBody>
      </p:sp>
      <p:sp>
        <p:nvSpPr>
          <p:cNvPr id="109600" name="Text Box 56"/>
          <p:cNvSpPr txBox="1">
            <a:spLocks noChangeArrowheads="1"/>
          </p:cNvSpPr>
          <p:nvPr/>
        </p:nvSpPr>
        <p:spPr bwMode="auto">
          <a:xfrm>
            <a:off x="4563533" y="368275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b</a:t>
            </a:r>
          </a:p>
        </p:txBody>
      </p:sp>
      <p:sp>
        <p:nvSpPr>
          <p:cNvPr id="109601" name="Text Box 57"/>
          <p:cNvSpPr txBox="1">
            <a:spLocks noChangeArrowheads="1"/>
          </p:cNvSpPr>
          <p:nvPr/>
        </p:nvSpPr>
        <p:spPr bwMode="auto">
          <a:xfrm>
            <a:off x="7620000" y="377324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c</a:t>
            </a:r>
          </a:p>
        </p:txBody>
      </p:sp>
      <p:sp>
        <p:nvSpPr>
          <p:cNvPr id="109602" name="Freeform 59"/>
          <p:cNvSpPr>
            <a:spLocks/>
          </p:cNvSpPr>
          <p:nvPr/>
        </p:nvSpPr>
        <p:spPr bwMode="auto">
          <a:xfrm>
            <a:off x="5181600" y="3517652"/>
            <a:ext cx="1219200" cy="241300"/>
          </a:xfrm>
          <a:custGeom>
            <a:avLst/>
            <a:gdLst>
              <a:gd name="T0" fmla="*/ 0 w 576"/>
              <a:gd name="T1" fmla="*/ 2147483647 h 152"/>
              <a:gd name="T2" fmla="*/ 2147483647 w 576"/>
              <a:gd name="T3" fmla="*/ 2147483647 h 152"/>
              <a:gd name="T4" fmla="*/ 2147483647 w 576"/>
              <a:gd name="T5" fmla="*/ 2147483647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152"/>
                </a:moveTo>
                <a:cubicBezTo>
                  <a:pt x="96" y="84"/>
                  <a:pt x="192" y="16"/>
                  <a:pt x="288" y="8"/>
                </a:cubicBezTo>
                <a:cubicBezTo>
                  <a:pt x="384" y="0"/>
                  <a:pt x="528" y="88"/>
                  <a:pt x="576" y="104"/>
                </a:cubicBezTo>
              </a:path>
            </a:pathLst>
          </a:custGeom>
          <a:noFill/>
          <a:ln w="9525">
            <a:solidFill>
              <a:schemeClr val="bg2">
                <a:lumMod val="50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109603" name="Freeform 60"/>
          <p:cNvSpPr>
            <a:spLocks/>
          </p:cNvSpPr>
          <p:nvPr/>
        </p:nvSpPr>
        <p:spPr bwMode="auto">
          <a:xfrm rot="10800000">
            <a:off x="5181600" y="3898652"/>
            <a:ext cx="1219200" cy="241300"/>
          </a:xfrm>
          <a:custGeom>
            <a:avLst/>
            <a:gdLst>
              <a:gd name="T0" fmla="*/ 0 w 576"/>
              <a:gd name="T1" fmla="*/ 2147483647 h 152"/>
              <a:gd name="T2" fmla="*/ 2147483647 w 576"/>
              <a:gd name="T3" fmla="*/ 2147483647 h 152"/>
              <a:gd name="T4" fmla="*/ 2147483647 w 576"/>
              <a:gd name="T5" fmla="*/ 2147483647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152"/>
                </a:moveTo>
                <a:cubicBezTo>
                  <a:pt x="96" y="84"/>
                  <a:pt x="192" y="16"/>
                  <a:pt x="288" y="8"/>
                </a:cubicBezTo>
                <a:cubicBezTo>
                  <a:pt x="384" y="0"/>
                  <a:pt x="528" y="88"/>
                  <a:pt x="576" y="104"/>
                </a:cubicBezTo>
              </a:path>
            </a:pathLst>
          </a:custGeom>
          <a:noFill/>
          <a:ln w="9525">
            <a:solidFill>
              <a:schemeClr val="bg2">
                <a:lumMod val="50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109604" name="Text Box 61"/>
          <p:cNvSpPr txBox="1">
            <a:spLocks noChangeArrowheads="1"/>
          </p:cNvSpPr>
          <p:nvPr/>
        </p:nvSpPr>
        <p:spPr bwMode="auto">
          <a:xfrm>
            <a:off x="4876800" y="3033465"/>
            <a:ext cx="16081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edge collapse</a:t>
            </a:r>
          </a:p>
        </p:txBody>
      </p:sp>
      <p:sp>
        <p:nvSpPr>
          <p:cNvPr id="109605" name="Text Box 62"/>
          <p:cNvSpPr txBox="1">
            <a:spLocks noChangeArrowheads="1"/>
          </p:cNvSpPr>
          <p:nvPr/>
        </p:nvSpPr>
        <p:spPr bwMode="auto">
          <a:xfrm>
            <a:off x="5080000" y="4154240"/>
            <a:ext cx="1287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vertex split</a:t>
            </a:r>
          </a:p>
        </p:txBody>
      </p:sp>
      <p:sp>
        <p:nvSpPr>
          <p:cNvPr id="38" name="Rectangle 2"/>
          <p:cNvSpPr txBox="1">
            <a:spLocks noChangeArrowheads="1"/>
          </p:cNvSpPr>
          <p:nvPr/>
        </p:nvSpPr>
        <p:spPr>
          <a:xfrm>
            <a:off x="838418" y="365125"/>
            <a:ext cx="10515164"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lvl="1" hangingPunct="0">
              <a:defRPr/>
            </a:pPr>
            <a:r>
              <a:rPr lang="en-US" altLang="zh-CN" sz="2800" b="1" smtClean="0">
                <a:solidFill>
                  <a:schemeClr val="accent6">
                    <a:lumMod val="50000"/>
                  </a:schemeClr>
                </a:solidFill>
                <a:latin typeface="微软雅黑" panose="020B0503020204020204" pitchFamily="34" charset="-122"/>
                <a:ea typeface="微软雅黑" panose="020B0503020204020204" pitchFamily="34" charset="-122"/>
              </a:rPr>
              <a:t>3.2 </a:t>
            </a:r>
            <a:r>
              <a:rPr lang="zh-CN" altLang="en-US" sz="2800" b="1" smtClean="0">
                <a:solidFill>
                  <a:schemeClr val="accent6">
                    <a:lumMod val="50000"/>
                  </a:schemeClr>
                </a:solidFill>
                <a:latin typeface="微软雅黑" panose="020B0503020204020204" pitchFamily="34" charset="-122"/>
                <a:ea typeface="微软雅黑" panose="020B0503020204020204" pitchFamily="34" charset="-122"/>
              </a:rPr>
              <a:t>网格简化方法</a:t>
            </a:r>
            <a:endParaRPr 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8469172"/>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a:bodyPr>
          <a:lstStyle/>
          <a:p>
            <a:pPr marL="717550" lvl="1" indent="-342900" eaLnBrk="1" hangingPunct="0">
              <a:spcBef>
                <a:spcPts val="1800"/>
              </a:spcBef>
              <a:buFont typeface="Wingdings" panose="05000000000000000000" pitchFamily="2" charset="2"/>
              <a:buChar char="Ø"/>
              <a:defRPr/>
            </a:pP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Edge Collapse</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边塌陷</a:t>
            </a:r>
            <a:endParaRPr lang="en-US" sz="24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10595" name="Rectangle 3"/>
          <p:cNvSpPr>
            <a:spLocks noGrp="1" noChangeArrowheads="1"/>
          </p:cNvSpPr>
          <p:nvPr>
            <p:ph type="body" idx="1"/>
          </p:nvPr>
        </p:nvSpPr>
        <p:spPr/>
        <p:txBody>
          <a:bodyPr/>
          <a:lstStyle/>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这种运算是通过将两个点变为一个点的方式来删除一条边</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对体模型来说，边塌陷操作删除</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797050" lvl="2" indent="-457200">
              <a:buFont typeface="Wingdings" panose="05000000000000000000" pitchFamily="2" charset="2"/>
              <a:buChar char="n"/>
              <a:defRPr/>
            </a:pPr>
            <a:r>
              <a:rPr lang="en-US" altLang="zh-CN" b="1" dirty="0">
                <a:solidFill>
                  <a:schemeClr val="bg2">
                    <a:lumMod val="50000"/>
                  </a:schemeClr>
                </a:solidFill>
              </a:rPr>
              <a:t>2</a:t>
            </a:r>
            <a:r>
              <a:rPr lang="zh-CN" altLang="en-US" b="1" dirty="0">
                <a:solidFill>
                  <a:schemeClr val="bg2">
                    <a:lumMod val="50000"/>
                  </a:schemeClr>
                </a:solidFill>
              </a:rPr>
              <a:t>个三角形</a:t>
            </a:r>
            <a:endParaRPr lang="en-US" altLang="zh-CN" b="1" dirty="0">
              <a:solidFill>
                <a:schemeClr val="bg2">
                  <a:lumMod val="50000"/>
                </a:schemeClr>
              </a:solidFill>
            </a:endParaRPr>
          </a:p>
          <a:p>
            <a:pPr marL="1797050" lvl="2" indent="-457200">
              <a:buFont typeface="Wingdings" panose="05000000000000000000" pitchFamily="2" charset="2"/>
              <a:buChar char="n"/>
              <a:defRPr/>
            </a:pPr>
            <a:r>
              <a:rPr lang="en-US" altLang="zh-CN" b="1" dirty="0">
                <a:solidFill>
                  <a:schemeClr val="bg2">
                    <a:lumMod val="50000"/>
                  </a:schemeClr>
                </a:solidFill>
              </a:rPr>
              <a:t>3</a:t>
            </a:r>
            <a:r>
              <a:rPr lang="zh-CN" altLang="en-US" b="1" dirty="0">
                <a:solidFill>
                  <a:schemeClr val="bg2">
                    <a:lumMod val="50000"/>
                  </a:schemeClr>
                </a:solidFill>
              </a:rPr>
              <a:t>条边</a:t>
            </a:r>
            <a:endParaRPr lang="en-US" altLang="zh-CN" b="1" dirty="0">
              <a:solidFill>
                <a:schemeClr val="bg2">
                  <a:lumMod val="50000"/>
                </a:schemeClr>
              </a:solidFill>
            </a:endParaRPr>
          </a:p>
          <a:p>
            <a:pPr marL="1797050" lvl="2" indent="-457200">
              <a:buFont typeface="Wingdings" panose="05000000000000000000" pitchFamily="2" charset="2"/>
              <a:buChar char="n"/>
              <a:defRPr/>
            </a:pPr>
            <a:r>
              <a:rPr lang="en-US" altLang="zh-CN" b="1" dirty="0">
                <a:solidFill>
                  <a:schemeClr val="bg2">
                    <a:lumMod val="50000"/>
                  </a:schemeClr>
                </a:solidFill>
              </a:rPr>
              <a:t>1</a:t>
            </a:r>
            <a:r>
              <a:rPr lang="zh-CN" altLang="en-US" b="1" dirty="0">
                <a:solidFill>
                  <a:schemeClr val="bg2">
                    <a:lumMod val="50000"/>
                  </a:schemeClr>
                </a:solidFill>
              </a:rPr>
              <a:t>个顶点</a:t>
            </a:r>
          </a:p>
          <a:p>
            <a:pPr eaLnBrk="1" hangingPunct="1"/>
            <a:endParaRPr lang="en-US" altLang="zh-CN" dirty="0" smtClean="0"/>
          </a:p>
          <a:p>
            <a:pPr eaLnBrk="1" hangingPunct="1"/>
            <a:endParaRPr lang="en-US" altLang="zh-CN" dirty="0" smtClean="0"/>
          </a:p>
        </p:txBody>
      </p:sp>
      <p:sp>
        <p:nvSpPr>
          <p:cNvPr id="4" name="Line 4"/>
          <p:cNvSpPr>
            <a:spLocks noChangeShapeType="1"/>
          </p:cNvSpPr>
          <p:nvPr/>
        </p:nvSpPr>
        <p:spPr bwMode="auto">
          <a:xfrm flipH="1">
            <a:off x="8805034" y="3811939"/>
            <a:ext cx="812800" cy="990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5" name="Line 5"/>
          <p:cNvSpPr>
            <a:spLocks noChangeShapeType="1"/>
          </p:cNvSpPr>
          <p:nvPr/>
        </p:nvSpPr>
        <p:spPr bwMode="auto">
          <a:xfrm flipV="1">
            <a:off x="8805034" y="4650139"/>
            <a:ext cx="13208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6" name="Line 6"/>
          <p:cNvSpPr>
            <a:spLocks noChangeShapeType="1"/>
          </p:cNvSpPr>
          <p:nvPr/>
        </p:nvSpPr>
        <p:spPr bwMode="auto">
          <a:xfrm>
            <a:off x="9617834" y="3811939"/>
            <a:ext cx="5080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7" name="Line 7"/>
          <p:cNvSpPr>
            <a:spLocks noChangeShapeType="1"/>
          </p:cNvSpPr>
          <p:nvPr/>
        </p:nvSpPr>
        <p:spPr bwMode="auto">
          <a:xfrm flipV="1">
            <a:off x="10125834" y="3811939"/>
            <a:ext cx="3048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8" name="Line 8"/>
          <p:cNvSpPr>
            <a:spLocks noChangeShapeType="1"/>
          </p:cNvSpPr>
          <p:nvPr/>
        </p:nvSpPr>
        <p:spPr bwMode="auto">
          <a:xfrm>
            <a:off x="9617834" y="3811939"/>
            <a:ext cx="812800" cy="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9" name="Line 9"/>
          <p:cNvSpPr>
            <a:spLocks noChangeShapeType="1"/>
          </p:cNvSpPr>
          <p:nvPr/>
        </p:nvSpPr>
        <p:spPr bwMode="auto">
          <a:xfrm>
            <a:off x="10430634" y="3811939"/>
            <a:ext cx="508000" cy="609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0" name="Line 10"/>
          <p:cNvSpPr>
            <a:spLocks noChangeShapeType="1"/>
          </p:cNvSpPr>
          <p:nvPr/>
        </p:nvSpPr>
        <p:spPr bwMode="auto">
          <a:xfrm flipV="1">
            <a:off x="10125834" y="4421539"/>
            <a:ext cx="812800" cy="228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 name="Line 11"/>
          <p:cNvSpPr>
            <a:spLocks noChangeShapeType="1"/>
          </p:cNvSpPr>
          <p:nvPr/>
        </p:nvSpPr>
        <p:spPr bwMode="auto">
          <a:xfrm flipH="1">
            <a:off x="9516234" y="4650139"/>
            <a:ext cx="609600" cy="914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2" name="Line 12"/>
          <p:cNvSpPr>
            <a:spLocks noChangeShapeType="1"/>
          </p:cNvSpPr>
          <p:nvPr/>
        </p:nvSpPr>
        <p:spPr bwMode="auto">
          <a:xfrm>
            <a:off x="8805034" y="4802539"/>
            <a:ext cx="711200" cy="7620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3" name="Line 13"/>
          <p:cNvSpPr>
            <a:spLocks noChangeShapeType="1"/>
          </p:cNvSpPr>
          <p:nvPr/>
        </p:nvSpPr>
        <p:spPr bwMode="auto">
          <a:xfrm>
            <a:off x="9516234" y="5564539"/>
            <a:ext cx="9144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4" name="Line 14"/>
          <p:cNvSpPr>
            <a:spLocks noChangeShapeType="1"/>
          </p:cNvSpPr>
          <p:nvPr/>
        </p:nvSpPr>
        <p:spPr bwMode="auto">
          <a:xfrm flipH="1" flipV="1">
            <a:off x="10125834" y="4650139"/>
            <a:ext cx="3048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5" name="Line 15"/>
          <p:cNvSpPr>
            <a:spLocks noChangeShapeType="1"/>
          </p:cNvSpPr>
          <p:nvPr/>
        </p:nvSpPr>
        <p:spPr bwMode="auto">
          <a:xfrm flipV="1">
            <a:off x="10430634" y="4421539"/>
            <a:ext cx="508000" cy="1295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6" name="Line 28"/>
          <p:cNvSpPr>
            <a:spLocks noChangeShapeType="1"/>
          </p:cNvSpPr>
          <p:nvPr/>
        </p:nvSpPr>
        <p:spPr bwMode="auto">
          <a:xfrm flipH="1">
            <a:off x="4944234" y="3811939"/>
            <a:ext cx="812800" cy="990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7" name="Line 29"/>
          <p:cNvSpPr>
            <a:spLocks noChangeShapeType="1"/>
          </p:cNvSpPr>
          <p:nvPr/>
        </p:nvSpPr>
        <p:spPr bwMode="auto">
          <a:xfrm flipV="1">
            <a:off x="4944234" y="4650139"/>
            <a:ext cx="8128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8" name="Line 30"/>
          <p:cNvSpPr>
            <a:spLocks noChangeShapeType="1"/>
          </p:cNvSpPr>
          <p:nvPr/>
        </p:nvSpPr>
        <p:spPr bwMode="auto">
          <a:xfrm>
            <a:off x="5757034" y="3811939"/>
            <a:ext cx="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9" name="Line 31"/>
          <p:cNvSpPr>
            <a:spLocks noChangeShapeType="1"/>
          </p:cNvSpPr>
          <p:nvPr/>
        </p:nvSpPr>
        <p:spPr bwMode="auto">
          <a:xfrm flipH="1" flipV="1">
            <a:off x="6569834" y="3811939"/>
            <a:ext cx="1016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0" name="Line 32"/>
          <p:cNvSpPr>
            <a:spLocks noChangeShapeType="1"/>
          </p:cNvSpPr>
          <p:nvPr/>
        </p:nvSpPr>
        <p:spPr bwMode="auto">
          <a:xfrm>
            <a:off x="5757034" y="3811939"/>
            <a:ext cx="812800" cy="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1" name="Line 33"/>
          <p:cNvSpPr>
            <a:spLocks noChangeShapeType="1"/>
          </p:cNvSpPr>
          <p:nvPr/>
        </p:nvSpPr>
        <p:spPr bwMode="auto">
          <a:xfrm>
            <a:off x="6569834" y="3811939"/>
            <a:ext cx="508000" cy="609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2" name="Line 34"/>
          <p:cNvSpPr>
            <a:spLocks noChangeShapeType="1"/>
          </p:cNvSpPr>
          <p:nvPr/>
        </p:nvSpPr>
        <p:spPr bwMode="auto">
          <a:xfrm flipV="1">
            <a:off x="6671434" y="4421539"/>
            <a:ext cx="406400" cy="228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3" name="Line 35"/>
          <p:cNvSpPr>
            <a:spLocks noChangeShapeType="1"/>
          </p:cNvSpPr>
          <p:nvPr/>
        </p:nvSpPr>
        <p:spPr bwMode="auto">
          <a:xfrm flipH="1">
            <a:off x="5655434" y="4650139"/>
            <a:ext cx="101600" cy="914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4" name="Line 36"/>
          <p:cNvSpPr>
            <a:spLocks noChangeShapeType="1"/>
          </p:cNvSpPr>
          <p:nvPr/>
        </p:nvSpPr>
        <p:spPr bwMode="auto">
          <a:xfrm>
            <a:off x="4944234" y="4802539"/>
            <a:ext cx="711200" cy="7620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5" name="Line 37"/>
          <p:cNvSpPr>
            <a:spLocks noChangeShapeType="1"/>
          </p:cNvSpPr>
          <p:nvPr/>
        </p:nvSpPr>
        <p:spPr bwMode="auto">
          <a:xfrm>
            <a:off x="5655434" y="5564539"/>
            <a:ext cx="9144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6" name="Line 38"/>
          <p:cNvSpPr>
            <a:spLocks noChangeShapeType="1"/>
          </p:cNvSpPr>
          <p:nvPr/>
        </p:nvSpPr>
        <p:spPr bwMode="auto">
          <a:xfrm flipV="1">
            <a:off x="6569834" y="4650139"/>
            <a:ext cx="1016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7" name="Line 39"/>
          <p:cNvSpPr>
            <a:spLocks noChangeShapeType="1"/>
          </p:cNvSpPr>
          <p:nvPr/>
        </p:nvSpPr>
        <p:spPr bwMode="auto">
          <a:xfrm flipV="1">
            <a:off x="6569834" y="4421539"/>
            <a:ext cx="508000" cy="1295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8" name="Line 40"/>
          <p:cNvSpPr>
            <a:spLocks noChangeShapeType="1"/>
          </p:cNvSpPr>
          <p:nvPr/>
        </p:nvSpPr>
        <p:spPr bwMode="auto">
          <a:xfrm>
            <a:off x="5757034" y="4650139"/>
            <a:ext cx="914400" cy="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29" name="Line 41"/>
          <p:cNvSpPr>
            <a:spLocks noChangeShapeType="1"/>
          </p:cNvSpPr>
          <p:nvPr/>
        </p:nvSpPr>
        <p:spPr bwMode="auto">
          <a:xfrm flipV="1">
            <a:off x="5757034" y="3811939"/>
            <a:ext cx="8128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30" name="Line 42"/>
          <p:cNvSpPr>
            <a:spLocks noChangeShapeType="1"/>
          </p:cNvSpPr>
          <p:nvPr/>
        </p:nvSpPr>
        <p:spPr bwMode="auto">
          <a:xfrm>
            <a:off x="5757034" y="4650139"/>
            <a:ext cx="8128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31" name="Text Box 43"/>
          <p:cNvSpPr txBox="1">
            <a:spLocks noChangeArrowheads="1"/>
          </p:cNvSpPr>
          <p:nvPr/>
        </p:nvSpPr>
        <p:spPr bwMode="auto">
          <a:xfrm>
            <a:off x="5350634" y="461045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a</a:t>
            </a:r>
          </a:p>
        </p:txBody>
      </p:sp>
      <p:sp>
        <p:nvSpPr>
          <p:cNvPr id="32" name="Text Box 56"/>
          <p:cNvSpPr txBox="1">
            <a:spLocks noChangeArrowheads="1"/>
          </p:cNvSpPr>
          <p:nvPr/>
        </p:nvSpPr>
        <p:spPr bwMode="auto">
          <a:xfrm>
            <a:off x="6662967" y="44977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b</a:t>
            </a:r>
          </a:p>
        </p:txBody>
      </p:sp>
      <p:sp>
        <p:nvSpPr>
          <p:cNvPr id="33" name="Text Box 57"/>
          <p:cNvSpPr txBox="1">
            <a:spLocks noChangeArrowheads="1"/>
          </p:cNvSpPr>
          <p:nvPr/>
        </p:nvSpPr>
        <p:spPr bwMode="auto">
          <a:xfrm>
            <a:off x="9719434" y="4588227"/>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c</a:t>
            </a:r>
          </a:p>
        </p:txBody>
      </p:sp>
      <p:sp>
        <p:nvSpPr>
          <p:cNvPr id="34" name="Freeform 59"/>
          <p:cNvSpPr>
            <a:spLocks/>
          </p:cNvSpPr>
          <p:nvPr/>
        </p:nvSpPr>
        <p:spPr bwMode="auto">
          <a:xfrm>
            <a:off x="7281034" y="4332639"/>
            <a:ext cx="1219200" cy="241300"/>
          </a:xfrm>
          <a:custGeom>
            <a:avLst/>
            <a:gdLst>
              <a:gd name="T0" fmla="*/ 0 w 576"/>
              <a:gd name="T1" fmla="*/ 2147483647 h 152"/>
              <a:gd name="T2" fmla="*/ 2147483647 w 576"/>
              <a:gd name="T3" fmla="*/ 2147483647 h 152"/>
              <a:gd name="T4" fmla="*/ 2147483647 w 576"/>
              <a:gd name="T5" fmla="*/ 2147483647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152"/>
                </a:moveTo>
                <a:cubicBezTo>
                  <a:pt x="96" y="84"/>
                  <a:pt x="192" y="16"/>
                  <a:pt x="288" y="8"/>
                </a:cubicBezTo>
                <a:cubicBezTo>
                  <a:pt x="384" y="0"/>
                  <a:pt x="528" y="88"/>
                  <a:pt x="576" y="104"/>
                </a:cubicBezTo>
              </a:path>
            </a:pathLst>
          </a:custGeom>
          <a:noFill/>
          <a:ln w="9525">
            <a:solidFill>
              <a:schemeClr val="bg2">
                <a:lumMod val="50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35" name="Freeform 60"/>
          <p:cNvSpPr>
            <a:spLocks/>
          </p:cNvSpPr>
          <p:nvPr/>
        </p:nvSpPr>
        <p:spPr bwMode="auto">
          <a:xfrm rot="10800000">
            <a:off x="7281034" y="4713639"/>
            <a:ext cx="1219200" cy="241300"/>
          </a:xfrm>
          <a:custGeom>
            <a:avLst/>
            <a:gdLst>
              <a:gd name="T0" fmla="*/ 0 w 576"/>
              <a:gd name="T1" fmla="*/ 2147483647 h 152"/>
              <a:gd name="T2" fmla="*/ 2147483647 w 576"/>
              <a:gd name="T3" fmla="*/ 2147483647 h 152"/>
              <a:gd name="T4" fmla="*/ 2147483647 w 576"/>
              <a:gd name="T5" fmla="*/ 2147483647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152"/>
                </a:moveTo>
                <a:cubicBezTo>
                  <a:pt x="96" y="84"/>
                  <a:pt x="192" y="16"/>
                  <a:pt x="288" y="8"/>
                </a:cubicBezTo>
                <a:cubicBezTo>
                  <a:pt x="384" y="0"/>
                  <a:pt x="528" y="88"/>
                  <a:pt x="576" y="104"/>
                </a:cubicBezTo>
              </a:path>
            </a:pathLst>
          </a:custGeom>
          <a:noFill/>
          <a:ln w="9525">
            <a:solidFill>
              <a:schemeClr val="bg2">
                <a:lumMod val="50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36" name="Text Box 61"/>
          <p:cNvSpPr txBox="1">
            <a:spLocks noChangeArrowheads="1"/>
          </p:cNvSpPr>
          <p:nvPr/>
        </p:nvSpPr>
        <p:spPr bwMode="auto">
          <a:xfrm>
            <a:off x="6976234" y="3848452"/>
            <a:ext cx="16081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edge collapse</a:t>
            </a:r>
          </a:p>
        </p:txBody>
      </p:sp>
      <p:sp>
        <p:nvSpPr>
          <p:cNvPr id="37" name="Text Box 62"/>
          <p:cNvSpPr txBox="1">
            <a:spLocks noChangeArrowheads="1"/>
          </p:cNvSpPr>
          <p:nvPr/>
        </p:nvSpPr>
        <p:spPr bwMode="auto">
          <a:xfrm>
            <a:off x="7179434" y="4969227"/>
            <a:ext cx="1287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vertex split</a:t>
            </a:r>
          </a:p>
        </p:txBody>
      </p:sp>
    </p:spTree>
    <p:extLst>
      <p:ext uri="{BB962C8B-B14F-4D97-AF65-F5344CB8AC3E}">
        <p14:creationId xmlns:p14="http://schemas.microsoft.com/office/powerpoint/2010/main" val="4054701286"/>
      </p:ext>
    </p:extLst>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type="body" idx="1"/>
          </p:nvPr>
        </p:nvSpPr>
        <p:spPr/>
        <p:txBody>
          <a:bodyPr>
            <a:normAutofit/>
          </a:bodyPr>
          <a:lstStyle/>
          <a:p>
            <a:pPr marL="1330325" lvl="1" indent="-342900" eaLnBrk="1" hangingPunct="1">
              <a:lnSpc>
                <a:spcPct val="130000"/>
              </a:lnSpc>
              <a:spcBef>
                <a:spcPts val="1800"/>
              </a:spcBef>
              <a:buFont typeface="Wingdings" panose="05000000000000000000" pitchFamily="2" charset="2"/>
              <a:buChar char="l"/>
            </a:pPr>
            <a:r>
              <a:rPr lang="en-US" altLang="zh-CN" sz="2200" b="1" dirty="0" err="1">
                <a:solidFill>
                  <a:schemeClr val="bg2">
                    <a:lumMod val="50000"/>
                  </a:schemeClr>
                </a:solidFill>
                <a:latin typeface="微软雅黑" panose="020B0503020204020204" pitchFamily="34" charset="-122"/>
                <a:ea typeface="微软雅黑" panose="020B0503020204020204" pitchFamily="34" charset="-122"/>
              </a:rPr>
              <a:t>Foldovers</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eaLnBrk="1" hangingPunct="1">
              <a:lnSpc>
                <a:spcPct val="130000"/>
              </a:lnSpc>
              <a:spcBef>
                <a:spcPts val="1800"/>
              </a:spcBef>
              <a:buFont typeface="Wingdings" panose="05000000000000000000" pitchFamily="2" charset="2"/>
              <a:buChar char="l"/>
            </a:pP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Collapsing an edge can flip a face</a:t>
            </a:r>
          </a:p>
        </p:txBody>
      </p:sp>
      <p:sp>
        <p:nvSpPr>
          <p:cNvPr id="111620" name="Line 16"/>
          <p:cNvSpPr>
            <a:spLocks noChangeShapeType="1"/>
          </p:cNvSpPr>
          <p:nvPr/>
        </p:nvSpPr>
        <p:spPr bwMode="auto">
          <a:xfrm flipH="1">
            <a:off x="2588405" y="3839153"/>
            <a:ext cx="1219200" cy="1219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21" name="Line 17"/>
          <p:cNvSpPr>
            <a:spLocks noChangeShapeType="1"/>
          </p:cNvSpPr>
          <p:nvPr/>
        </p:nvSpPr>
        <p:spPr bwMode="auto">
          <a:xfrm flipV="1">
            <a:off x="2588405" y="4905953"/>
            <a:ext cx="8128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22" name="Line 18"/>
          <p:cNvSpPr>
            <a:spLocks noChangeShapeType="1"/>
          </p:cNvSpPr>
          <p:nvPr/>
        </p:nvSpPr>
        <p:spPr bwMode="auto">
          <a:xfrm flipH="1">
            <a:off x="3401205" y="3839153"/>
            <a:ext cx="4064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23" name="Line 19"/>
          <p:cNvSpPr>
            <a:spLocks noChangeShapeType="1"/>
          </p:cNvSpPr>
          <p:nvPr/>
        </p:nvSpPr>
        <p:spPr bwMode="auto">
          <a:xfrm flipH="1" flipV="1">
            <a:off x="3807605" y="4143953"/>
            <a:ext cx="508000" cy="7620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24" name="Line 20"/>
          <p:cNvSpPr>
            <a:spLocks noChangeShapeType="1"/>
          </p:cNvSpPr>
          <p:nvPr/>
        </p:nvSpPr>
        <p:spPr bwMode="auto">
          <a:xfrm>
            <a:off x="3807605" y="3839153"/>
            <a:ext cx="0" cy="304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25" name="Line 21"/>
          <p:cNvSpPr>
            <a:spLocks noChangeShapeType="1"/>
          </p:cNvSpPr>
          <p:nvPr/>
        </p:nvSpPr>
        <p:spPr bwMode="auto">
          <a:xfrm>
            <a:off x="3807605" y="4143953"/>
            <a:ext cx="914400" cy="533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26" name="Line 22"/>
          <p:cNvSpPr>
            <a:spLocks noChangeShapeType="1"/>
          </p:cNvSpPr>
          <p:nvPr/>
        </p:nvSpPr>
        <p:spPr bwMode="auto">
          <a:xfrm flipV="1">
            <a:off x="4324072" y="4677353"/>
            <a:ext cx="406400" cy="228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27" name="Line 23"/>
          <p:cNvSpPr>
            <a:spLocks noChangeShapeType="1"/>
          </p:cNvSpPr>
          <p:nvPr/>
        </p:nvSpPr>
        <p:spPr bwMode="auto">
          <a:xfrm flipH="1">
            <a:off x="3299605" y="4905953"/>
            <a:ext cx="101600" cy="914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28" name="Line 24"/>
          <p:cNvSpPr>
            <a:spLocks noChangeShapeType="1"/>
          </p:cNvSpPr>
          <p:nvPr/>
        </p:nvSpPr>
        <p:spPr bwMode="auto">
          <a:xfrm>
            <a:off x="2588405" y="5058353"/>
            <a:ext cx="711200" cy="7620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29" name="Line 25"/>
          <p:cNvSpPr>
            <a:spLocks noChangeShapeType="1"/>
          </p:cNvSpPr>
          <p:nvPr/>
        </p:nvSpPr>
        <p:spPr bwMode="auto">
          <a:xfrm>
            <a:off x="3299605" y="5820353"/>
            <a:ext cx="9144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30" name="Line 26"/>
          <p:cNvSpPr>
            <a:spLocks noChangeShapeType="1"/>
          </p:cNvSpPr>
          <p:nvPr/>
        </p:nvSpPr>
        <p:spPr bwMode="auto">
          <a:xfrm flipV="1">
            <a:off x="4214005" y="4905953"/>
            <a:ext cx="1016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31" name="Line 27"/>
          <p:cNvSpPr>
            <a:spLocks noChangeShapeType="1"/>
          </p:cNvSpPr>
          <p:nvPr/>
        </p:nvSpPr>
        <p:spPr bwMode="auto">
          <a:xfrm flipV="1">
            <a:off x="4214005" y="4677353"/>
            <a:ext cx="508000" cy="1295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32" name="Line 28"/>
          <p:cNvSpPr>
            <a:spLocks noChangeShapeType="1"/>
          </p:cNvSpPr>
          <p:nvPr/>
        </p:nvSpPr>
        <p:spPr bwMode="auto">
          <a:xfrm>
            <a:off x="3401205" y="4905953"/>
            <a:ext cx="914400" cy="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33" name="Line 29"/>
          <p:cNvSpPr>
            <a:spLocks noChangeShapeType="1"/>
          </p:cNvSpPr>
          <p:nvPr/>
        </p:nvSpPr>
        <p:spPr bwMode="auto">
          <a:xfrm flipV="1">
            <a:off x="3401205" y="4143953"/>
            <a:ext cx="406400" cy="7620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34" name="Line 30"/>
          <p:cNvSpPr>
            <a:spLocks noChangeShapeType="1"/>
          </p:cNvSpPr>
          <p:nvPr/>
        </p:nvSpPr>
        <p:spPr bwMode="auto">
          <a:xfrm>
            <a:off x="3401205" y="4905953"/>
            <a:ext cx="8128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35" name="Text Box 31"/>
          <p:cNvSpPr txBox="1">
            <a:spLocks noChangeArrowheads="1"/>
          </p:cNvSpPr>
          <p:nvPr/>
        </p:nvSpPr>
        <p:spPr bwMode="auto">
          <a:xfrm>
            <a:off x="2994805" y="486626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a</a:t>
            </a:r>
          </a:p>
        </p:txBody>
      </p:sp>
      <p:sp>
        <p:nvSpPr>
          <p:cNvPr id="111636" name="Text Box 32"/>
          <p:cNvSpPr txBox="1">
            <a:spLocks noChangeArrowheads="1"/>
          </p:cNvSpPr>
          <p:nvPr/>
        </p:nvSpPr>
        <p:spPr bwMode="auto">
          <a:xfrm>
            <a:off x="4307138" y="4753553"/>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b</a:t>
            </a:r>
          </a:p>
        </p:txBody>
      </p:sp>
      <p:sp>
        <p:nvSpPr>
          <p:cNvPr id="111637" name="Line 38"/>
          <p:cNvSpPr>
            <a:spLocks noChangeShapeType="1"/>
          </p:cNvSpPr>
          <p:nvPr/>
        </p:nvSpPr>
        <p:spPr bwMode="auto">
          <a:xfrm>
            <a:off x="3807605" y="3839153"/>
            <a:ext cx="9144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38" name="Line 52"/>
          <p:cNvSpPr>
            <a:spLocks noChangeShapeType="1"/>
          </p:cNvSpPr>
          <p:nvPr/>
        </p:nvSpPr>
        <p:spPr bwMode="auto">
          <a:xfrm flipH="1">
            <a:off x="6855605" y="3915353"/>
            <a:ext cx="1219200" cy="1219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39" name="Line 53"/>
          <p:cNvSpPr>
            <a:spLocks noChangeShapeType="1"/>
          </p:cNvSpPr>
          <p:nvPr/>
        </p:nvSpPr>
        <p:spPr bwMode="auto">
          <a:xfrm flipV="1">
            <a:off x="6855605" y="4982153"/>
            <a:ext cx="15240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0" name="Line 54"/>
          <p:cNvSpPr>
            <a:spLocks noChangeShapeType="1"/>
          </p:cNvSpPr>
          <p:nvPr/>
        </p:nvSpPr>
        <p:spPr bwMode="auto">
          <a:xfrm>
            <a:off x="8074805" y="3915353"/>
            <a:ext cx="3048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1" name="Line 55"/>
          <p:cNvSpPr>
            <a:spLocks noChangeShapeType="1"/>
          </p:cNvSpPr>
          <p:nvPr/>
        </p:nvSpPr>
        <p:spPr bwMode="auto">
          <a:xfrm flipH="1" flipV="1">
            <a:off x="8074805" y="4220153"/>
            <a:ext cx="304800" cy="7620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2" name="Line 56"/>
          <p:cNvSpPr>
            <a:spLocks noChangeShapeType="1"/>
          </p:cNvSpPr>
          <p:nvPr/>
        </p:nvSpPr>
        <p:spPr bwMode="auto">
          <a:xfrm>
            <a:off x="8074805" y="3915353"/>
            <a:ext cx="0" cy="304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3" name="Line 57"/>
          <p:cNvSpPr>
            <a:spLocks noChangeShapeType="1"/>
          </p:cNvSpPr>
          <p:nvPr/>
        </p:nvSpPr>
        <p:spPr bwMode="auto">
          <a:xfrm>
            <a:off x="8074805" y="4220153"/>
            <a:ext cx="914400" cy="533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4" name="Line 58"/>
          <p:cNvSpPr>
            <a:spLocks noChangeShapeType="1"/>
          </p:cNvSpPr>
          <p:nvPr/>
        </p:nvSpPr>
        <p:spPr bwMode="auto">
          <a:xfrm flipV="1">
            <a:off x="8379605" y="4753553"/>
            <a:ext cx="609600" cy="2286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5" name="Line 59"/>
          <p:cNvSpPr>
            <a:spLocks noChangeShapeType="1"/>
          </p:cNvSpPr>
          <p:nvPr/>
        </p:nvSpPr>
        <p:spPr bwMode="auto">
          <a:xfrm flipH="1">
            <a:off x="7566805" y="4982153"/>
            <a:ext cx="812800" cy="914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6" name="Line 60"/>
          <p:cNvSpPr>
            <a:spLocks noChangeShapeType="1"/>
          </p:cNvSpPr>
          <p:nvPr/>
        </p:nvSpPr>
        <p:spPr bwMode="auto">
          <a:xfrm>
            <a:off x="6855605" y="5134553"/>
            <a:ext cx="711200" cy="7620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7" name="Line 61"/>
          <p:cNvSpPr>
            <a:spLocks noChangeShapeType="1"/>
          </p:cNvSpPr>
          <p:nvPr/>
        </p:nvSpPr>
        <p:spPr bwMode="auto">
          <a:xfrm>
            <a:off x="7566805" y="5896553"/>
            <a:ext cx="914400" cy="152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8" name="Line 63"/>
          <p:cNvSpPr>
            <a:spLocks noChangeShapeType="1"/>
          </p:cNvSpPr>
          <p:nvPr/>
        </p:nvSpPr>
        <p:spPr bwMode="auto">
          <a:xfrm flipV="1">
            <a:off x="8481205" y="4753553"/>
            <a:ext cx="508000" cy="12954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49" name="Line 66"/>
          <p:cNvSpPr>
            <a:spLocks noChangeShapeType="1"/>
          </p:cNvSpPr>
          <p:nvPr/>
        </p:nvSpPr>
        <p:spPr bwMode="auto">
          <a:xfrm>
            <a:off x="8379605" y="4982153"/>
            <a:ext cx="101600" cy="10668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50" name="Text Box 67"/>
          <p:cNvSpPr txBox="1">
            <a:spLocks noChangeArrowheads="1"/>
          </p:cNvSpPr>
          <p:nvPr/>
        </p:nvSpPr>
        <p:spPr bwMode="auto">
          <a:xfrm>
            <a:off x="7964739" y="494246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c</a:t>
            </a:r>
          </a:p>
        </p:txBody>
      </p:sp>
      <p:sp>
        <p:nvSpPr>
          <p:cNvPr id="111651" name="Line 69"/>
          <p:cNvSpPr>
            <a:spLocks noChangeShapeType="1"/>
          </p:cNvSpPr>
          <p:nvPr/>
        </p:nvSpPr>
        <p:spPr bwMode="auto">
          <a:xfrm>
            <a:off x="8074805" y="3915353"/>
            <a:ext cx="914400" cy="838200"/>
          </a:xfrm>
          <a:prstGeom prst="line">
            <a:avLst/>
          </a:prstGeom>
          <a:noFill/>
          <a:ln w="9525">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2">
                  <a:lumMod val="50000"/>
                </a:schemeClr>
              </a:solidFill>
            </a:endParaRPr>
          </a:p>
        </p:txBody>
      </p:sp>
      <p:sp>
        <p:nvSpPr>
          <p:cNvPr id="111652" name="Freeform 72"/>
          <p:cNvSpPr>
            <a:spLocks/>
          </p:cNvSpPr>
          <p:nvPr/>
        </p:nvSpPr>
        <p:spPr bwMode="auto">
          <a:xfrm>
            <a:off x="5238472" y="4704340"/>
            <a:ext cx="1219200" cy="241300"/>
          </a:xfrm>
          <a:custGeom>
            <a:avLst/>
            <a:gdLst>
              <a:gd name="T0" fmla="*/ 0 w 576"/>
              <a:gd name="T1" fmla="*/ 2147483647 h 152"/>
              <a:gd name="T2" fmla="*/ 2147483647 w 576"/>
              <a:gd name="T3" fmla="*/ 2147483647 h 152"/>
              <a:gd name="T4" fmla="*/ 2147483647 w 576"/>
              <a:gd name="T5" fmla="*/ 2147483647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152"/>
                </a:moveTo>
                <a:cubicBezTo>
                  <a:pt x="96" y="84"/>
                  <a:pt x="192" y="16"/>
                  <a:pt x="288" y="8"/>
                </a:cubicBezTo>
                <a:cubicBezTo>
                  <a:pt x="384" y="0"/>
                  <a:pt x="528" y="88"/>
                  <a:pt x="576" y="104"/>
                </a:cubicBezTo>
              </a:path>
            </a:pathLst>
          </a:custGeom>
          <a:noFill/>
          <a:ln w="9525">
            <a:solidFill>
              <a:schemeClr val="bg2">
                <a:lumMod val="50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111653" name="Freeform 73"/>
          <p:cNvSpPr>
            <a:spLocks/>
          </p:cNvSpPr>
          <p:nvPr/>
        </p:nvSpPr>
        <p:spPr bwMode="auto">
          <a:xfrm rot="10800000">
            <a:off x="5238472" y="5085340"/>
            <a:ext cx="1219200" cy="241300"/>
          </a:xfrm>
          <a:custGeom>
            <a:avLst/>
            <a:gdLst>
              <a:gd name="T0" fmla="*/ 0 w 576"/>
              <a:gd name="T1" fmla="*/ 2147483647 h 152"/>
              <a:gd name="T2" fmla="*/ 2147483647 w 576"/>
              <a:gd name="T3" fmla="*/ 2147483647 h 152"/>
              <a:gd name="T4" fmla="*/ 2147483647 w 576"/>
              <a:gd name="T5" fmla="*/ 2147483647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152"/>
                </a:moveTo>
                <a:cubicBezTo>
                  <a:pt x="96" y="84"/>
                  <a:pt x="192" y="16"/>
                  <a:pt x="288" y="8"/>
                </a:cubicBezTo>
                <a:cubicBezTo>
                  <a:pt x="384" y="0"/>
                  <a:pt x="528" y="88"/>
                  <a:pt x="576" y="104"/>
                </a:cubicBezTo>
              </a:path>
            </a:pathLst>
          </a:custGeom>
          <a:noFill/>
          <a:ln w="9525">
            <a:solidFill>
              <a:schemeClr val="bg2">
                <a:lumMod val="50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2">
                  <a:lumMod val="50000"/>
                </a:schemeClr>
              </a:solidFill>
            </a:endParaRPr>
          </a:p>
        </p:txBody>
      </p:sp>
      <p:sp>
        <p:nvSpPr>
          <p:cNvPr id="111654" name="Text Box 74"/>
          <p:cNvSpPr txBox="1">
            <a:spLocks noChangeArrowheads="1"/>
          </p:cNvSpPr>
          <p:nvPr/>
        </p:nvSpPr>
        <p:spPr bwMode="auto">
          <a:xfrm>
            <a:off x="4933672" y="4220153"/>
            <a:ext cx="16081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edge collapse</a:t>
            </a:r>
          </a:p>
        </p:txBody>
      </p:sp>
      <p:sp>
        <p:nvSpPr>
          <p:cNvPr id="111655" name="Text Box 75"/>
          <p:cNvSpPr txBox="1">
            <a:spLocks noChangeArrowheads="1"/>
          </p:cNvSpPr>
          <p:nvPr/>
        </p:nvSpPr>
        <p:spPr bwMode="auto">
          <a:xfrm>
            <a:off x="5136872" y="5340928"/>
            <a:ext cx="1287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solidFill>
                  <a:schemeClr val="bg2">
                    <a:lumMod val="50000"/>
                  </a:schemeClr>
                </a:solidFill>
                <a:latin typeface="Arial" charset="0"/>
              </a:rPr>
              <a:t>vertex split</a:t>
            </a:r>
          </a:p>
        </p:txBody>
      </p:sp>
      <p:sp>
        <p:nvSpPr>
          <p:cNvPr id="40" name="Rectangle 2"/>
          <p:cNvSpPr>
            <a:spLocks noGrp="1" noChangeArrowheads="1"/>
          </p:cNvSpPr>
          <p:nvPr/>
        </p:nvSpPr>
        <p:spPr>
          <a:xfrm>
            <a:off x="623392" y="476672"/>
            <a:ext cx="10515164" cy="1325563"/>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spcBef>
                <a:spcPts val="1800"/>
              </a:spcBef>
              <a:buFont typeface="Wingdings" panose="05000000000000000000" pitchFamily="2" charset="2"/>
              <a:buChar char="Ø"/>
              <a:defRPr/>
            </a:pP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Edge Collapse</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边塌陷</a:t>
            </a:r>
            <a:endParaRPr lang="en-US" sz="24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5021019"/>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a:xfrm>
            <a:off x="623392" y="1700808"/>
            <a:ext cx="10363200" cy="4114800"/>
          </a:xfrm>
        </p:spPr>
        <p:txBody>
          <a:bodyPr/>
          <a:lstStyle/>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边塌陷</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(Edge Collapse)</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操作</a:t>
            </a:r>
          </a:p>
          <a:p>
            <a:pPr marL="1797050" lvl="2" indent="-457200">
              <a:buFont typeface="Wingdings" panose="05000000000000000000" pitchFamily="2" charset="2"/>
              <a:buChar char="n"/>
              <a:defRPr/>
            </a:pPr>
            <a:r>
              <a:rPr lang="zh-CN" altLang="en-US" b="1" dirty="0">
                <a:solidFill>
                  <a:schemeClr val="bg2">
                    <a:lumMod val="50000"/>
                  </a:schemeClr>
                </a:solidFill>
              </a:rPr>
              <a:t>边塌陷的</a:t>
            </a:r>
            <a:r>
              <a:rPr lang="zh-CN" altLang="en-US" b="1" dirty="0">
                <a:solidFill>
                  <a:srgbClr val="C00000"/>
                </a:solidFill>
              </a:rPr>
              <a:t>过程可逆</a:t>
            </a:r>
            <a:r>
              <a:rPr lang="zh-CN" altLang="en-US" b="1" dirty="0">
                <a:solidFill>
                  <a:schemeClr val="bg2">
                    <a:lumMod val="50000"/>
                  </a:schemeClr>
                </a:solidFill>
              </a:rPr>
              <a:t>，通过顺序存储边塌陷信息，可以从简化模型重构出复杂模型。</a:t>
            </a:r>
          </a:p>
          <a:p>
            <a:pPr marL="1797050" lvl="2" indent="-457200">
              <a:buFont typeface="Wingdings" panose="05000000000000000000" pitchFamily="2" charset="2"/>
              <a:buChar char="n"/>
              <a:defRPr/>
            </a:pPr>
            <a:endParaRPr lang="zh-CN" altLang="en-US" b="1" dirty="0">
              <a:solidFill>
                <a:schemeClr val="bg2">
                  <a:lumMod val="50000"/>
                </a:schemeClr>
              </a:solidFill>
            </a:endParaRPr>
          </a:p>
          <a:p>
            <a:pPr marL="1797050" lvl="2" indent="-457200">
              <a:buFont typeface="Wingdings" panose="05000000000000000000" pitchFamily="2" charset="2"/>
              <a:buChar char="n"/>
              <a:defRPr/>
            </a:pPr>
            <a:r>
              <a:rPr lang="zh-CN" altLang="en-US" b="1" dirty="0">
                <a:solidFill>
                  <a:schemeClr val="bg2">
                    <a:lumMod val="50000"/>
                  </a:schemeClr>
                </a:solidFill>
              </a:rPr>
              <a:t>该特性在模型的网络传输中非常有用，因为边塌陷后的模型可以以有效的压缩格式进行传输，且在接收数据的时候以渐进方式进行重构和显示。</a:t>
            </a:r>
          </a:p>
          <a:p>
            <a:pPr lvl="1" eaLnBrk="1" hangingPunct="1"/>
            <a:endParaRPr lang="en-US" altLang="zh-CN" dirty="0" smtClean="0"/>
          </a:p>
        </p:txBody>
      </p:sp>
      <p:sp>
        <p:nvSpPr>
          <p:cNvPr id="5" name="Rectangle 2"/>
          <p:cNvSpPr>
            <a:spLocks noGrp="1" noChangeArrowheads="1"/>
          </p:cNvSpPr>
          <p:nvPr/>
        </p:nvSpPr>
        <p:spPr>
          <a:xfrm>
            <a:off x="623392" y="476672"/>
            <a:ext cx="10515164" cy="1325563"/>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spcBef>
                <a:spcPts val="1800"/>
              </a:spcBef>
              <a:buFont typeface="Wingdings" panose="05000000000000000000" pitchFamily="2" charset="2"/>
              <a:buChar char="Ø"/>
              <a:defRPr/>
            </a:pP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Edge Collapse</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边塌陷</a:t>
            </a:r>
            <a:endParaRPr lang="en-US" sz="24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0182453"/>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type="body" idx="1"/>
          </p:nvPr>
        </p:nvSpPr>
        <p:spPr>
          <a:xfrm>
            <a:off x="479376" y="1700808"/>
            <a:ext cx="10394951" cy="4500563"/>
          </a:xfrm>
        </p:spPr>
        <p:txBody>
          <a:bodyPr/>
          <a:lstStyle/>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塌陷策略</a:t>
            </a:r>
          </a:p>
          <a:p>
            <a:pPr marL="1797050" lvl="2" indent="-457200" eaLnBrk="1" hangingPunct="1">
              <a:buFont typeface="Wingdings" panose="05000000000000000000" pitchFamily="2" charset="2"/>
              <a:buChar char="n"/>
              <a:defRPr/>
            </a:pPr>
            <a:r>
              <a:rPr lang="zh-CN" altLang="en-US" b="1" dirty="0">
                <a:solidFill>
                  <a:srgbClr val="0070C0"/>
                </a:solidFill>
              </a:rPr>
              <a:t>子集放置</a:t>
            </a:r>
            <a:r>
              <a:rPr lang="en-US" altLang="zh-CN" b="1" dirty="0">
                <a:solidFill>
                  <a:srgbClr val="0070C0"/>
                </a:solidFill>
              </a:rPr>
              <a:t>(Subset Placement)</a:t>
            </a:r>
            <a:r>
              <a:rPr lang="zh-CN" altLang="en-US" b="1" dirty="0">
                <a:solidFill>
                  <a:srgbClr val="0070C0"/>
                </a:solidFill>
              </a:rPr>
              <a:t>策略：</a:t>
            </a:r>
            <a:r>
              <a:rPr lang="zh-CN" altLang="en-US" b="1" dirty="0">
                <a:solidFill>
                  <a:schemeClr val="bg2">
                    <a:lumMod val="50000"/>
                  </a:schemeClr>
                </a:solidFill>
              </a:rPr>
              <a:t>边</a:t>
            </a:r>
            <a:r>
              <a:rPr lang="en-US" altLang="zh-CN" b="1" dirty="0" err="1">
                <a:solidFill>
                  <a:schemeClr val="bg2">
                    <a:lumMod val="50000"/>
                  </a:schemeClr>
                </a:solidFill>
              </a:rPr>
              <a:t>uv</a:t>
            </a:r>
            <a:r>
              <a:rPr lang="zh-CN" altLang="en-US" b="1" dirty="0">
                <a:solidFill>
                  <a:schemeClr val="bg2">
                    <a:lumMod val="50000"/>
                  </a:schemeClr>
                </a:solidFill>
              </a:rPr>
              <a:t>的塌陷仅限于</a:t>
            </a:r>
            <a:r>
              <a:rPr lang="en-US" altLang="zh-CN" b="1" dirty="0">
                <a:solidFill>
                  <a:schemeClr val="bg2">
                    <a:lumMod val="50000"/>
                  </a:schemeClr>
                </a:solidFill>
              </a:rPr>
              <a:t>u</a:t>
            </a:r>
            <a:r>
              <a:rPr lang="zh-CN" altLang="en-US" b="1" dirty="0">
                <a:solidFill>
                  <a:schemeClr val="bg2">
                    <a:lumMod val="50000"/>
                  </a:schemeClr>
                </a:solidFill>
              </a:rPr>
              <a:t>塌陷到</a:t>
            </a:r>
            <a:r>
              <a:rPr lang="en-US" altLang="zh-CN" b="1" dirty="0">
                <a:solidFill>
                  <a:schemeClr val="bg2">
                    <a:lumMod val="50000"/>
                  </a:schemeClr>
                </a:solidFill>
              </a:rPr>
              <a:t>v</a:t>
            </a:r>
            <a:r>
              <a:rPr lang="zh-CN" altLang="en-US" b="1" dirty="0">
                <a:solidFill>
                  <a:schemeClr val="bg2">
                    <a:lumMod val="50000"/>
                  </a:schemeClr>
                </a:solidFill>
              </a:rPr>
              <a:t>或者</a:t>
            </a:r>
            <a:r>
              <a:rPr lang="en-US" altLang="zh-CN" b="1" dirty="0">
                <a:solidFill>
                  <a:schemeClr val="bg2">
                    <a:lumMod val="50000"/>
                  </a:schemeClr>
                </a:solidFill>
              </a:rPr>
              <a:t>v</a:t>
            </a:r>
            <a:r>
              <a:rPr lang="zh-CN" altLang="en-US" b="1" dirty="0">
                <a:solidFill>
                  <a:schemeClr val="bg2">
                    <a:lumMod val="50000"/>
                  </a:schemeClr>
                </a:solidFill>
              </a:rPr>
              <a:t>塌陷到</a:t>
            </a:r>
            <a:r>
              <a:rPr lang="en-US" altLang="zh-CN" b="1" dirty="0">
                <a:solidFill>
                  <a:schemeClr val="bg2">
                    <a:lumMod val="50000"/>
                  </a:schemeClr>
                </a:solidFill>
              </a:rPr>
              <a:t>u</a:t>
            </a:r>
            <a:r>
              <a:rPr lang="zh-CN" altLang="en-US" b="1" dirty="0">
                <a:solidFill>
                  <a:schemeClr val="bg2">
                    <a:lumMod val="50000"/>
                  </a:schemeClr>
                </a:solidFill>
              </a:rPr>
              <a:t>这样两个可能。</a:t>
            </a:r>
          </a:p>
          <a:p>
            <a:pPr marL="1797050" lvl="2" indent="-457200" eaLnBrk="1" hangingPunct="1">
              <a:buFont typeface="Wingdings" panose="05000000000000000000" pitchFamily="2" charset="2"/>
              <a:buChar char="n"/>
              <a:defRPr/>
            </a:pPr>
            <a:endParaRPr lang="zh-CN" altLang="en-US" b="1" dirty="0">
              <a:solidFill>
                <a:schemeClr val="bg2">
                  <a:lumMod val="50000"/>
                </a:schemeClr>
              </a:solidFill>
            </a:endParaRPr>
          </a:p>
          <a:p>
            <a:pPr marL="1797050" lvl="2" indent="-457200" eaLnBrk="1" hangingPunct="1">
              <a:buFont typeface="Wingdings" panose="05000000000000000000" pitchFamily="2" charset="2"/>
              <a:buChar char="n"/>
              <a:defRPr/>
            </a:pPr>
            <a:r>
              <a:rPr lang="zh-CN" altLang="en-US" b="1" dirty="0">
                <a:solidFill>
                  <a:srgbClr val="0070C0"/>
                </a:solidFill>
              </a:rPr>
              <a:t>最优放置（</a:t>
            </a:r>
            <a:r>
              <a:rPr lang="en-US" altLang="zh-CN" b="1" dirty="0">
                <a:solidFill>
                  <a:srgbClr val="0070C0"/>
                </a:solidFill>
              </a:rPr>
              <a:t>Optimal Placement</a:t>
            </a:r>
            <a:r>
              <a:rPr lang="zh-CN" altLang="en-US" b="1" dirty="0">
                <a:solidFill>
                  <a:srgbClr val="0070C0"/>
                </a:solidFill>
              </a:rPr>
              <a:t>）策略</a:t>
            </a:r>
            <a:r>
              <a:rPr lang="zh-CN" altLang="en-US" b="1" dirty="0">
                <a:solidFill>
                  <a:schemeClr val="bg2">
                    <a:lumMod val="50000"/>
                  </a:schemeClr>
                </a:solidFill>
              </a:rPr>
              <a:t>：不是将一个顶点塌陷为另一个顶点，而是将边的两个顶点收缩到一个新的位置。为了确定最好的位置，可以使用代价函数对每个边塌陷进行分析，对具有最小代价值的边进行塌陷操作。</a:t>
            </a:r>
          </a:p>
          <a:p>
            <a:pPr eaLnBrk="1" hangingPunct="1"/>
            <a:endParaRPr lang="en-US" altLang="zh-CN" sz="2800" dirty="0" smtClean="0"/>
          </a:p>
        </p:txBody>
      </p:sp>
      <p:sp>
        <p:nvSpPr>
          <p:cNvPr id="5" name="Rectangle 2"/>
          <p:cNvSpPr>
            <a:spLocks noGrp="1" noChangeArrowheads="1"/>
          </p:cNvSpPr>
          <p:nvPr/>
        </p:nvSpPr>
        <p:spPr>
          <a:xfrm>
            <a:off x="623392" y="476672"/>
            <a:ext cx="10515164" cy="1325563"/>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45719" rIns="45719" anchor="ctr">
            <a:normAutofit/>
          </a:bodyPr>
          <a:lstStyle>
            <a:lvl1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1pPr>
            <a:lvl2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2pPr>
            <a:lvl3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3pPr>
            <a:lvl4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4pPr>
            <a:lvl5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5pPr>
            <a:lvl6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6pPr>
            <a:lvl7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7pPr>
            <a:lvl8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8pPr>
            <a:lvl9pPr marL="0" marR="0" indent="0" algn="l" defTabSz="914216" rtl="0" latinLnBrk="0">
              <a:lnSpc>
                <a:spcPct val="90000"/>
              </a:lnSpc>
              <a:spcBef>
                <a:spcPts val="0"/>
              </a:spcBef>
              <a:spcAft>
                <a:spcPts val="0"/>
              </a:spcAft>
              <a:buClrTx/>
              <a:buSzTx/>
              <a:buFontTx/>
              <a:buNone/>
              <a:tabLst/>
              <a:defRPr sz="3000" b="0" i="0" u="none" strike="noStrike" cap="none" spc="0" baseline="0">
                <a:ln>
                  <a:noFill/>
                </a:ln>
                <a:solidFill>
                  <a:srgbClr val="7F7F7F"/>
                </a:solidFill>
                <a:uFillTx/>
                <a:latin typeface="Montserrat Hairline"/>
                <a:ea typeface="Montserrat Hairline"/>
                <a:cs typeface="Montserrat Hairline"/>
                <a:sym typeface="Montserrat Hairline"/>
              </a:defRPr>
            </a:lvl9pPr>
          </a:lstStyle>
          <a:p>
            <a:pPr marL="717550" lvl="1" indent="-342900" eaLnBrk="1" hangingPunct="0">
              <a:spcBef>
                <a:spcPts val="1800"/>
              </a:spcBef>
              <a:buFont typeface="Wingdings" panose="05000000000000000000" pitchFamily="2" charset="2"/>
              <a:buChar char="Ø"/>
              <a:defRPr/>
            </a:pPr>
            <a:r>
              <a:rPr lang="en-US" altLang="zh-CN" sz="2400" b="1" dirty="0">
                <a:solidFill>
                  <a:schemeClr val="accent6">
                    <a:lumMod val="50000"/>
                  </a:schemeClr>
                </a:solidFill>
                <a:latin typeface="微软雅黑" panose="020B0503020204020204" pitchFamily="34" charset="-122"/>
                <a:ea typeface="微软雅黑" panose="020B0503020204020204" pitchFamily="34" charset="-122"/>
              </a:rPr>
              <a:t>Edge Collapse</a:t>
            </a: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边塌陷</a:t>
            </a:r>
            <a:endParaRPr lang="en-US" sz="24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6106393"/>
      </p:ext>
    </p:extLst>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normAutofit/>
          </a:bodyPr>
          <a:lstStyle/>
          <a:p>
            <a:pPr lvl="1" eaLnBrk="1" hangingPunct="0">
              <a:defRPr/>
            </a:pPr>
            <a:r>
              <a:rPr lang="en-US" altLang="zh-CN" sz="2800" b="1" dirty="0">
                <a:solidFill>
                  <a:schemeClr val="accent6">
                    <a:lumMod val="50000"/>
                  </a:schemeClr>
                </a:solidFill>
                <a:latin typeface="微软雅黑" panose="020B0503020204020204" pitchFamily="34" charset="-122"/>
                <a:ea typeface="微软雅黑" panose="020B0503020204020204" pitchFamily="34" charset="-122"/>
              </a:rPr>
              <a:t>3.2 </a:t>
            </a:r>
            <a:r>
              <a:rPr lang="zh-CN" altLang="en-US" sz="2800" b="1" dirty="0">
                <a:solidFill>
                  <a:schemeClr val="accent6">
                    <a:lumMod val="50000"/>
                  </a:schemeClr>
                </a:solidFill>
                <a:latin typeface="微软雅黑" panose="020B0503020204020204" pitchFamily="34" charset="-122"/>
                <a:ea typeface="微软雅黑" panose="020B0503020204020204" pitchFamily="34" charset="-122"/>
              </a:rPr>
              <a:t>网格简化方法</a:t>
            </a:r>
          </a:p>
        </p:txBody>
      </p:sp>
      <p:sp>
        <p:nvSpPr>
          <p:cNvPr id="115715" name="Rectangle 3"/>
          <p:cNvSpPr>
            <a:spLocks noGrp="1" noChangeArrowheads="1"/>
          </p:cNvSpPr>
          <p:nvPr>
            <p:ph type="body" idx="1"/>
          </p:nvPr>
        </p:nvSpPr>
        <p:spPr>
          <a:xfrm>
            <a:off x="983432" y="1628800"/>
            <a:ext cx="9846733" cy="4398962"/>
          </a:xfrm>
        </p:spPr>
        <p:txBody>
          <a:bodyPr>
            <a:normAutofit lnSpcReduction="10000"/>
          </a:bodyPr>
          <a:lstStyle/>
          <a:p>
            <a:pPr marL="717550" lvl="1" indent="-342900" hangingPunct="0">
              <a:lnSpc>
                <a:spcPct val="150000"/>
              </a:lnSpc>
              <a:spcBef>
                <a:spcPts val="1800"/>
              </a:spcBef>
              <a:buFont typeface="Wingdings" panose="05000000000000000000" pitchFamily="2" charset="2"/>
              <a:buChar char="Ø"/>
              <a:defRPr/>
            </a:pPr>
            <a:r>
              <a:rPr lang="zh-CN" altLang="en-US" b="1" dirty="0">
                <a:solidFill>
                  <a:srgbClr val="19B804"/>
                </a:solidFill>
                <a:latin typeface="微软雅黑" panose="020B0503020204020204" pitchFamily="34" charset="-122"/>
                <a:ea typeface="微软雅黑" panose="020B0503020204020204" pitchFamily="34" charset="-122"/>
              </a:rPr>
              <a:t>静态简化</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：在绘制开始之前生成离散的细节层次模型，然后对这些模型进行绘制；</a:t>
            </a:r>
          </a:p>
          <a:p>
            <a:pPr marL="717550" lvl="1" indent="-342900" hangingPunct="0">
              <a:lnSpc>
                <a:spcPct val="150000"/>
              </a:lnSpc>
              <a:spcBef>
                <a:spcPts val="1800"/>
              </a:spcBef>
              <a:buFont typeface="Wingdings" panose="05000000000000000000" pitchFamily="2" charset="2"/>
              <a:buChar char="Ø"/>
              <a:defRPr/>
            </a:pPr>
            <a:r>
              <a:rPr lang="zh-CN" altLang="en-US" b="1" dirty="0">
                <a:solidFill>
                  <a:srgbClr val="19B804"/>
                </a:solidFill>
                <a:latin typeface="微软雅黑" panose="020B0503020204020204" pitchFamily="34" charset="-122"/>
                <a:ea typeface="微软雅黑" panose="020B0503020204020204" pitchFamily="34" charset="-122"/>
              </a:rPr>
              <a:t>动态简化</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：可以给出</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LOD</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连续模型，而不是离散模型，所以也称为连续细节层次</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(Continuous Level of Detail)</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算法；</a:t>
            </a:r>
          </a:p>
          <a:p>
            <a:pPr marL="717550" lvl="1" indent="-342900" hangingPunct="0">
              <a:lnSpc>
                <a:spcPct val="150000"/>
              </a:lnSpc>
              <a:spcBef>
                <a:spcPts val="1800"/>
              </a:spcBef>
              <a:buFont typeface="Wingdings" panose="05000000000000000000" pitchFamily="2" charset="2"/>
              <a:buChar char="Ø"/>
              <a:defRPr/>
            </a:pPr>
            <a:r>
              <a:rPr lang="zh-CN" altLang="en-US" b="1" dirty="0">
                <a:solidFill>
                  <a:srgbClr val="19B804"/>
                </a:solidFill>
                <a:latin typeface="微软雅黑" panose="020B0503020204020204" pitchFamily="34" charset="-122"/>
                <a:ea typeface="微软雅黑" panose="020B0503020204020204" pitchFamily="34" charset="-122"/>
              </a:rPr>
              <a:t>依赖于视点的简化</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：这种技术是指模型中细节层次是变化的，地形绘制就是这样的一个例子，在实现的邻接区域需要详细的表示，在较远的地方只需要比较低的细节层次。</a:t>
            </a:r>
          </a:p>
          <a:p>
            <a:pPr eaLnBrk="1" hangingPunct="1"/>
            <a:endParaRPr lang="en-US" altLang="zh-CN" sz="2800" dirty="0" smtClean="0"/>
          </a:p>
        </p:txBody>
      </p:sp>
    </p:spTree>
    <p:extLst>
      <p:ext uri="{BB962C8B-B14F-4D97-AF65-F5344CB8AC3E}">
        <p14:creationId xmlns:p14="http://schemas.microsoft.com/office/powerpoint/2010/main" val="2396393672"/>
      </p:ext>
    </p:extLst>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normAutofit/>
          </a:body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动态网格简化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16739" name="Rectangle 3"/>
          <p:cNvSpPr>
            <a:spLocks noGrp="1" noChangeArrowheads="1"/>
          </p:cNvSpPr>
          <p:nvPr>
            <p:ph type="body" idx="1"/>
          </p:nvPr>
        </p:nvSpPr>
        <p:spPr>
          <a:xfrm>
            <a:off x="983432" y="1700808"/>
            <a:ext cx="10363200" cy="4114800"/>
          </a:xfrm>
        </p:spPr>
        <p:txBody>
          <a:bodyPr>
            <a:normAutofit lnSpcReduction="10000"/>
          </a:bodyPr>
          <a:lstStyle/>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Hoppe</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提出</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的</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渐进网格</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方法</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渐进网格</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Progressive Meshes </a:t>
            </a: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用边塌陷算子迭代计算</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每个塌陷操作，都存储其反向的顶点分裂</a:t>
            </a:r>
            <a:endParaRPr lang="en-US" altLang="zh-CN" sz="2200" b="1" dirty="0">
              <a:solidFill>
                <a:schemeClr val="bg2">
                  <a:lumMod val="50000"/>
                </a:schemeClr>
              </a:solidFill>
              <a:latin typeface="微软雅黑" panose="020B0503020204020204" pitchFamily="34" charset="-122"/>
              <a:ea typeface="微软雅黑" panose="020B0503020204020204" pitchFamily="34" charset="-122"/>
            </a:endParaRP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最简网格</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(base mesh) </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以及</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 v-split </a:t>
            </a: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记录形成了连续的渐进网格</a:t>
            </a:r>
            <a:r>
              <a:rPr lang="en-US" altLang="zh-CN" sz="2200" b="1" dirty="0">
                <a:solidFill>
                  <a:schemeClr val="bg2">
                    <a:lumMod val="50000"/>
                  </a:schemeClr>
                </a:solidFill>
                <a:latin typeface="微软雅黑" panose="020B0503020204020204" pitchFamily="34" charset="-122"/>
                <a:ea typeface="微软雅黑" panose="020B0503020204020204" pitchFamily="34" charset="-122"/>
              </a:rPr>
              <a:t>:</a:t>
            </a:r>
            <a:br>
              <a:rPr lang="en-US" altLang="zh-CN" sz="2200" b="1" dirty="0">
                <a:solidFill>
                  <a:schemeClr val="bg2">
                    <a:lumMod val="50000"/>
                  </a:schemeClr>
                </a:solidFill>
                <a:latin typeface="微软雅黑" panose="020B0503020204020204" pitchFamily="34" charset="-122"/>
                <a:ea typeface="微软雅黑" panose="020B0503020204020204" pitchFamily="34" charset="-122"/>
              </a:rPr>
            </a:br>
            <a:r>
              <a:rPr lang="en-US" altLang="zh-CN" dirty="0" smtClean="0"/>
              <a:t>	</a:t>
            </a:r>
          </a:p>
          <a:p>
            <a:pPr marL="1527175" lvl="2" indent="0" eaLnBrk="1" hangingPunct="1">
              <a:lnSpc>
                <a:spcPct val="90000"/>
              </a:lnSpc>
              <a:buFont typeface="Wingdings" pitchFamily="2" charset="2"/>
              <a:buNone/>
            </a:pPr>
            <a:r>
              <a:rPr lang="en-US" altLang="zh-CN" sz="3200" dirty="0" smtClean="0">
                <a:solidFill>
                  <a:schemeClr val="bg2">
                    <a:lumMod val="50000"/>
                  </a:schemeClr>
                </a:solidFill>
              </a:rPr>
              <a:t>M</a:t>
            </a:r>
            <a:r>
              <a:rPr lang="en-US" altLang="zh-CN" sz="3200" baseline="30000" dirty="0" smtClean="0">
                <a:solidFill>
                  <a:schemeClr val="bg2">
                    <a:lumMod val="50000"/>
                  </a:schemeClr>
                </a:solidFill>
              </a:rPr>
              <a:t>0</a:t>
            </a:r>
            <a:r>
              <a:rPr lang="en-US" altLang="zh-CN" sz="3200" dirty="0" smtClean="0">
                <a:solidFill>
                  <a:schemeClr val="bg2">
                    <a:lumMod val="50000"/>
                  </a:schemeClr>
                </a:solidFill>
                <a:cs typeface="Arial" charset="0"/>
              </a:rPr>
              <a:t>→M</a:t>
            </a:r>
            <a:r>
              <a:rPr lang="en-US" altLang="zh-CN" sz="3200" baseline="30000" dirty="0" smtClean="0">
                <a:solidFill>
                  <a:schemeClr val="bg2">
                    <a:lumMod val="50000"/>
                  </a:schemeClr>
                </a:solidFill>
                <a:cs typeface="Arial" charset="0"/>
              </a:rPr>
              <a:t>1 </a:t>
            </a:r>
            <a:r>
              <a:rPr lang="en-US" altLang="zh-CN" sz="3200" dirty="0" smtClean="0">
                <a:solidFill>
                  <a:schemeClr val="bg2">
                    <a:lumMod val="50000"/>
                  </a:schemeClr>
                </a:solidFill>
                <a:cs typeface="Arial" charset="0"/>
              </a:rPr>
              <a:t>→… → </a:t>
            </a:r>
            <a:r>
              <a:rPr lang="en-US" altLang="zh-CN" sz="3200" dirty="0" err="1" smtClean="0">
                <a:solidFill>
                  <a:schemeClr val="bg2">
                    <a:lumMod val="50000"/>
                  </a:schemeClr>
                </a:solidFill>
                <a:cs typeface="Arial" charset="0"/>
              </a:rPr>
              <a:t>M</a:t>
            </a:r>
            <a:r>
              <a:rPr lang="en-US" altLang="zh-CN" sz="3200" baseline="30000" dirty="0" err="1" smtClean="0">
                <a:solidFill>
                  <a:schemeClr val="bg2">
                    <a:lumMod val="50000"/>
                  </a:schemeClr>
                </a:solidFill>
                <a:cs typeface="Arial" charset="0"/>
              </a:rPr>
              <a:t>n</a:t>
            </a:r>
            <a:endParaRPr lang="en-US" altLang="zh-CN" sz="3200" baseline="30000" dirty="0" smtClean="0">
              <a:solidFill>
                <a:schemeClr val="bg2">
                  <a:lumMod val="50000"/>
                </a:schemeClr>
              </a:solidFill>
              <a:cs typeface="Arial" charset="0"/>
            </a:endParaRPr>
          </a:p>
          <a:p>
            <a:pPr lvl="1" eaLnBrk="1" hangingPunct="1"/>
            <a:endParaRPr lang="en-US" altLang="zh-CN" dirty="0" smtClean="0"/>
          </a:p>
        </p:txBody>
      </p:sp>
    </p:spTree>
    <p:extLst>
      <p:ext uri="{BB962C8B-B14F-4D97-AF65-F5344CB8AC3E}">
        <p14:creationId xmlns:p14="http://schemas.microsoft.com/office/powerpoint/2010/main" val="2112177618"/>
      </p:ext>
    </p:extLst>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idx="1"/>
          </p:nvPr>
        </p:nvSpPr>
        <p:spPr>
          <a:xfrm>
            <a:off x="839416" y="1588090"/>
            <a:ext cx="10515601" cy="4351338"/>
          </a:xfrm>
        </p:spPr>
        <p:txBody>
          <a:bodyPr/>
          <a:lstStyle/>
          <a:p>
            <a:pPr marL="717550" lvl="1" indent="-342900" eaLnBrk="1"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Garland</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Heckbert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提出的方法</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思想：任何一对顶点，不仅仅是边顶点，都可形成顶点对并收缩为一个顶点。</a:t>
            </a:r>
          </a:p>
          <a:p>
            <a:pPr marL="1330325" lvl="1" indent="-342900" eaLnBrk="1" hangingPunct="1">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可以处理分离表面。虽然这些表面可能非常接近，但实际上并不相连</a:t>
            </a:r>
          </a:p>
          <a:p>
            <a:pPr lvl="1" eaLnBrk="1" hangingPunct="1"/>
            <a:endParaRPr lang="en-US" altLang="zh-CN" dirty="0" smtClean="0"/>
          </a:p>
        </p:txBody>
      </p:sp>
      <p:grpSp>
        <p:nvGrpSpPr>
          <p:cNvPr id="117764" name="Group 43"/>
          <p:cNvGrpSpPr>
            <a:grpSpLocks/>
          </p:cNvGrpSpPr>
          <p:nvPr/>
        </p:nvGrpSpPr>
        <p:grpSpPr bwMode="auto">
          <a:xfrm>
            <a:off x="2101851" y="4621214"/>
            <a:ext cx="3352800" cy="2117725"/>
            <a:chOff x="930" y="1842"/>
            <a:chExt cx="1584" cy="1334"/>
          </a:xfrm>
        </p:grpSpPr>
        <p:sp>
          <p:nvSpPr>
            <p:cNvPr id="117781" name="Line 6"/>
            <p:cNvSpPr>
              <a:spLocks noChangeShapeType="1"/>
            </p:cNvSpPr>
            <p:nvPr/>
          </p:nvSpPr>
          <p:spPr bwMode="auto">
            <a:xfrm flipH="1">
              <a:off x="1176" y="2038"/>
              <a:ext cx="479" cy="3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2" name="Line 7"/>
            <p:cNvSpPr>
              <a:spLocks noChangeShapeType="1"/>
            </p:cNvSpPr>
            <p:nvPr/>
          </p:nvSpPr>
          <p:spPr bwMode="auto">
            <a:xfrm>
              <a:off x="1655" y="2038"/>
              <a:ext cx="571" cy="2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3" name="Line 8"/>
            <p:cNvSpPr>
              <a:spLocks noChangeShapeType="1"/>
            </p:cNvSpPr>
            <p:nvPr/>
          </p:nvSpPr>
          <p:spPr bwMode="auto">
            <a:xfrm flipH="1">
              <a:off x="2071" y="2327"/>
              <a:ext cx="155" cy="5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4" name="Line 9"/>
            <p:cNvSpPr>
              <a:spLocks noChangeShapeType="1"/>
            </p:cNvSpPr>
            <p:nvPr/>
          </p:nvSpPr>
          <p:spPr bwMode="auto">
            <a:xfrm flipH="1">
              <a:off x="1520" y="2898"/>
              <a:ext cx="551" cy="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5" name="Line 10"/>
            <p:cNvSpPr>
              <a:spLocks noChangeShapeType="1"/>
            </p:cNvSpPr>
            <p:nvPr/>
          </p:nvSpPr>
          <p:spPr bwMode="auto">
            <a:xfrm flipH="1" flipV="1">
              <a:off x="1185" y="2427"/>
              <a:ext cx="335" cy="5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6" name="Line 11"/>
            <p:cNvSpPr>
              <a:spLocks noChangeShapeType="1"/>
            </p:cNvSpPr>
            <p:nvPr/>
          </p:nvSpPr>
          <p:spPr bwMode="auto">
            <a:xfrm>
              <a:off x="1185" y="2427"/>
              <a:ext cx="488" cy="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7" name="Line 12"/>
            <p:cNvSpPr>
              <a:spLocks noChangeShapeType="1"/>
            </p:cNvSpPr>
            <p:nvPr/>
          </p:nvSpPr>
          <p:spPr bwMode="auto">
            <a:xfrm flipH="1">
              <a:off x="1510" y="2490"/>
              <a:ext cx="163" cy="4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8" name="Line 13"/>
            <p:cNvSpPr>
              <a:spLocks noChangeShapeType="1"/>
            </p:cNvSpPr>
            <p:nvPr/>
          </p:nvSpPr>
          <p:spPr bwMode="auto">
            <a:xfrm>
              <a:off x="1673" y="2490"/>
              <a:ext cx="398"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9" name="Line 14"/>
            <p:cNvSpPr>
              <a:spLocks noChangeShapeType="1"/>
            </p:cNvSpPr>
            <p:nvPr/>
          </p:nvSpPr>
          <p:spPr bwMode="auto">
            <a:xfrm flipV="1">
              <a:off x="1673" y="2327"/>
              <a:ext cx="543"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90" name="Line 15"/>
            <p:cNvSpPr>
              <a:spLocks noChangeShapeType="1"/>
            </p:cNvSpPr>
            <p:nvPr/>
          </p:nvSpPr>
          <p:spPr bwMode="auto">
            <a:xfrm flipH="1" flipV="1">
              <a:off x="1655" y="2047"/>
              <a:ext cx="18" cy="4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91" name="Text Box 16"/>
            <p:cNvSpPr txBox="1">
              <a:spLocks noChangeArrowheads="1"/>
            </p:cNvSpPr>
            <p:nvPr/>
          </p:nvSpPr>
          <p:spPr bwMode="auto">
            <a:xfrm>
              <a:off x="1545" y="1842"/>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0</a:t>
              </a:r>
              <a:endParaRPr lang="en-US" altLang="zh-CN" sz="1600" b="1"/>
            </a:p>
          </p:txBody>
        </p:sp>
        <p:sp>
          <p:nvSpPr>
            <p:cNvPr id="117792" name="Text Box 17"/>
            <p:cNvSpPr txBox="1">
              <a:spLocks noChangeArrowheads="1"/>
            </p:cNvSpPr>
            <p:nvPr/>
          </p:nvSpPr>
          <p:spPr bwMode="auto">
            <a:xfrm>
              <a:off x="930" y="2331"/>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1</a:t>
              </a:r>
              <a:endParaRPr lang="en-US" altLang="zh-CN" sz="1600" b="1"/>
            </a:p>
          </p:txBody>
        </p:sp>
        <p:sp>
          <p:nvSpPr>
            <p:cNvPr id="117793" name="Text Box 18"/>
            <p:cNvSpPr txBox="1">
              <a:spLocks noChangeArrowheads="1"/>
            </p:cNvSpPr>
            <p:nvPr/>
          </p:nvSpPr>
          <p:spPr bwMode="auto">
            <a:xfrm>
              <a:off x="1292" y="2874"/>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2</a:t>
              </a:r>
              <a:endParaRPr lang="en-US" altLang="zh-CN" sz="1600" b="1"/>
            </a:p>
          </p:txBody>
        </p:sp>
        <p:sp>
          <p:nvSpPr>
            <p:cNvPr id="117794" name="Text Box 19"/>
            <p:cNvSpPr txBox="1">
              <a:spLocks noChangeArrowheads="1"/>
            </p:cNvSpPr>
            <p:nvPr/>
          </p:nvSpPr>
          <p:spPr bwMode="auto">
            <a:xfrm>
              <a:off x="2016" y="2886"/>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3</a:t>
              </a:r>
              <a:endParaRPr lang="en-US" altLang="zh-CN" sz="1600" b="1"/>
            </a:p>
          </p:txBody>
        </p:sp>
        <p:sp>
          <p:nvSpPr>
            <p:cNvPr id="117795" name="Text Box 20"/>
            <p:cNvSpPr txBox="1">
              <a:spLocks noChangeArrowheads="1"/>
            </p:cNvSpPr>
            <p:nvPr/>
          </p:nvSpPr>
          <p:spPr bwMode="auto">
            <a:xfrm>
              <a:off x="2169" y="2186"/>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4</a:t>
              </a:r>
              <a:endParaRPr lang="en-US" altLang="zh-CN" sz="1600" b="1"/>
            </a:p>
          </p:txBody>
        </p:sp>
        <p:sp>
          <p:nvSpPr>
            <p:cNvPr id="117796" name="Text Box 21"/>
            <p:cNvSpPr txBox="1">
              <a:spLocks noChangeArrowheads="1"/>
            </p:cNvSpPr>
            <p:nvPr/>
          </p:nvSpPr>
          <p:spPr bwMode="auto">
            <a:xfrm>
              <a:off x="1627" y="2543"/>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5</a:t>
              </a:r>
              <a:endParaRPr lang="en-US" altLang="zh-CN" sz="1600" b="1"/>
            </a:p>
          </p:txBody>
        </p:sp>
      </p:grpSp>
      <p:grpSp>
        <p:nvGrpSpPr>
          <p:cNvPr id="117765" name="Group 42"/>
          <p:cNvGrpSpPr>
            <a:grpSpLocks/>
          </p:cNvGrpSpPr>
          <p:nvPr/>
        </p:nvGrpSpPr>
        <p:grpSpPr bwMode="auto">
          <a:xfrm>
            <a:off x="7679267" y="4621214"/>
            <a:ext cx="3352800" cy="2155825"/>
            <a:chOff x="3565" y="1842"/>
            <a:chExt cx="1584" cy="1358"/>
          </a:xfrm>
        </p:grpSpPr>
        <p:sp>
          <p:nvSpPr>
            <p:cNvPr id="117768" name="Text Box 23"/>
            <p:cNvSpPr txBox="1">
              <a:spLocks noChangeArrowheads="1"/>
            </p:cNvSpPr>
            <p:nvPr/>
          </p:nvSpPr>
          <p:spPr bwMode="auto">
            <a:xfrm>
              <a:off x="3946" y="2910"/>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2</a:t>
              </a:r>
              <a:endParaRPr lang="en-US" altLang="zh-CN" sz="1600" b="1"/>
            </a:p>
          </p:txBody>
        </p:sp>
        <p:grpSp>
          <p:nvGrpSpPr>
            <p:cNvPr id="117769" name="Group 41"/>
            <p:cNvGrpSpPr>
              <a:grpSpLocks/>
            </p:cNvGrpSpPr>
            <p:nvPr/>
          </p:nvGrpSpPr>
          <p:grpSpPr bwMode="auto">
            <a:xfrm>
              <a:off x="3565" y="1842"/>
              <a:ext cx="1584" cy="1316"/>
              <a:chOff x="3565" y="1842"/>
              <a:chExt cx="1584" cy="1316"/>
            </a:xfrm>
          </p:grpSpPr>
          <p:sp>
            <p:nvSpPr>
              <p:cNvPr id="117770" name="Line 25"/>
              <p:cNvSpPr>
                <a:spLocks noChangeShapeType="1"/>
              </p:cNvSpPr>
              <p:nvPr/>
            </p:nvSpPr>
            <p:spPr bwMode="auto">
              <a:xfrm flipH="1">
                <a:off x="3811" y="2037"/>
                <a:ext cx="479" cy="3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1" name="Line 26"/>
              <p:cNvSpPr>
                <a:spLocks noChangeShapeType="1"/>
              </p:cNvSpPr>
              <p:nvPr/>
            </p:nvSpPr>
            <p:spPr bwMode="auto">
              <a:xfrm>
                <a:off x="4290" y="2037"/>
                <a:ext cx="571"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2" name="Line 27"/>
              <p:cNvSpPr>
                <a:spLocks noChangeShapeType="1"/>
              </p:cNvSpPr>
              <p:nvPr/>
            </p:nvSpPr>
            <p:spPr bwMode="auto">
              <a:xfrm flipH="1">
                <a:off x="4706" y="2327"/>
                <a:ext cx="155" cy="5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3" name="Line 28"/>
              <p:cNvSpPr>
                <a:spLocks noChangeShapeType="1"/>
              </p:cNvSpPr>
              <p:nvPr/>
            </p:nvSpPr>
            <p:spPr bwMode="auto">
              <a:xfrm flipH="1">
                <a:off x="4155" y="2897"/>
                <a:ext cx="551" cy="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4" name="Line 29"/>
              <p:cNvSpPr>
                <a:spLocks noChangeShapeType="1"/>
              </p:cNvSpPr>
              <p:nvPr/>
            </p:nvSpPr>
            <p:spPr bwMode="auto">
              <a:xfrm flipH="1" flipV="1">
                <a:off x="3820" y="2427"/>
                <a:ext cx="335" cy="5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5" name="Text Box 30"/>
              <p:cNvSpPr txBox="1">
                <a:spLocks noChangeArrowheads="1"/>
              </p:cNvSpPr>
              <p:nvPr/>
            </p:nvSpPr>
            <p:spPr bwMode="auto">
              <a:xfrm>
                <a:off x="4180" y="1842"/>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0</a:t>
                </a:r>
                <a:endParaRPr lang="en-US" altLang="zh-CN" sz="1600" b="1"/>
              </a:p>
            </p:txBody>
          </p:sp>
          <p:sp>
            <p:nvSpPr>
              <p:cNvPr id="117776" name="Text Box 31"/>
              <p:cNvSpPr txBox="1">
                <a:spLocks noChangeArrowheads="1"/>
              </p:cNvSpPr>
              <p:nvPr/>
            </p:nvSpPr>
            <p:spPr bwMode="auto">
              <a:xfrm>
                <a:off x="3565" y="2331"/>
                <a:ext cx="34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1</a:t>
                </a:r>
                <a:endParaRPr lang="en-US" altLang="zh-CN" sz="1600" b="1"/>
              </a:p>
            </p:txBody>
          </p:sp>
          <p:sp>
            <p:nvSpPr>
              <p:cNvPr id="117777" name="Text Box 32"/>
              <p:cNvSpPr txBox="1">
                <a:spLocks noChangeArrowheads="1"/>
              </p:cNvSpPr>
              <p:nvPr/>
            </p:nvSpPr>
            <p:spPr bwMode="auto">
              <a:xfrm>
                <a:off x="4651" y="2868"/>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3</a:t>
                </a:r>
                <a:endParaRPr lang="en-US" altLang="zh-CN" sz="1600" b="1"/>
              </a:p>
            </p:txBody>
          </p:sp>
          <p:sp>
            <p:nvSpPr>
              <p:cNvPr id="117778" name="Text Box 33"/>
              <p:cNvSpPr txBox="1">
                <a:spLocks noChangeArrowheads="1"/>
              </p:cNvSpPr>
              <p:nvPr/>
            </p:nvSpPr>
            <p:spPr bwMode="auto">
              <a:xfrm>
                <a:off x="4804" y="2186"/>
                <a:ext cx="3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en-US" altLang="zh-CN" sz="1600" b="1">
                    <a:latin typeface="Times New Roman" pitchFamily="18" charset="0"/>
                  </a:rPr>
                  <a:t>V</a:t>
                </a:r>
                <a:r>
                  <a:rPr lang="en-US" altLang="zh-CN" sz="1600" b="1" baseline="-25000">
                    <a:latin typeface="Times New Roman" pitchFamily="18" charset="0"/>
                  </a:rPr>
                  <a:t>4</a:t>
                </a:r>
                <a:endParaRPr lang="en-US" altLang="zh-CN" sz="1600" b="1"/>
              </a:p>
            </p:txBody>
          </p:sp>
          <p:sp>
            <p:nvSpPr>
              <p:cNvPr id="117779" name="Line 34"/>
              <p:cNvSpPr>
                <a:spLocks noChangeShapeType="1"/>
              </p:cNvSpPr>
              <p:nvPr/>
            </p:nvSpPr>
            <p:spPr bwMode="auto">
              <a:xfrm flipH="1">
                <a:off x="4163" y="2037"/>
                <a:ext cx="127" cy="9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0" name="Line 35"/>
              <p:cNvSpPr>
                <a:spLocks noChangeShapeType="1"/>
              </p:cNvSpPr>
              <p:nvPr/>
            </p:nvSpPr>
            <p:spPr bwMode="auto">
              <a:xfrm>
                <a:off x="4290" y="2037"/>
                <a:ext cx="416" cy="8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7766" name="AutoShape 36"/>
          <p:cNvSpPr>
            <a:spLocks noChangeArrowheads="1"/>
          </p:cNvSpPr>
          <p:nvPr/>
        </p:nvSpPr>
        <p:spPr bwMode="auto">
          <a:xfrm>
            <a:off x="5782734" y="5532439"/>
            <a:ext cx="1648884" cy="217487"/>
          </a:xfrm>
          <a:prstGeom prst="rightArrow">
            <a:avLst>
              <a:gd name="adj1" fmla="val 50000"/>
              <a:gd name="adj2" fmla="val 142154"/>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767" name="Text Box 37"/>
          <p:cNvSpPr txBox="1">
            <a:spLocks noChangeArrowheads="1"/>
          </p:cNvSpPr>
          <p:nvPr/>
        </p:nvSpPr>
        <p:spPr bwMode="auto">
          <a:xfrm>
            <a:off x="5742518" y="5146676"/>
            <a:ext cx="23749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just" eaLnBrk="1" hangingPunct="1"/>
            <a:r>
              <a:rPr lang="zh-CN" altLang="en-US" sz="1600" b="1">
                <a:latin typeface="Times New Roman" pitchFamily="18" charset="0"/>
              </a:rPr>
              <a:t>顶点删除</a:t>
            </a:r>
            <a:endParaRPr lang="zh-CN" altLang="en-US" sz="1600" b="1"/>
          </a:p>
        </p:txBody>
      </p:sp>
      <p:sp>
        <p:nvSpPr>
          <p:cNvPr id="40"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动态网格简化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0295757"/>
      </p:ext>
    </p:extLst>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body" sz="half" idx="1"/>
          </p:nvPr>
        </p:nvSpPr>
        <p:spPr>
          <a:xfrm>
            <a:off x="1199456" y="1484784"/>
            <a:ext cx="9990667" cy="4114800"/>
          </a:xfrm>
        </p:spPr>
        <p:txBody>
          <a:bodyPr/>
          <a:lstStyle/>
          <a:p>
            <a:pPr marL="717550" lvl="1" indent="-342900" hangingPunct="0">
              <a:spcBef>
                <a:spcPts val="1800"/>
              </a:spcBef>
              <a:buFont typeface="Wingdings" panose="05000000000000000000" pitchFamily="2" charset="2"/>
              <a:buChar char="Ø"/>
              <a:defRPr/>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Garland</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b="1" dirty="0" err="1">
                <a:solidFill>
                  <a:schemeClr val="accent6">
                    <a:lumMod val="50000"/>
                  </a:schemeClr>
                </a:solidFill>
                <a:latin typeface="微软雅黑" panose="020B0503020204020204" pitchFamily="34" charset="-122"/>
                <a:ea typeface="微软雅黑" panose="020B0503020204020204" pitchFamily="34" charset="-122"/>
              </a:rPr>
              <a:t>Heckbert</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提出的方法</a:t>
            </a:r>
          </a:p>
          <a:p>
            <a:pPr marL="1330325" lvl="1" indent="-342900">
              <a:lnSpc>
                <a:spcPct val="130000"/>
              </a:lnSpc>
              <a:spcBef>
                <a:spcPts val="1800"/>
              </a:spcBef>
              <a:buFont typeface="Wingdings" panose="05000000000000000000" pitchFamily="2" charset="2"/>
              <a:buChar char="l"/>
            </a:pPr>
            <a:r>
              <a:rPr lang="zh-CN" altLang="en-US" sz="2200" b="1" dirty="0">
                <a:solidFill>
                  <a:schemeClr val="bg2">
                    <a:lumMod val="50000"/>
                  </a:schemeClr>
                </a:solidFill>
                <a:latin typeface="微软雅黑" panose="020B0503020204020204" pitchFamily="34" charset="-122"/>
                <a:ea typeface="微软雅黑" panose="020B0503020204020204" pitchFamily="34" charset="-122"/>
              </a:rPr>
              <a:t>为了限制测试的顶点对数量，规定只对在一定距离范围内的顶点进行</a:t>
            </a:r>
          </a:p>
          <a:p>
            <a:pPr lvl="1" eaLnBrk="1" hangingPunct="1"/>
            <a:endParaRPr lang="zh-CN" altLang="en-US" sz="2400" dirty="0" smtClean="0"/>
          </a:p>
          <a:p>
            <a:pPr lvl="1" eaLnBrk="1" hangingPunct="1"/>
            <a:endParaRPr lang="zh-CN" altLang="en-US" sz="2400" dirty="0" smtClean="0"/>
          </a:p>
          <a:p>
            <a:pPr lvl="1" eaLnBrk="1" hangingPunct="1"/>
            <a:endParaRPr lang="en-US" altLang="zh-CN" sz="2400" dirty="0" smtClean="0"/>
          </a:p>
        </p:txBody>
      </p:sp>
      <p:pic>
        <p:nvPicPr>
          <p:cNvPr id="118788" name="Picture 3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343025" y="2852936"/>
            <a:ext cx="10176933" cy="2282950"/>
          </a:xfrm>
        </p:spPr>
      </p:pic>
      <p:sp>
        <p:nvSpPr>
          <p:cNvPr id="118789" name="Text Box 39"/>
          <p:cNvSpPr txBox="1">
            <a:spLocks noChangeArrowheads="1"/>
          </p:cNvSpPr>
          <p:nvPr/>
        </p:nvSpPr>
        <p:spPr bwMode="auto">
          <a:xfrm>
            <a:off x="1583267" y="5464176"/>
            <a:ext cx="9696451"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000" b="1" dirty="0">
                <a:solidFill>
                  <a:schemeClr val="bg2">
                    <a:lumMod val="50000"/>
                  </a:schemeClr>
                </a:solidFill>
              </a:rPr>
              <a:t>不论代价函数的值为多少，都要避免不良收缩。可以通过检查在塌陷后邻近的多边形是否改变法线方向来检测</a:t>
            </a:r>
          </a:p>
        </p:txBody>
      </p:sp>
      <p:sp>
        <p:nvSpPr>
          <p:cNvPr id="7" name="Rectangle 2"/>
          <p:cNvSpPr>
            <a:spLocks noGrp="1" noChangeArrowheads="1"/>
          </p:cNvSpPr>
          <p:nvPr>
            <p:ph type="title"/>
          </p:nvPr>
        </p:nvSpPr>
        <p:spPr>
          <a:xfrm>
            <a:off x="838418" y="365125"/>
            <a:ext cx="10515164" cy="1325563"/>
          </a:xfrm>
        </p:spPr>
        <p:txBody>
          <a:bodyPr>
            <a:normAutofit/>
          </a:bodyPr>
          <a:lstStyle/>
          <a:p>
            <a:pPr lvl="1" hangingPunct="0">
              <a:defRPr/>
            </a:pPr>
            <a:r>
              <a:rPr lang="en-US" altLang="zh-CN" sz="2800" b="1" dirty="0" smtClean="0">
                <a:solidFill>
                  <a:schemeClr val="accent6">
                    <a:lumMod val="50000"/>
                  </a:schemeClr>
                </a:solidFill>
                <a:latin typeface="微软雅黑" panose="020B0503020204020204" pitchFamily="34" charset="-122"/>
                <a:ea typeface="微软雅黑" panose="020B0503020204020204" pitchFamily="34" charset="-122"/>
              </a:rPr>
              <a:t>3.3 </a:t>
            </a: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动态网格简化</a:t>
            </a:r>
            <a:endParaRPr lang="zh-CN" altLang="en-US" sz="2800" b="1"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8604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Helvetica"/>
        <a:ea typeface="Helvetica"/>
        <a:cs typeface="Helvetica"/>
      </a:majorFont>
      <a:minorFont>
        <a:latin typeface="等线"/>
        <a:ea typeface="等线"/>
        <a:cs typeface="等线"/>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Default Theme">
    <a:dk1>
      <a:srgbClr val="7F7F7F"/>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3947</TotalTime>
  <Words>7351</Words>
  <Application>Microsoft Office PowerPoint</Application>
  <PresentationFormat>自定义</PresentationFormat>
  <Paragraphs>1100</Paragraphs>
  <Slides>114</Slides>
  <Notes>51</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114</vt:i4>
      </vt:variant>
    </vt:vector>
  </HeadingPairs>
  <TitlesOfParts>
    <vt:vector size="119" baseType="lpstr">
      <vt:lpstr>Default Theme</vt:lpstr>
      <vt:lpstr>Equation</vt:lpstr>
      <vt:lpstr>MathType 6.0 Equation</vt:lpstr>
      <vt:lpstr>位图图像</vt:lpstr>
      <vt:lpstr>Image</vt:lpstr>
      <vt:lpstr>PowerPoint 演示文稿</vt:lpstr>
      <vt:lpstr>本讲内容</vt:lpstr>
      <vt:lpstr>PowerPoint 演示文稿</vt:lpstr>
      <vt:lpstr>1.0 高效多边形化（Efficient Tessellation）</vt:lpstr>
      <vt:lpstr>1.1 离散点集的三角形化</vt:lpstr>
      <vt:lpstr>1.1.1 三角形化  Triangulation</vt:lpstr>
      <vt:lpstr>1.1.1 三角形化  Triangulation</vt:lpstr>
      <vt:lpstr>1.1 离散点集的三角形化</vt:lpstr>
      <vt:lpstr>1.1 离散点集的三角形化</vt:lpstr>
      <vt:lpstr>Delaunay三角剖分 </vt:lpstr>
      <vt:lpstr>Delaunay三角剖分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 多边形细化</vt:lpstr>
      <vt:lpstr>1.2.1 多边形细化算法</vt:lpstr>
      <vt:lpstr>1.2.1 多边形细化算法</vt:lpstr>
      <vt:lpstr>1.2.1 多边形细化算法</vt:lpstr>
      <vt:lpstr>1.2.1 多边形细化算法</vt:lpstr>
      <vt:lpstr>1.2.1 多边形细化算法</vt:lpstr>
      <vt:lpstr>1.2.1 多边形细化算法</vt:lpstr>
      <vt:lpstr>PowerPoint 演示文稿</vt:lpstr>
      <vt:lpstr>1.2.3 着色问题</vt:lpstr>
      <vt:lpstr>1.2.3 着色问题</vt:lpstr>
      <vt:lpstr>1.2.3 着色问题</vt:lpstr>
      <vt:lpstr>1.3 曲面多边形化</vt:lpstr>
      <vt:lpstr>1.3 曲面多边形化</vt:lpstr>
      <vt:lpstr>1.3.1 差分细化方法</vt:lpstr>
      <vt:lpstr>1.3.1 差分细化方法</vt:lpstr>
      <vt:lpstr>1.3.1 差分细化方法</vt:lpstr>
      <vt:lpstr>PowerPoint 演示文稿</vt:lpstr>
      <vt:lpstr>PowerPoint 演示文稿</vt:lpstr>
      <vt:lpstr>1.3.2 自适应细化</vt:lpstr>
      <vt:lpstr>1.3.2 自适应细化</vt:lpstr>
      <vt:lpstr>1.3.2 自适应细化</vt:lpstr>
      <vt:lpstr>PowerPoint 演示文稿</vt:lpstr>
      <vt:lpstr>1.3.2 自适应细化</vt:lpstr>
      <vt:lpstr>1.3.2 自适应细化</vt:lpstr>
      <vt:lpstr>1.3.2 自适应细化</vt:lpstr>
      <vt:lpstr>1.3.2 自适应细化</vt:lpstr>
      <vt:lpstr>1.3.2 自适应细化</vt:lpstr>
      <vt:lpstr>1.3.2 自适应细化</vt:lpstr>
      <vt:lpstr>1.3.2 自适应细化</vt:lpstr>
      <vt:lpstr>1.3.2 自适应细化</vt:lpstr>
      <vt:lpstr>1.3.2 自适应细化</vt:lpstr>
      <vt:lpstr>1.3.2 自适应细化</vt:lpstr>
      <vt:lpstr>PowerPoint 演示文稿</vt:lpstr>
      <vt:lpstr>PowerPoint 演示文稿</vt:lpstr>
      <vt:lpstr>PowerPoint 演示文稿</vt:lpstr>
      <vt:lpstr>PowerPoint 演示文稿</vt:lpstr>
      <vt:lpstr>PowerPoint 演示文稿</vt:lpstr>
      <vt:lpstr>PowerPoint 演示文稿</vt:lpstr>
      <vt:lpstr>1.4 T型顶点与边缘裂缝</vt:lpstr>
      <vt:lpstr>1.4 T型顶点与边缘裂缝</vt:lpstr>
      <vt:lpstr>1.4 T型顶点与边缘裂缝</vt:lpstr>
      <vt:lpstr>1.4 T型顶点与边缘裂缝</vt:lpstr>
      <vt:lpstr>1.4 T型顶点与边缘裂缝</vt:lpstr>
      <vt:lpstr>PowerPoint 演示文稿</vt:lpstr>
      <vt:lpstr>2.1 合并</vt:lpstr>
      <vt:lpstr>2.1 合并</vt:lpstr>
      <vt:lpstr>2.1 合并</vt:lpstr>
      <vt:lpstr>2.1 合并</vt:lpstr>
      <vt:lpstr>2.1 合并</vt:lpstr>
      <vt:lpstr>2.1 合并</vt:lpstr>
      <vt:lpstr>2.1 合并</vt:lpstr>
      <vt:lpstr>2.2 条带化</vt:lpstr>
      <vt:lpstr>2.2.1 三角形条带</vt:lpstr>
      <vt:lpstr>2.2.1 三角形条带</vt:lpstr>
      <vt:lpstr>2.2.1 三角形条带</vt:lpstr>
      <vt:lpstr>PowerPoint 演示文稿</vt:lpstr>
      <vt:lpstr>PowerPoint 演示文稿</vt:lpstr>
      <vt:lpstr>PowerPoint 演示文稿</vt:lpstr>
      <vt:lpstr>PowerPoint 演示文稿</vt:lpstr>
      <vt:lpstr>3.1 网格简化</vt:lpstr>
      <vt:lpstr>3.1.1 网格简化</vt:lpstr>
      <vt:lpstr>3.1.2 LOD模型</vt:lpstr>
      <vt:lpstr>3.1.2 LOD模型</vt:lpstr>
      <vt:lpstr>3.1.2 LOD 模型</vt:lpstr>
      <vt:lpstr>3.1.2 LOD模型</vt:lpstr>
      <vt:lpstr>3.1.2 LOD模型</vt:lpstr>
      <vt:lpstr>3.2 网格简化方法</vt:lpstr>
      <vt:lpstr>3.2 网格简化方法</vt:lpstr>
      <vt:lpstr>Vertex Clustering 顶点聚合</vt:lpstr>
      <vt:lpstr>Vertex Clustering 顶点聚合</vt:lpstr>
      <vt:lpstr>Vertex Clustering 顶点聚合</vt:lpstr>
      <vt:lpstr>Vertex Clustering 顶点聚合</vt:lpstr>
      <vt:lpstr>PowerPoint 演示文稿</vt:lpstr>
      <vt:lpstr>Edge Collapse边塌陷</vt:lpstr>
      <vt:lpstr>PowerPoint 演示文稿</vt:lpstr>
      <vt:lpstr>PowerPoint 演示文稿</vt:lpstr>
      <vt:lpstr>PowerPoint 演示文稿</vt:lpstr>
      <vt:lpstr>3.2 网格简化方法</vt:lpstr>
      <vt:lpstr>3.3 动态网格简化</vt:lpstr>
      <vt:lpstr>3.3 动态网格简化</vt:lpstr>
      <vt:lpstr>3.3 动态网格简化</vt:lpstr>
      <vt:lpstr>3.3 动态网格简化</vt:lpstr>
      <vt:lpstr>3.3 动态网格简化</vt:lpstr>
      <vt:lpstr>3.3 动态网格简化</vt:lpstr>
      <vt:lpstr>3.3 动态网格简化</vt:lpstr>
      <vt:lpstr>3.4 简化算法问题和解决办法</vt:lpstr>
      <vt:lpstr>3.4 简化算法问题和解决办法</vt:lpstr>
      <vt:lpstr>3.4 简化算法问题和解决办法</vt:lpstr>
      <vt:lpstr>3.5 基于视点的地形LOD</vt:lpstr>
      <vt:lpstr>地形数据</vt:lpstr>
      <vt:lpstr>PowerPoint 演示文稿</vt:lpstr>
      <vt:lpstr>Quadtrees</vt:lpstr>
      <vt:lpstr>BinTrees (Binary Triangle Trees)</vt:lpstr>
      <vt:lpstr>ROAM分层结构简化算法</vt:lpstr>
      <vt:lpstr>ROAM分层结构简化算法</vt:lpstr>
      <vt:lpstr>ROAM分层结构简化算法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99</dc:creator>
  <cp:lastModifiedBy>99</cp:lastModifiedBy>
  <cp:revision>258</cp:revision>
  <dcterms:modified xsi:type="dcterms:W3CDTF">2019-10-30T03:02:09Z</dcterms:modified>
</cp:coreProperties>
</file>